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94" r:id="rId3"/>
    <p:sldId id="308" r:id="rId4"/>
    <p:sldId id="309" r:id="rId5"/>
    <p:sldId id="310" r:id="rId6"/>
    <p:sldId id="307" r:id="rId7"/>
    <p:sldId id="311" r:id="rId8"/>
    <p:sldId id="305" r:id="rId9"/>
    <p:sldId id="297" r:id="rId10"/>
    <p:sldId id="300" r:id="rId11"/>
    <p:sldId id="301" r:id="rId12"/>
    <p:sldId id="302" r:id="rId13"/>
    <p:sldId id="303" r:id="rId14"/>
    <p:sldId id="312" r:id="rId15"/>
    <p:sldId id="313" r:id="rId16"/>
    <p:sldId id="314" r:id="rId17"/>
    <p:sldId id="315" r:id="rId18"/>
    <p:sldId id="30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09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D06E-1782-4D5C-85E2-1B78EAABDB2D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D0634AF4-47F2-4B28-8A2F-AF58F14598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194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D06E-1782-4D5C-85E2-1B78EAABDB2D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0634AF4-47F2-4B28-8A2F-AF58F14598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448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D06E-1782-4D5C-85E2-1B78EAABDB2D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0634AF4-47F2-4B28-8A2F-AF58F14598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6066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D06E-1782-4D5C-85E2-1B78EAABDB2D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0634AF4-47F2-4B28-8A2F-AF58F14598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178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D06E-1782-4D5C-85E2-1B78EAABDB2D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0634AF4-47F2-4B28-8A2F-AF58F14598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8061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D06E-1782-4D5C-85E2-1B78EAABDB2D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0634AF4-47F2-4B28-8A2F-AF58F14598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4119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D06E-1782-4D5C-85E2-1B78EAABDB2D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34AF4-47F2-4B28-8A2F-AF58F14598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3174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D06E-1782-4D5C-85E2-1B78EAABDB2D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34AF4-47F2-4B28-8A2F-AF58F14598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498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D06E-1782-4D5C-85E2-1B78EAABDB2D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34AF4-47F2-4B28-8A2F-AF58F14598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614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D06E-1782-4D5C-85E2-1B78EAABDB2D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0634AF4-47F2-4B28-8A2F-AF58F14598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561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D06E-1782-4D5C-85E2-1B78EAABDB2D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0634AF4-47F2-4B28-8A2F-AF58F14598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632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D06E-1782-4D5C-85E2-1B78EAABDB2D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0634AF4-47F2-4B28-8A2F-AF58F14598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269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D06E-1782-4D5C-85E2-1B78EAABDB2D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34AF4-47F2-4B28-8A2F-AF58F14598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93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D06E-1782-4D5C-85E2-1B78EAABDB2D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34AF4-47F2-4B28-8A2F-AF58F14598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024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D06E-1782-4D5C-85E2-1B78EAABDB2D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34AF4-47F2-4B28-8A2F-AF58F14598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600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D06E-1782-4D5C-85E2-1B78EAABDB2D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0634AF4-47F2-4B28-8A2F-AF58F14598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519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DD06E-1782-4D5C-85E2-1B78EAABDB2D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0634AF4-47F2-4B28-8A2F-AF58F14598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372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7" Type="http://schemas.openxmlformats.org/officeDocument/2006/relationships/image" Target="../media/image25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tentanalysis.com/index.php" TargetMode="External"/><Relationship Id="rId2" Type="http://schemas.openxmlformats.org/officeDocument/2006/relationships/hyperlink" Target="http://www.innovaccess.e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pma.de/service/depatisnet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158" y="1071546"/>
            <a:ext cx="8458200" cy="1222375"/>
          </a:xfrm>
        </p:spPr>
        <p:txBody>
          <a:bodyPr>
            <a:normAutofit fontScale="90000"/>
          </a:bodyPr>
          <a:lstStyle/>
          <a:p>
            <a:r>
              <a:rPr lang="id-ID" sz="5300" b="1" dirty="0" smtClean="0"/>
              <a:t>Penelusuran patent </a:t>
            </a:r>
            <a:br>
              <a:rPr lang="id-ID" sz="5300" b="1" dirty="0" smtClean="0"/>
            </a:br>
            <a:r>
              <a:rPr lang="id-ID" sz="5300" b="1" dirty="0" smtClean="0"/>
              <a:t>bidang teknik</a:t>
            </a:r>
            <a:endParaRPr lang="en-US" sz="5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74798" y="5229200"/>
            <a:ext cx="5040560" cy="914400"/>
          </a:xfrm>
        </p:spPr>
        <p:txBody>
          <a:bodyPr>
            <a:noAutofit/>
          </a:bodyPr>
          <a:lstStyle/>
          <a:p>
            <a:pPr algn="r"/>
            <a:r>
              <a:rPr lang="id-ID" sz="3200" b="1" dirty="0" smtClean="0"/>
              <a:t>SOSIALISASI HKI 2015</a:t>
            </a:r>
          </a:p>
          <a:p>
            <a:pPr algn="r"/>
            <a:r>
              <a:rPr lang="en-US" sz="3200" dirty="0" smtClean="0"/>
              <a:t>I</a:t>
            </a:r>
            <a:r>
              <a:rPr lang="id-ID" sz="3200" dirty="0" smtClean="0"/>
              <a:t>IS  SITI  AISYAH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Penelusuran Patent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58729" name="Rectangle 9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id-ID" sz="2400" cap="small" dirty="0" smtClean="0"/>
              <a:t>T</a:t>
            </a:r>
            <a:r>
              <a:rPr lang="id-ID" sz="2400" dirty="0" smtClean="0"/>
              <a:t>iga Cara Penelusuran</a:t>
            </a:r>
            <a:endParaRPr lang="en-US" sz="2400" cap="small" dirty="0"/>
          </a:p>
          <a:p>
            <a:pPr lvl="1">
              <a:lnSpc>
                <a:spcPct val="90000"/>
              </a:lnSpc>
            </a:pPr>
            <a:r>
              <a:rPr lang="id-ID" sz="2400" dirty="0" smtClean="0"/>
              <a:t>Cepat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id-ID" sz="2400" dirty="0" smtClean="0"/>
              <a:t>Lanjut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id-ID" sz="2400" dirty="0" smtClean="0"/>
              <a:t>Nomor Paten atau Nomor Aplikasi</a:t>
            </a:r>
            <a:endParaRPr lang="en-US" sz="2400" dirty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dirty="0"/>
              <a:t>	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id-ID" sz="2400" dirty="0" smtClean="0"/>
              <a:t>Dua Database yang berbeda yang bisa ditelusuri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Issued </a:t>
            </a:r>
            <a:r>
              <a:rPr lang="en-US" sz="2400" dirty="0" smtClean="0"/>
              <a:t>patents</a:t>
            </a:r>
            <a:r>
              <a:rPr lang="id-ID" sz="2400" dirty="0" smtClean="0"/>
              <a:t>/patent yang sudah terbit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Published </a:t>
            </a:r>
            <a:r>
              <a:rPr lang="en-US" sz="2400" dirty="0" smtClean="0"/>
              <a:t>Applications</a:t>
            </a:r>
            <a:r>
              <a:rPr lang="id-ID" sz="2400" dirty="0" smtClean="0"/>
              <a:t>/aplikasi terpublikasi</a:t>
            </a:r>
            <a:r>
              <a:rPr lang="en-US" sz="2400" dirty="0"/>
              <a:t>	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51937-35F2-4EF8-B615-47F734CD4954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55490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PENCARIAN CEPAT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0D12F-1AA1-405A-9027-A122EA2B76D7}" type="slidenum">
              <a:rPr lang="en-US"/>
              <a:pPr/>
              <a:t>11</a:t>
            </a:fld>
            <a:endParaRPr lang="en-US"/>
          </a:p>
        </p:txBody>
      </p:sp>
      <p:pic>
        <p:nvPicPr>
          <p:cNvPr id="206853" name="Picture 5" descr="image capture of Patent Search - boolean search scre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1836738"/>
            <a:ext cx="5505450" cy="433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808607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97" name="Rectangle 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PENCARIAN LANJUT</a:t>
            </a:r>
            <a:endParaRPr lang="en-US" dirty="0"/>
          </a:p>
        </p:txBody>
      </p:sp>
      <p:sp>
        <p:nvSpPr>
          <p:cNvPr id="160798" name="Rectangle 30"/>
          <p:cNvSpPr>
            <a:spLocks noGrp="1" noChangeArrowheads="1"/>
          </p:cNvSpPr>
          <p:nvPr>
            <p:ph idx="1"/>
          </p:nvPr>
        </p:nvSpPr>
        <p:spPr>
          <a:xfrm>
            <a:off x="1096207" y="1412776"/>
            <a:ext cx="6356114" cy="404122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id-ID" sz="2800" dirty="0" smtClean="0"/>
              <a:t>Tip dan Trik Pencarian, dengan menggunakan :</a:t>
            </a:r>
          </a:p>
          <a:p>
            <a:pPr marL="0" indent="0">
              <a:buNone/>
            </a:pPr>
            <a:endParaRPr lang="en-US" sz="2800" dirty="0"/>
          </a:p>
          <a:p>
            <a:pPr lvl="1"/>
            <a:r>
              <a:rPr lang="id-ID" sz="2800" dirty="0" smtClean="0"/>
              <a:t>Nama dan Sinonim</a:t>
            </a:r>
            <a:endParaRPr lang="en-US" sz="2800" dirty="0"/>
          </a:p>
          <a:p>
            <a:pPr marL="310896" lvl="2" indent="0">
              <a:buNone/>
            </a:pPr>
            <a:r>
              <a:rPr lang="id-ID" sz="2800" dirty="0" smtClean="0"/>
              <a:t>- </a:t>
            </a:r>
            <a:r>
              <a:rPr lang="en-US" sz="2800" dirty="0" smtClean="0"/>
              <a:t>Television </a:t>
            </a:r>
            <a:r>
              <a:rPr lang="id-ID" sz="2800" dirty="0" smtClean="0"/>
              <a:t>atau</a:t>
            </a:r>
            <a:r>
              <a:rPr lang="en-US" sz="2800" dirty="0" smtClean="0"/>
              <a:t> </a:t>
            </a:r>
            <a:r>
              <a:rPr lang="en-US" sz="2800" dirty="0"/>
              <a:t>(Cathode and Tube)</a:t>
            </a:r>
          </a:p>
          <a:p>
            <a:pPr lvl="1"/>
            <a:r>
              <a:rPr lang="id-ID" sz="2800" dirty="0" smtClean="0"/>
              <a:t>Pencarian dengan Frasa</a:t>
            </a:r>
            <a:endParaRPr lang="en-US" sz="2800" dirty="0"/>
          </a:p>
          <a:p>
            <a:pPr marL="310896" lvl="2" indent="0">
              <a:buNone/>
            </a:pPr>
            <a:r>
              <a:rPr lang="id-ID" sz="2800" dirty="0" smtClean="0"/>
              <a:t>- </a:t>
            </a:r>
            <a:r>
              <a:rPr lang="en-US" sz="2800" dirty="0" smtClean="0"/>
              <a:t>Tennis Racket</a:t>
            </a:r>
            <a:r>
              <a:rPr lang="id-ID" sz="2800" dirty="0" smtClean="0"/>
              <a:t>, Camera Glasses</a:t>
            </a:r>
            <a:endParaRPr lang="en-US" sz="2800" dirty="0"/>
          </a:p>
          <a:p>
            <a:pPr lvl="1"/>
            <a:r>
              <a:rPr lang="id-ID" sz="2800" dirty="0" smtClean="0"/>
              <a:t>Pemotongan yang tepat</a:t>
            </a:r>
            <a:endParaRPr lang="en-US" sz="2800" dirty="0"/>
          </a:p>
          <a:p>
            <a:pPr marL="310896" lvl="2" indent="0">
              <a:buNone/>
            </a:pPr>
            <a:r>
              <a:rPr lang="id-ID" sz="2800" dirty="0" smtClean="0"/>
              <a:t>- </a:t>
            </a:r>
            <a:r>
              <a:rPr lang="en-US" sz="2800" dirty="0" err="1" smtClean="0"/>
              <a:t>Elec</a:t>
            </a:r>
            <a:r>
              <a:rPr lang="en-US" sz="2800" dirty="0"/>
              <a:t>$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B648-F597-43FF-BCD1-57FCBE668646}" type="slidenum">
              <a:rPr lang="en-US"/>
              <a:pPr/>
              <a:t>12</a:t>
            </a:fld>
            <a:endParaRPr lang="en-US"/>
          </a:p>
        </p:txBody>
      </p:sp>
      <p:pic>
        <p:nvPicPr>
          <p:cNvPr id="160773" name="Picture 5" descr="TV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933056"/>
            <a:ext cx="3603625" cy="255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0776" name="Picture 8" descr="BD07841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0" t="55609"/>
          <a:stretch>
            <a:fillRect/>
          </a:stretch>
        </p:blipFill>
        <p:spPr bwMode="auto">
          <a:xfrm>
            <a:off x="6570663" y="4333875"/>
            <a:ext cx="681037" cy="27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094716"/>
      </p:ext>
    </p:extLst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0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07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607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07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607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607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607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98" grpId="0" build="p" bldLvl="2" autoUpdateAnimBg="0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54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Advanced Search</a:t>
            </a:r>
          </a:p>
        </p:txBody>
      </p:sp>
      <p:sp>
        <p:nvSpPr>
          <p:cNvPr id="159755" name="Rectangle 11"/>
          <p:cNvSpPr>
            <a:spLocks noGrp="1" noChangeArrowheads="1"/>
          </p:cNvSpPr>
          <p:nvPr>
            <p:ph idx="1"/>
          </p:nvPr>
        </p:nvSpPr>
        <p:spPr>
          <a:xfrm>
            <a:off x="1204672" y="1905000"/>
            <a:ext cx="6004932" cy="3777622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Fields and Indexes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Examples are:  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Patent Number (PN)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Class (CCL)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Title (TTL)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Abstract (ABST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3E565-FD68-4FB8-A654-A887EFB6C058}" type="slidenum">
              <a:rPr lang="en-US"/>
              <a:pPr/>
              <a:t>13</a:t>
            </a:fld>
            <a:endParaRPr lang="en-US"/>
          </a:p>
        </p:txBody>
      </p:sp>
      <p:sp>
        <p:nvSpPr>
          <p:cNvPr id="159750" name="WordArt 6"/>
          <p:cNvSpPr>
            <a:spLocks noChangeArrowheads="1" noChangeShapeType="1" noTextEdit="1"/>
          </p:cNvSpPr>
          <p:nvPr/>
        </p:nvSpPr>
        <p:spPr bwMode="auto">
          <a:xfrm>
            <a:off x="5652120" y="3407257"/>
            <a:ext cx="2505075" cy="7350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ccl/43/2</a:t>
            </a:r>
          </a:p>
        </p:txBody>
      </p:sp>
      <p:cxnSp>
        <p:nvCxnSpPr>
          <p:cNvPr id="159751" name="AutoShape 7"/>
          <p:cNvCxnSpPr>
            <a:cxnSpLocks noChangeShapeType="1"/>
          </p:cNvCxnSpPr>
          <p:nvPr/>
        </p:nvCxnSpPr>
        <p:spPr bwMode="auto">
          <a:xfrm flipV="1">
            <a:off x="685800" y="1981200"/>
            <a:ext cx="3886200" cy="205740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9752" name="AutoShape 8"/>
          <p:cNvCxnSpPr>
            <a:cxnSpLocks noChangeShapeType="1"/>
          </p:cNvCxnSpPr>
          <p:nvPr/>
        </p:nvCxnSpPr>
        <p:spPr bwMode="auto">
          <a:xfrm rot="10800000" flipH="1" flipV="1">
            <a:off x="640803" y="2978150"/>
            <a:ext cx="6115050" cy="138113"/>
          </a:xfrm>
          <a:prstGeom prst="curvedConnector5">
            <a:avLst>
              <a:gd name="adj1" fmla="val -3736"/>
              <a:gd name="adj2" fmla="val 1655171"/>
              <a:gd name="adj3" fmla="val 130843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656" y="2304176"/>
            <a:ext cx="3242503" cy="564205"/>
          </a:xfrm>
          <a:prstGeom prst="rect">
            <a:avLst/>
          </a:prstGeom>
          <a:solidFill>
            <a:schemeClr val="accent1">
              <a:lumMod val="60000"/>
              <a:lumOff val="40000"/>
              <a:alpha val="57000"/>
            </a:schemeClr>
          </a:solidFill>
          <a:ln>
            <a:solidFill>
              <a:schemeClr val="accent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2425918" y="4816243"/>
            <a:ext cx="446628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3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“Vertical Wind Mill”</a:t>
            </a:r>
            <a:endParaRPr lang="id-ID" sz="3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9966876"/>
      </p:ext>
    </p:extLst>
  </p:cSld>
  <p:clrMapOvr>
    <a:masterClrMapping/>
  </p:clrMapOvr>
  <p:transition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001" r="14499"/>
          <a:stretch/>
        </p:blipFill>
        <p:spPr>
          <a:xfrm>
            <a:off x="539552" y="332656"/>
            <a:ext cx="8169132" cy="633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154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7310" t="13579" r="13473" b="4719"/>
          <a:stretch/>
        </p:blipFill>
        <p:spPr>
          <a:xfrm>
            <a:off x="1259632" y="404664"/>
            <a:ext cx="7704857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4420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641" t="11812" r="18645" b="8657"/>
          <a:stretch/>
        </p:blipFill>
        <p:spPr>
          <a:xfrm>
            <a:off x="251520" y="692696"/>
            <a:ext cx="8758530" cy="52417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63888" y="116632"/>
            <a:ext cx="2661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b="1" dirty="0" smtClean="0"/>
              <a:t>JAPAN PATENT OFFICE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3894198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6248"/>
            <a:ext cx="2736304" cy="30277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188640"/>
            <a:ext cx="4583164" cy="5919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8381" y="2299639"/>
            <a:ext cx="3030242" cy="35283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646" y="1289871"/>
            <a:ext cx="4593327" cy="500503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3131840" y="380586"/>
            <a:ext cx="581970" cy="2080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Right Arrow 6"/>
          <p:cNvSpPr/>
          <p:nvPr/>
        </p:nvSpPr>
        <p:spPr>
          <a:xfrm rot="16200000">
            <a:off x="5183881" y="1980207"/>
            <a:ext cx="599205" cy="2387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600" y="3573016"/>
            <a:ext cx="2515151" cy="31078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5976" y="5828031"/>
            <a:ext cx="4613651" cy="525909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3658593" y="5986948"/>
            <a:ext cx="581970" cy="2080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925846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5661248"/>
            <a:ext cx="5832648" cy="1008112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Selamat mencoba</a:t>
            </a:r>
            <a:r>
              <a:rPr lang="id-ID" dirty="0" smtClean="0"/>
              <a:t>.......</a:t>
            </a:r>
            <a:br>
              <a:rPr lang="id-ID" dirty="0" smtClean="0"/>
            </a:br>
            <a:r>
              <a:rPr lang="id-ID" dirty="0" smtClean="0"/>
              <a:t>Terimakasih  </a:t>
            </a:r>
            <a:r>
              <a:rPr lang="id-ID" dirty="0" smtClean="0">
                <a:sym typeface="Wingdings" panose="05000000000000000000" pitchFamily="2" charset="2"/>
              </a:rPr>
              <a:t>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/>
            </a:r>
            <a:br>
              <a:rPr lang="id-ID" dirty="0" smtClean="0"/>
            </a:br>
            <a:endParaRPr lang="id-ID" sz="2700" dirty="0"/>
          </a:p>
        </p:txBody>
      </p:sp>
      <p:pic>
        <p:nvPicPr>
          <p:cNvPr id="5" name="Picture 3" descr="D:\Docs\GIF\SATIRE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456" y="1385901"/>
            <a:ext cx="4896544" cy="444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1527134"/>
            <a:ext cx="33123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We’re all searchers now…</a:t>
            </a:r>
            <a:r>
              <a:rPr lang="id-ID" sz="2800" dirty="0"/>
              <a:t/>
            </a:r>
            <a:br>
              <a:rPr lang="id-ID" sz="2800" dirty="0"/>
            </a:br>
            <a:r>
              <a:rPr lang="en-GB" sz="2800" dirty="0"/>
              <a:t>search smarter, not harder ? (</a:t>
            </a:r>
            <a:r>
              <a:rPr lang="en-GB" sz="2800" dirty="0" err="1" smtClean="0"/>
              <a:t>S.Adams</a:t>
            </a:r>
            <a:r>
              <a:rPr lang="id-ID" sz="2800" dirty="0" smtClean="0"/>
              <a:t>)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2514772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6AC16-701E-4C0C-A9AC-D8FD5A30618C}" type="slidenum">
              <a:rPr lang="en-US"/>
              <a:pPr/>
              <a:t>2</a:t>
            </a:fld>
            <a:endParaRPr lang="en-US"/>
          </a:p>
        </p:txBody>
      </p:sp>
      <p:pic>
        <p:nvPicPr>
          <p:cNvPr id="7" name="Picture 2" descr="D:\RISET\1 Hydrogen elektrolisa Automobile\Stanley Meyer Rintis Generator Hidrogen_files\30bahan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966" y="1424627"/>
            <a:ext cx="6846975" cy="543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386966" y="283652"/>
            <a:ext cx="7104236" cy="17385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 smtClean="0"/>
              <a:t>Joko</a:t>
            </a:r>
            <a:r>
              <a:rPr lang="en-US" sz="2800" dirty="0" smtClean="0"/>
              <a:t> </a:t>
            </a:r>
            <a:r>
              <a:rPr lang="en-US" sz="2800" dirty="0" err="1" smtClean="0"/>
              <a:t>Sutrisno</a:t>
            </a:r>
            <a:r>
              <a:rPr lang="en-US" sz="2800" dirty="0" smtClean="0"/>
              <a:t> (50) Yogyakarta. </a:t>
            </a:r>
            <a:r>
              <a:rPr lang="en-US" sz="2800" dirty="0" err="1" smtClean="0"/>
              <a:t>Penghemat</a:t>
            </a:r>
            <a:r>
              <a:rPr lang="en-US" sz="2800" dirty="0" smtClean="0"/>
              <a:t> 40-50% BBM dg Hydrogen </a:t>
            </a:r>
            <a:r>
              <a:rPr lang="en-US" sz="2800" dirty="0" err="1" smtClean="0"/>
              <a:t>Elektrolisa</a:t>
            </a:r>
            <a:r>
              <a:rPr lang="en-US" sz="2800" dirty="0" smtClean="0"/>
              <a:t>. (</a:t>
            </a:r>
            <a:r>
              <a:rPr lang="en-US" sz="1600" dirty="0" smtClean="0"/>
              <a:t>SUARA PEMBARUAN DAILY, </a:t>
            </a:r>
            <a:r>
              <a:rPr lang="en-US" sz="1600" i="1" dirty="0" smtClean="0"/>
              <a:t>Last modified: 29/5/0</a:t>
            </a:r>
            <a:r>
              <a:rPr lang="en-US" sz="16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8058480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6AC16-701E-4C0C-A9AC-D8FD5A30618C}" type="slidenum">
              <a:rPr lang="en-US"/>
              <a:pPr/>
              <a:t>3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386966" y="283652"/>
            <a:ext cx="7104236" cy="17385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 smtClean="0"/>
              <a:t>Joko</a:t>
            </a:r>
            <a:r>
              <a:rPr lang="en-US" sz="2800" dirty="0" smtClean="0"/>
              <a:t> </a:t>
            </a:r>
            <a:r>
              <a:rPr lang="en-US" sz="2800" dirty="0" smtClean="0"/>
              <a:t>S</a:t>
            </a:r>
            <a:r>
              <a:rPr lang="id-ID" sz="2800" dirty="0" smtClean="0"/>
              <a:t>arwono</a:t>
            </a:r>
            <a:r>
              <a:rPr lang="id-ID" sz="2800" dirty="0"/>
              <a:t>,</a:t>
            </a:r>
            <a:r>
              <a:rPr lang="en-US" sz="2800" dirty="0" smtClean="0"/>
              <a:t> </a:t>
            </a:r>
            <a:r>
              <a:rPr lang="id-ID" sz="2800" dirty="0" smtClean="0"/>
              <a:t>Malang</a:t>
            </a:r>
            <a:r>
              <a:rPr lang="en-US" sz="2800" dirty="0" smtClean="0"/>
              <a:t>. </a:t>
            </a:r>
            <a:endParaRPr lang="id-ID" sz="2800" dirty="0" smtClean="0"/>
          </a:p>
          <a:p>
            <a:pPr marL="0" indent="0">
              <a:buNone/>
            </a:pPr>
            <a:r>
              <a:rPr lang="en-US" sz="2800" dirty="0" err="1" smtClean="0"/>
              <a:t>Penghemat</a:t>
            </a:r>
            <a:r>
              <a:rPr lang="en-US" sz="2800" dirty="0" smtClean="0"/>
              <a:t> BBM dg Hydrogen </a:t>
            </a:r>
            <a:r>
              <a:rPr lang="en-US" sz="2800" dirty="0" err="1" smtClean="0"/>
              <a:t>Elektrolisa</a:t>
            </a:r>
            <a:r>
              <a:rPr lang="en-US" sz="2800" dirty="0" smtClean="0"/>
              <a:t>. </a:t>
            </a:r>
            <a:endParaRPr lang="en-US" sz="16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8984" y="568125"/>
            <a:ext cx="2023213" cy="37532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923" y="1790414"/>
            <a:ext cx="3542083" cy="2341067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5292080" y="2780928"/>
            <a:ext cx="144016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959" y="4255748"/>
            <a:ext cx="5718544" cy="13778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959" y="5633563"/>
            <a:ext cx="6053853" cy="99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54070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6AC16-701E-4C0C-A9AC-D8FD5A30618C}" type="slidenum">
              <a:rPr lang="en-US"/>
              <a:pPr/>
              <a:t>4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5748" y="1484784"/>
            <a:ext cx="3788211" cy="50757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570264"/>
            <a:ext cx="5344748" cy="584503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516216" y="6415301"/>
            <a:ext cx="1632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b="1" dirty="0" smtClean="0"/>
              <a:t>Joko Sutrisno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318950755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6AC16-701E-4C0C-A9AC-D8FD5A30618C}" type="slidenum">
              <a:rPr lang="en-US"/>
              <a:pPr/>
              <a:t>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272" y="964069"/>
            <a:ext cx="7834439" cy="50767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96206" y="5856183"/>
            <a:ext cx="2951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b="1" dirty="0" smtClean="0"/>
              <a:t>Joko </a:t>
            </a:r>
            <a:r>
              <a:rPr lang="id-ID" b="1" dirty="0" smtClean="0"/>
              <a:t>Sarwono </a:t>
            </a:r>
            <a:r>
              <a:rPr lang="id-ID" b="1" dirty="0" smtClean="0"/>
              <a:t>2008-2009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11022281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610" y="1268760"/>
            <a:ext cx="7926390" cy="542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46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412776"/>
            <a:ext cx="7884368" cy="46089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0528" y="548680"/>
            <a:ext cx="9324528" cy="10303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63688" y="2780928"/>
            <a:ext cx="280831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id-ID" dirty="0"/>
          </a:p>
        </p:txBody>
      </p:sp>
      <p:sp>
        <p:nvSpPr>
          <p:cNvPr id="5" name="TextBox 4"/>
          <p:cNvSpPr txBox="1"/>
          <p:nvPr/>
        </p:nvSpPr>
        <p:spPr>
          <a:xfrm>
            <a:off x="1772840" y="2348240"/>
            <a:ext cx="344723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id-ID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6497" y="3555606"/>
            <a:ext cx="3607591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20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57"/>
          <p:cNvSpPr txBox="1">
            <a:spLocks noChangeArrowheads="1"/>
          </p:cNvSpPr>
          <p:nvPr/>
        </p:nvSpPr>
        <p:spPr>
          <a:xfrm>
            <a:off x="1835696" y="2204864"/>
            <a:ext cx="6591985" cy="377762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400" dirty="0" smtClean="0"/>
              <a:t>Untuk mengetahui apakah ada paten lain, yang ada hubungannya dengan penemuan yang akan kita daftarkan. </a:t>
            </a:r>
            <a:endParaRPr lang="en-US" sz="2400" dirty="0" smtClean="0"/>
          </a:p>
          <a:p>
            <a:r>
              <a:rPr lang="id-ID" sz="2400" dirty="0" smtClean="0"/>
              <a:t>Membantu menentukan segala sesuatu yang berhubungan dengan paten ketika mendaftarkannya.</a:t>
            </a:r>
            <a:endParaRPr lang="en-US" sz="2400" dirty="0" smtClean="0"/>
          </a:p>
          <a:p>
            <a:r>
              <a:rPr lang="id-ID" sz="2400" dirty="0" smtClean="0"/>
              <a:t>Membantu menentukan lingkup/cakupan klaim ketika menyusun dan mengajukan paten.</a:t>
            </a: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691680" y="404664"/>
            <a:ext cx="58368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600" dirty="0" smtClean="0">
                <a:solidFill>
                  <a:schemeClr val="accent1"/>
                </a:solidFill>
              </a:rPr>
              <a:t>Mengapa harus </a:t>
            </a:r>
          </a:p>
          <a:p>
            <a:r>
              <a:rPr lang="id-ID" sz="3600" dirty="0" smtClean="0">
                <a:solidFill>
                  <a:schemeClr val="accent1"/>
                </a:solidFill>
              </a:rPr>
              <a:t>melakukan penelusuran?</a:t>
            </a:r>
            <a:endParaRPr lang="id-ID" sz="3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59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435668" y="476672"/>
            <a:ext cx="7708332" cy="712660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Basisdata paten bebas akses yang sering digunakan</a:t>
            </a:r>
            <a:endParaRPr lang="en-GB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1115616" y="1807576"/>
            <a:ext cx="7708332" cy="369287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nl-BE" sz="2400" dirty="0"/>
              <a:t>OMPI/WIPO : http://www.wipo.int/pctdb/en/</a:t>
            </a:r>
          </a:p>
          <a:p>
            <a:pPr>
              <a:lnSpc>
                <a:spcPct val="90000"/>
              </a:lnSpc>
            </a:pPr>
            <a:r>
              <a:rPr lang="nl-BE" sz="2400" dirty="0"/>
              <a:t>USPTO : http://www.uspto.gov/patft/</a:t>
            </a:r>
          </a:p>
          <a:p>
            <a:pPr>
              <a:lnSpc>
                <a:spcPct val="90000"/>
              </a:lnSpc>
            </a:pPr>
            <a:r>
              <a:rPr lang="nl-BE" sz="2400" dirty="0"/>
              <a:t>European Register : file inspection http://www.epoline.org/portal/public</a:t>
            </a:r>
          </a:p>
          <a:p>
            <a:pPr>
              <a:lnSpc>
                <a:spcPct val="90000"/>
              </a:lnSpc>
            </a:pPr>
            <a:r>
              <a:rPr lang="nl-BE" sz="2400" dirty="0"/>
              <a:t>Belgian Register : http://nl.ecodoc.mineco.fgov.be/</a:t>
            </a:r>
          </a:p>
          <a:p>
            <a:pPr>
              <a:lnSpc>
                <a:spcPct val="90000"/>
              </a:lnSpc>
            </a:pPr>
            <a:r>
              <a:rPr lang="nl-BE" sz="2400" dirty="0"/>
              <a:t>NPO : </a:t>
            </a:r>
            <a:r>
              <a:rPr lang="nl-BE" sz="2400" dirty="0">
                <a:hlinkClick r:id="rId2"/>
              </a:rPr>
              <a:t>http://www.innovaccess.eu</a:t>
            </a:r>
            <a:endParaRPr lang="nl-BE" sz="2400" dirty="0"/>
          </a:p>
          <a:p>
            <a:pPr>
              <a:lnSpc>
                <a:spcPct val="90000"/>
              </a:lnSpc>
            </a:pPr>
            <a:r>
              <a:rPr lang="nl-BE" sz="2400" dirty="0">
                <a:hlinkClick r:id="rId3"/>
              </a:rPr>
              <a:t>http://www.patentanalysis.com/index.php</a:t>
            </a:r>
            <a:endParaRPr lang="nl-BE" sz="2400" dirty="0"/>
          </a:p>
          <a:p>
            <a:pPr>
              <a:lnSpc>
                <a:spcPct val="90000"/>
              </a:lnSpc>
            </a:pPr>
            <a:r>
              <a:rPr lang="nl-BE" sz="2400" dirty="0">
                <a:hlinkClick r:id="rId4"/>
              </a:rPr>
              <a:t>http://www.dpma.de/service/depatisnet.html</a:t>
            </a:r>
            <a:endParaRPr lang="nl-BE" sz="2400" dirty="0"/>
          </a:p>
          <a:p>
            <a:pPr>
              <a:lnSpc>
                <a:spcPct val="90000"/>
              </a:lnSpc>
            </a:pPr>
            <a:r>
              <a:rPr lang="en-GB" sz="2400" dirty="0"/>
              <a:t>http://www.european-patent-office.org/onlinelinks/d/</a:t>
            </a:r>
          </a:p>
          <a:p>
            <a:pPr>
              <a:lnSpc>
                <a:spcPct val="90000"/>
              </a:lnSpc>
            </a:pPr>
            <a:endParaRPr lang="nl-BE" sz="2400" dirty="0"/>
          </a:p>
          <a:p>
            <a:pPr>
              <a:lnSpc>
                <a:spcPct val="90000"/>
              </a:lnSpc>
            </a:pPr>
            <a:endParaRPr lang="nl-BE" sz="2400" dirty="0"/>
          </a:p>
          <a:p>
            <a:pPr>
              <a:lnSpc>
                <a:spcPct val="90000"/>
              </a:lnSpc>
            </a:pPr>
            <a:endParaRPr lang="nl-BE" sz="24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http://economie.fgov.be</a:t>
            </a:r>
          </a:p>
        </p:txBody>
      </p:sp>
    </p:spTree>
    <p:extLst>
      <p:ext uri="{BB962C8B-B14F-4D97-AF65-F5344CB8AC3E}">
        <p14:creationId xmlns:p14="http://schemas.microsoft.com/office/powerpoint/2010/main" val="242886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1135</TotalTime>
  <Words>246</Words>
  <Application>Microsoft Office PowerPoint</Application>
  <PresentationFormat>On-screen Show (4:3)</PresentationFormat>
  <Paragraphs>65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Arial Black</vt:lpstr>
      <vt:lpstr>Century Gothic</vt:lpstr>
      <vt:lpstr>Wingdings</vt:lpstr>
      <vt:lpstr>Wingdings 3</vt:lpstr>
      <vt:lpstr>Wisp</vt:lpstr>
      <vt:lpstr>Penelusuran patent  bidang teknik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Basisdata paten bebas akses yang sering digunakan</vt:lpstr>
      <vt:lpstr>Penelusuran Patent  </vt:lpstr>
      <vt:lpstr>PENCARIAN CEPAT</vt:lpstr>
      <vt:lpstr>PENCARIAN LANJUT</vt:lpstr>
      <vt:lpstr>Advanced Search</vt:lpstr>
      <vt:lpstr>PowerPoint Presentation</vt:lpstr>
      <vt:lpstr>PowerPoint Presentation</vt:lpstr>
      <vt:lpstr>PowerPoint Presentation</vt:lpstr>
      <vt:lpstr>PowerPoint Presentation</vt:lpstr>
      <vt:lpstr>Selamat mencoba....... Terimakasih    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Infokom</dc:creator>
  <cp:lastModifiedBy>toshiba</cp:lastModifiedBy>
  <cp:revision>108</cp:revision>
  <dcterms:created xsi:type="dcterms:W3CDTF">2011-06-09T13:58:37Z</dcterms:created>
  <dcterms:modified xsi:type="dcterms:W3CDTF">2015-12-17T09:28:43Z</dcterms:modified>
</cp:coreProperties>
</file>