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46"/>
  </p:notesMasterIdLst>
  <p:sldIdLst>
    <p:sldId id="256" r:id="rId2"/>
    <p:sldId id="318" r:id="rId3"/>
    <p:sldId id="291" r:id="rId4"/>
    <p:sldId id="258" r:id="rId5"/>
    <p:sldId id="259" r:id="rId6"/>
    <p:sldId id="292" r:id="rId7"/>
    <p:sldId id="293" r:id="rId8"/>
    <p:sldId id="286" r:id="rId9"/>
    <p:sldId id="287" r:id="rId10"/>
    <p:sldId id="322" r:id="rId11"/>
    <p:sldId id="330" r:id="rId12"/>
    <p:sldId id="288" r:id="rId13"/>
    <p:sldId id="301" r:id="rId14"/>
    <p:sldId id="303" r:id="rId15"/>
    <p:sldId id="274" r:id="rId16"/>
    <p:sldId id="277" r:id="rId17"/>
    <p:sldId id="305" r:id="rId18"/>
    <p:sldId id="279" r:id="rId19"/>
    <p:sldId id="306" r:id="rId20"/>
    <p:sldId id="270" r:id="rId21"/>
    <p:sldId id="280" r:id="rId22"/>
    <p:sldId id="307" r:id="rId23"/>
    <p:sldId id="308" r:id="rId24"/>
    <p:sldId id="312" r:id="rId25"/>
    <p:sldId id="313" r:id="rId26"/>
    <p:sldId id="314" r:id="rId27"/>
    <p:sldId id="315" r:id="rId28"/>
    <p:sldId id="271" r:id="rId29"/>
    <p:sldId id="282" r:id="rId30"/>
    <p:sldId id="310" r:id="rId31"/>
    <p:sldId id="272" r:id="rId32"/>
    <p:sldId id="324" r:id="rId33"/>
    <p:sldId id="311" r:id="rId34"/>
    <p:sldId id="276" r:id="rId35"/>
    <p:sldId id="325" r:id="rId36"/>
    <p:sldId id="295" r:id="rId37"/>
    <p:sldId id="296" r:id="rId38"/>
    <p:sldId id="327" r:id="rId39"/>
    <p:sldId id="329" r:id="rId40"/>
    <p:sldId id="328" r:id="rId41"/>
    <p:sldId id="299" r:id="rId42"/>
    <p:sldId id="302" r:id="rId43"/>
    <p:sldId id="323" r:id="rId44"/>
    <p:sldId id="30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31D"/>
    <a:srgbClr val="C618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71" autoAdjust="0"/>
    <p:restoredTop sz="91382" autoAdjust="0"/>
  </p:normalViewPr>
  <p:slideViewPr>
    <p:cSldViewPr snapToGrid="0">
      <p:cViewPr varScale="1">
        <p:scale>
          <a:sx n="64" d="100"/>
          <a:sy n="64" d="100"/>
        </p:scale>
        <p:origin x="-942" y="-96"/>
      </p:cViewPr>
      <p:guideLst>
        <p:guide orient="horz" pos="2160"/>
        <p:guide pos="3840"/>
      </p:guideLst>
    </p:cSldViewPr>
  </p:slideViewPr>
  <p:notesTextViewPr>
    <p:cViewPr>
      <p:scale>
        <a:sx n="1" d="1"/>
        <a:sy n="1" d="1"/>
      </p:scale>
      <p:origin x="0" y="0"/>
    </p:cViewPr>
  </p:notesTextViewPr>
  <p:sorterViewPr>
    <p:cViewPr>
      <p:scale>
        <a:sx n="180" d="100"/>
        <a:sy n="180" d="100"/>
      </p:scale>
      <p:origin x="0" y="-442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8237294201861125E-2"/>
          <c:y val="5.2844278443095166E-2"/>
          <c:w val="0.3142451788068199"/>
          <c:h val="0.77845390873102172"/>
        </c:manualLayout>
      </c:layout>
      <c:pieChart>
        <c:varyColors val="1"/>
        <c:ser>
          <c:idx val="0"/>
          <c:order val="0"/>
          <c:tx>
            <c:strRef>
              <c:f>Sheet1!$B$1</c:f>
              <c:strCache>
                <c:ptCount val="1"/>
                <c:pt idx="0">
                  <c:v>Column1</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Pt>
            <c:idx val="4"/>
            <c:spPr>
              <a:solidFill>
                <a:schemeClr val="accent5"/>
              </a:solidFill>
              <a:ln>
                <a:noFill/>
              </a:ln>
              <a:effectLst>
                <a:outerShdw blurRad="254000" sx="102000" sy="102000" algn="ctr" rotWithShape="0">
                  <a:prstClr val="black">
                    <a:alpha val="20000"/>
                  </a:prstClr>
                </a:outerShdw>
              </a:effectLst>
            </c:spPr>
          </c:dPt>
          <c:dPt>
            <c:idx val="5"/>
            <c:spPr>
              <a:solidFill>
                <a:schemeClr val="accent6"/>
              </a:solidFill>
              <a:ln>
                <a:noFill/>
              </a:ln>
              <a:effectLst>
                <a:outerShdw blurRad="254000" sx="102000" sy="102000" algn="ctr" rotWithShape="0">
                  <a:prstClr val="black">
                    <a:alpha val="20000"/>
                  </a:prstClr>
                </a:outerShdw>
              </a:effectLst>
            </c:spPr>
          </c:dPt>
          <c:dLbls>
            <c:dLbl>
              <c:idx val="0"/>
              <c:layout/>
              <c:tx>
                <c:rich>
                  <a:bodyPr/>
                  <a:lstStyle/>
                  <a:p>
                    <a:fld id="{6708A95B-A7FD-41E8-A01A-611248E342EA}"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dLbl>
              <c:idx val="1"/>
              <c:layout/>
              <c:tx>
                <c:rich>
                  <a:bodyPr/>
                  <a:lstStyle/>
                  <a:p>
                    <a:fld id="{1CA21D2B-47F5-4C71-8B4E-CAB40345AB09}"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dLbl>
              <c:idx val="2"/>
              <c:layout/>
              <c:tx>
                <c:rich>
                  <a:bodyPr/>
                  <a:lstStyle/>
                  <a:p>
                    <a:fld id="{7E6C5BA5-A016-4FA7-90ED-B22A81ADFF10}"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dLbl>
              <c:idx val="3"/>
              <c:layout/>
              <c:tx>
                <c:rich>
                  <a:bodyPr/>
                  <a:lstStyle/>
                  <a:p>
                    <a:fld id="{19FCD95C-5AAB-448E-ABBC-0E127D3F18CC}"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dLbl>
              <c:idx val="4"/>
              <c:layout/>
              <c:tx>
                <c:rich>
                  <a:bodyPr/>
                  <a:lstStyle/>
                  <a:p>
                    <a:fld id="{0764A8D1-6F5A-41A7-ABC2-9B1C1BB6D92E}"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dLbl>
              <c:idx val="5"/>
              <c:layout/>
              <c:tx>
                <c:rich>
                  <a:bodyPr/>
                  <a:lstStyle/>
                  <a:p>
                    <a:fld id="{D39EB2B9-F008-4C4D-9328-F318B5E0D3DD}" type="VALUE">
                      <a:rPr lang="en-US" smtClean="0"/>
                      <a:pPr/>
                      <a:t>[VALUE]</a:t>
                    </a:fld>
                    <a:endParaRPr lang="id-ID"/>
                  </a:p>
                </c:rich>
              </c:tx>
              <c:dLblPos val="ctr"/>
              <c:showPercent val="1"/>
              <c:extLs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Untuk mencegah dipalsukan (70%)</c:v>
                </c:pt>
                <c:pt idx="1">
                  <c:v>Kebijakan perusahaan/ kerajinan (23,4 %)</c:v>
                </c:pt>
                <c:pt idx="2">
                  <c:v>Mendahului kompetitornya (20,3 %)</c:v>
                </c:pt>
                <c:pt idx="3">
                  <c:v>Prestige (harkat) perusahaan (10,1 %)</c:v>
                </c:pt>
                <c:pt idx="4">
                  <c:v>Untuk mencegah dikatakan barang  palsu (6,5 %)</c:v>
                </c:pt>
                <c:pt idx="5">
                  <c:v>Alasan lain (5,8 %)</c:v>
                </c:pt>
              </c:strCache>
            </c:strRef>
          </c:cat>
          <c:val>
            <c:numRef>
              <c:f>Sheet1!$B$2:$B$7</c:f>
              <c:numCache>
                <c:formatCode>General</c:formatCode>
                <c:ptCount val="6"/>
                <c:pt idx="0">
                  <c:v>70</c:v>
                </c:pt>
                <c:pt idx="1">
                  <c:v>23.4</c:v>
                </c:pt>
                <c:pt idx="2">
                  <c:v>20.3</c:v>
                </c:pt>
                <c:pt idx="3">
                  <c:v>10.1</c:v>
                </c:pt>
                <c:pt idx="4">
                  <c:v>6.5</c:v>
                </c:pt>
                <c:pt idx="5">
                  <c:v>5.8</c:v>
                </c:pt>
              </c:numCache>
            </c:numRef>
          </c:val>
        </c:ser>
        <c:dLbls>
          <c:showPercent val="1"/>
        </c:dLbls>
        <c:firstSliceAng val="0"/>
      </c:pieChart>
      <c:spPr>
        <a:noFill/>
        <a:ln>
          <a:noFill/>
        </a:ln>
        <a:effectLst/>
      </c:spPr>
    </c:plotArea>
    <c:legend>
      <c:legendPos val="r"/>
      <c:layout>
        <c:manualLayout>
          <c:xMode val="edge"/>
          <c:yMode val="edge"/>
          <c:x val="0.42220522524055792"/>
          <c:y val="9.7815784076714152E-2"/>
          <c:w val="0.4988886288720874"/>
          <c:h val="0.68755681782871081"/>
        </c:manualLayout>
      </c:layout>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0.07454</cdr:x>
      <cdr:y>0.77269</cdr:y>
    </cdr:from>
    <cdr:to>
      <cdr:x>0.16545</cdr:x>
      <cdr:y>1</cdr:y>
    </cdr:to>
    <cdr:sp macro="" textlink="">
      <cdr:nvSpPr>
        <cdr:cNvPr id="2" name="TextBox 1"/>
        <cdr:cNvSpPr txBox="1"/>
      </cdr:nvSpPr>
      <cdr:spPr>
        <a:xfrm xmlns:a="http://schemas.openxmlformats.org/drawingml/2006/main">
          <a:off x="749766" y="37656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0.03889</cdr:x>
      <cdr:y>0.77269</cdr:y>
    </cdr:from>
    <cdr:to>
      <cdr:x>0.1298</cdr:x>
      <cdr:y>1</cdr:y>
    </cdr:to>
    <cdr:sp macro="" textlink="">
      <cdr:nvSpPr>
        <cdr:cNvPr id="3" name="TextBox 2"/>
        <cdr:cNvSpPr txBox="1"/>
      </cdr:nvSpPr>
      <cdr:spPr>
        <a:xfrm xmlns:a="http://schemas.openxmlformats.org/drawingml/2006/main">
          <a:off x="391178" y="383736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d-ID"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DEC70-D03E-47BE-8774-AE1255BB9416}" type="datetimeFigureOut">
              <a:rPr lang="id-ID" smtClean="0"/>
              <a:pPr/>
              <a:t>19/12/2015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430FC-CDBF-4A88-BFC6-948423857B95}" type="slidenum">
              <a:rPr lang="id-ID" smtClean="0"/>
              <a:pPr/>
              <a:t>‹#›</a:t>
            </a:fld>
            <a:endParaRPr lang="id-ID"/>
          </a:p>
        </p:txBody>
      </p:sp>
    </p:spTree>
    <p:extLst>
      <p:ext uri="{BB962C8B-B14F-4D97-AF65-F5344CB8AC3E}">
        <p14:creationId xmlns:p14="http://schemas.microsoft.com/office/powerpoint/2010/main" xmlns="" val="134541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2</a:t>
            </a:fld>
            <a:endParaRPr lang="id-ID"/>
          </a:p>
        </p:txBody>
      </p:sp>
    </p:spTree>
    <p:extLst>
      <p:ext uri="{BB962C8B-B14F-4D97-AF65-F5344CB8AC3E}">
        <p14:creationId xmlns:p14="http://schemas.microsoft.com/office/powerpoint/2010/main" xmlns="" val="61556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Urutan ke</a:t>
            </a:r>
            <a:r>
              <a:rPr lang="id-ID" baseline="0" dirty="0" smtClean="0"/>
              <a:t> dua : </a:t>
            </a:r>
            <a:r>
              <a:rPr lang="id-ID" baseline="0" smtClean="0"/>
              <a:t>Spanyol dan Jerman</a:t>
            </a:r>
            <a:endParaRPr lang="id-ID" dirty="0" smtClean="0"/>
          </a:p>
          <a:p>
            <a:endParaRPr lang="id-ID" dirty="0" smtClean="0"/>
          </a:p>
          <a:p>
            <a:r>
              <a:rPr lang="id-ID" dirty="0" smtClean="0"/>
              <a:t>Urutan ketiga : Perancis, Italia, Inggris dan Amerika.</a:t>
            </a:r>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3</a:t>
            </a:fld>
            <a:endParaRPr lang="id-ID"/>
          </a:p>
        </p:txBody>
      </p:sp>
    </p:spTree>
    <p:extLst>
      <p:ext uri="{BB962C8B-B14F-4D97-AF65-F5344CB8AC3E}">
        <p14:creationId xmlns:p14="http://schemas.microsoft.com/office/powerpoint/2010/main" xmlns="" val="376668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altLang="id-ID" dirty="0" smtClean="0"/>
              <a:t>Hak kekayaan intelektual – hak yang memungkinkan pencipta atau pemilik dari paten, merek dagang, atau hak cipta untuk mendapatkan keuntungan dari hasil kreativitas intelektual.</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latin typeface="+mn-lt"/>
                <a:ea typeface="+mn-ea"/>
                <a:cs typeface="+mn-cs"/>
              </a:rPr>
              <a:t>hak privat (</a:t>
            </a:r>
            <a:r>
              <a:rPr lang="id-ID" sz="1200" i="1" kern="1200" dirty="0" smtClean="0">
                <a:solidFill>
                  <a:schemeClr val="tx1"/>
                </a:solidFill>
                <a:latin typeface="+mn-lt"/>
                <a:ea typeface="+mn-ea"/>
                <a:cs typeface="+mn-cs"/>
              </a:rPr>
              <a:t>private rights</a:t>
            </a:r>
            <a:r>
              <a:rPr lang="id-ID" sz="1200" i="0" kern="1200" dirty="0" smtClean="0">
                <a:solidFill>
                  <a:schemeClr val="tx1"/>
                </a:solidFill>
                <a:latin typeface="+mn-lt"/>
                <a:ea typeface="+mn-ea"/>
                <a:cs typeface="+mn-cs"/>
              </a:rPr>
              <a:t>) bagi seseorang yang menghasilkan suatu karya intelektual</a:t>
            </a:r>
          </a:p>
          <a:p>
            <a:pPr marL="0" marR="0" indent="0" algn="l" defTabSz="914400" rtl="0" eaLnBrk="1" fontAlgn="auto" latinLnBrk="0" hangingPunct="1">
              <a:lnSpc>
                <a:spcPct val="100000"/>
              </a:lnSpc>
              <a:spcBef>
                <a:spcPts val="0"/>
              </a:spcBef>
              <a:spcAft>
                <a:spcPts val="0"/>
              </a:spcAft>
              <a:buClrTx/>
              <a:buSzTx/>
              <a:buFontTx/>
              <a:buNone/>
              <a:tabLst/>
              <a:defRPr/>
            </a:pPr>
            <a:endParaRPr lang="id-ID" alt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latin typeface="+mn-lt"/>
                <a:ea typeface="+mn-ea"/>
                <a:cs typeface="+mn-cs"/>
              </a:rPr>
              <a:t>Hak ekslusif yang diberikan negara kepada individu pelaku HKI (inventor, pencipta, pendesain dll) sebagai penghargaan atas hasil karya(kreativitas) nya dan agar orang lain termotivasi untuk dapat lebih lanjut mengembangkannya lagi</a:t>
            </a:r>
            <a:endParaRPr lang="id-ID" altLang="id-ID"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alt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altLang="id-ID" dirty="0" smtClean="0"/>
              <a:t>Hak-hak ini diuraikan dalam Pasal 27 </a:t>
            </a:r>
            <a:r>
              <a:rPr lang="en-US" altLang="id-ID" dirty="0" smtClean="0">
                <a:solidFill>
                  <a:srgbClr val="231F20"/>
                </a:solidFill>
              </a:rPr>
              <a:t>Universal Declaration of Human Rights</a:t>
            </a:r>
            <a:r>
              <a:rPr lang="id-ID" altLang="id-ID" dirty="0" smtClean="0"/>
              <a:t>, yang menetapkan hak untuk mendapatkan keuntungan dari perlindungan kepentingan moral dan material yang dihasilkan dari kepemilikan karya ilmiah, sastra, atau seni.</a:t>
            </a:r>
          </a:p>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4</a:t>
            </a:fld>
            <a:endParaRPr lang="id-ID"/>
          </a:p>
        </p:txBody>
      </p:sp>
    </p:spTree>
    <p:extLst>
      <p:ext uri="{BB962C8B-B14F-4D97-AF65-F5344CB8AC3E}">
        <p14:creationId xmlns:p14="http://schemas.microsoft.com/office/powerpoint/2010/main" xmlns="" val="384235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5</a:t>
            </a:fld>
            <a:endParaRPr lang="id-ID"/>
          </a:p>
        </p:txBody>
      </p:sp>
    </p:spTree>
    <p:extLst>
      <p:ext uri="{BB962C8B-B14F-4D97-AF65-F5344CB8AC3E}">
        <p14:creationId xmlns:p14="http://schemas.microsoft.com/office/powerpoint/2010/main" xmlns="" val="220091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27</a:t>
            </a:fld>
            <a:endParaRPr lang="id-ID"/>
          </a:p>
        </p:txBody>
      </p:sp>
    </p:spTree>
    <p:extLst>
      <p:ext uri="{BB962C8B-B14F-4D97-AF65-F5344CB8AC3E}">
        <p14:creationId xmlns:p14="http://schemas.microsoft.com/office/powerpoint/2010/main" xmlns="" val="30792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34</a:t>
            </a:fld>
            <a:endParaRPr lang="id-ID"/>
          </a:p>
        </p:txBody>
      </p:sp>
    </p:spTree>
    <p:extLst>
      <p:ext uri="{BB962C8B-B14F-4D97-AF65-F5344CB8AC3E}">
        <p14:creationId xmlns:p14="http://schemas.microsoft.com/office/powerpoint/2010/main" xmlns="" val="271851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Paten adalah hak eksklusif yang diberikan untuk sebuah invensi, yang merupakan produk atau proses yang menyediakan cara baru dalam melakukan sesuatu, atau menawarkan solusi teknis baru untuk masalah.</a:t>
            </a:r>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pPr marL="0" indent="0" fontAlgn="auto">
              <a:spcBef>
                <a:spcPts val="0"/>
              </a:spcBef>
              <a:spcAft>
                <a:spcPts val="1200"/>
              </a:spcAft>
              <a:buNone/>
              <a:defRPr/>
            </a:pPr>
            <a:r>
              <a:rPr lang="id-ID" sz="2400" dirty="0" smtClean="0"/>
              <a:t>Jenis paten di Indonesia:</a:t>
            </a:r>
          </a:p>
          <a:p>
            <a:pPr marL="285750" indent="-285750">
              <a:spcBef>
                <a:spcPts val="0"/>
              </a:spcBef>
              <a:spcAft>
                <a:spcPts val="1200"/>
              </a:spcAft>
              <a:buFont typeface="Wingdings" panose="05000000000000000000" pitchFamily="2" charset="2"/>
              <a:buChar char="§"/>
              <a:defRPr/>
            </a:pPr>
            <a:r>
              <a:rPr lang="id-ID" sz="2200" dirty="0" smtClean="0"/>
              <a:t>Paten biasa (perlindungannya 20 tahun)</a:t>
            </a:r>
          </a:p>
          <a:p>
            <a:pPr marL="578358" lvl="1" indent="-285750">
              <a:spcBef>
                <a:spcPts val="0"/>
              </a:spcBef>
              <a:spcAft>
                <a:spcPts val="1200"/>
              </a:spcAft>
              <a:buFont typeface="Wingdings" panose="05000000000000000000" pitchFamily="2" charset="2"/>
              <a:buChar char="§"/>
              <a:defRPr/>
            </a:pPr>
            <a:r>
              <a:rPr lang="id-ID" sz="2000" dirty="0" smtClean="0"/>
              <a:t>diberikan  untuk satu invensi  atau beberapa invensi yang masih dalam kesatuan invensi.  (dasar pemberian pasal 55 ayat 1 UUP)</a:t>
            </a:r>
          </a:p>
          <a:p>
            <a:pPr marL="285750" indent="-285750">
              <a:spcBef>
                <a:spcPts val="0"/>
              </a:spcBef>
              <a:spcAft>
                <a:spcPts val="1200"/>
              </a:spcAft>
              <a:buFont typeface="Wingdings" panose="05000000000000000000" pitchFamily="2" charset="2"/>
              <a:buChar char="§"/>
              <a:defRPr/>
            </a:pPr>
            <a:r>
              <a:rPr lang="id-ID" sz="2200" dirty="0" smtClean="0"/>
              <a:t>Paten sederhana (perlindungannya 10 tahun)</a:t>
            </a:r>
          </a:p>
          <a:p>
            <a:pPr marL="578358" lvl="1" indent="-285750">
              <a:spcBef>
                <a:spcPts val="0"/>
              </a:spcBef>
              <a:spcAft>
                <a:spcPts val="1200"/>
              </a:spcAft>
              <a:buFont typeface="Wingdings" panose="05000000000000000000" pitchFamily="2" charset="2"/>
              <a:buChar char="§"/>
              <a:defRPr/>
            </a:pPr>
            <a:r>
              <a:rPr lang="sv-SE" sz="2000" dirty="0" smtClean="0"/>
              <a:t>Invensi berupa produk atau alat yang baru dan mempunyai nilai</a:t>
            </a:r>
            <a:r>
              <a:rPr lang="id-ID" sz="2000" dirty="0" smtClean="0"/>
              <a:t> </a:t>
            </a:r>
            <a:r>
              <a:rPr lang="sv-SE" sz="2000" dirty="0" smtClean="0"/>
              <a:t>kegunaan praktis</a:t>
            </a:r>
            <a:endParaRPr lang="id-ID" sz="2000" dirty="0" smtClean="0"/>
          </a:p>
          <a:p>
            <a:pPr marL="578358" lvl="1" indent="-285750">
              <a:spcBef>
                <a:spcPts val="0"/>
              </a:spcBef>
              <a:spcAft>
                <a:spcPts val="1200"/>
              </a:spcAft>
              <a:buFont typeface="Wingdings" panose="05000000000000000000" pitchFamily="2" charset="2"/>
              <a:buChar char="§"/>
              <a:defRPr/>
            </a:pPr>
            <a:r>
              <a:rPr lang="id-ID" sz="2000" dirty="0" smtClean="0"/>
              <a:t>diberikan hanya untuk satu invensi saja, berupa alat atau produk, kecuali product by process. (dasar pemberian pasal 55 ayat 2 UU Paten)</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t>Paten biasa (perlindungannya 20 tahun</a:t>
            </a:r>
            <a:r>
              <a:rPr lang="id-ID" sz="1200" dirty="0" smtClean="0">
                <a:sym typeface="Wingdings" panose="05000000000000000000" pitchFamily="2" charset="2"/>
              </a:rPr>
              <a:t>sejak di berikan tanggal peneriamaan(tgl penerimaan diberikan setelah dipenuhinya syarat administratif pendaftaran)</a:t>
            </a:r>
            <a:r>
              <a:rPr lang="id-ID"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p>
            <a:pPr marL="269875" indent="-269875">
              <a:buFont typeface="Wingdings" panose="05000000000000000000" pitchFamily="2" charset="2"/>
              <a:buChar char="§"/>
            </a:pPr>
            <a:r>
              <a:rPr lang="id-ID" b="1" dirty="0" smtClean="0"/>
              <a:t>Definisi </a:t>
            </a:r>
            <a:r>
              <a:rPr lang="id-ID" dirty="0" smtClean="0"/>
              <a:t>: mengungkapkan </a:t>
            </a:r>
            <a:r>
              <a:rPr lang="id-ID" b="1" dirty="0" smtClean="0"/>
              <a:t>inti invensi </a:t>
            </a:r>
            <a:r>
              <a:rPr lang="id-ID" dirty="0" smtClean="0"/>
              <a:t>yang dimintakan perlindungan hukum, yang harus diuraikan secara jelas, padat dan harus didukung oleh deskripsi.</a:t>
            </a:r>
          </a:p>
          <a:p>
            <a:pPr marL="269875" indent="-269875">
              <a:buFont typeface="Wingdings" panose="05000000000000000000" pitchFamily="2" charset="2"/>
              <a:buChar char="§"/>
            </a:pPr>
            <a:r>
              <a:rPr lang="id-ID" dirty="0" smtClean="0"/>
              <a:t>Digunakan untuk membedakan hasil invesinya dengan invensi yang lain</a:t>
            </a:r>
          </a:p>
          <a:p>
            <a:pPr marL="269875" indent="-269875">
              <a:buFont typeface="Wingdings" panose="05000000000000000000" pitchFamily="2" charset="2"/>
              <a:buChar char="§"/>
            </a:pPr>
            <a:r>
              <a:rPr lang="id-ID" b="1" dirty="0" smtClean="0"/>
              <a:t>Jenis klaim </a:t>
            </a:r>
            <a:r>
              <a:rPr lang="id-ID" dirty="0" smtClean="0"/>
              <a:t>:</a:t>
            </a:r>
          </a:p>
          <a:p>
            <a:pPr marL="562483" lvl="1" indent="-269875">
              <a:buFont typeface="Wingdings" panose="05000000000000000000" pitchFamily="2" charset="2"/>
              <a:buChar char="§"/>
            </a:pPr>
            <a:r>
              <a:rPr lang="id-ID" b="1" dirty="0" smtClean="0"/>
              <a:t>Klaim produk </a:t>
            </a:r>
            <a:r>
              <a:rPr lang="id-ID" dirty="0" smtClean="0"/>
              <a:t>(klaim yang kasat mata/ </a:t>
            </a:r>
            <a:r>
              <a:rPr lang="id-ID" i="1" dirty="0" smtClean="0"/>
              <a:t>tangible</a:t>
            </a:r>
            <a:r>
              <a:rPr lang="id-ID" dirty="0" smtClean="0"/>
              <a:t>): alat, peralatan, aparatus, sistem</a:t>
            </a:r>
          </a:p>
          <a:p>
            <a:pPr marL="562483" lvl="1" indent="-269875">
              <a:buFont typeface="Wingdings" panose="05000000000000000000" pitchFamily="2" charset="2"/>
              <a:buChar char="§"/>
            </a:pPr>
            <a:r>
              <a:rPr lang="id-ID" b="1" dirty="0" smtClean="0"/>
              <a:t>Klaim aktifitas </a:t>
            </a:r>
            <a:r>
              <a:rPr lang="id-ID" dirty="0" smtClean="0"/>
              <a:t>(klaim yang non-kasat mata/</a:t>
            </a:r>
            <a:r>
              <a:rPr lang="id-ID" i="1" dirty="0" smtClean="0"/>
              <a:t>intangible</a:t>
            </a:r>
            <a:r>
              <a:rPr lang="id-ID" dirty="0" smtClean="0"/>
              <a:t>):metode, proses, atau penggunaan</a:t>
            </a:r>
            <a:endParaRPr lang="id-ID" sz="1200" dirty="0" smtClean="0"/>
          </a:p>
          <a:p>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37</a:t>
            </a:fld>
            <a:endParaRPr lang="id-ID"/>
          </a:p>
        </p:txBody>
      </p:sp>
    </p:spTree>
    <p:extLst>
      <p:ext uri="{BB962C8B-B14F-4D97-AF65-F5344CB8AC3E}">
        <p14:creationId xmlns:p14="http://schemas.microsoft.com/office/powerpoint/2010/main" xmlns="" val="187382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(sistem paten di Indonesia,jepang – first to file </a:t>
            </a:r>
            <a:r>
              <a:rPr lang="id-ID" dirty="0" smtClean="0">
                <a:sym typeface="Wingdings" panose="05000000000000000000" pitchFamily="2" charset="2"/>
              </a:rPr>
              <a:t> siapa yg pertama mendaftar paten</a:t>
            </a:r>
            <a:r>
              <a:rPr lang="id-ID" dirty="0" smtClean="0"/>
              <a:t>)</a:t>
            </a:r>
          </a:p>
          <a:p>
            <a:r>
              <a:rPr lang="id-ID" smtClean="0"/>
              <a:t>Di beberapa negara (amerika) ada sistem first to invent </a:t>
            </a:r>
            <a:r>
              <a:rPr lang="id-ID" smtClean="0">
                <a:sym typeface="Wingdings" panose="05000000000000000000" pitchFamily="2" charset="2"/>
              </a:rPr>
              <a:t> siapa yg pertama kali menjadi inventor</a:t>
            </a:r>
            <a:endParaRPr lang="id-ID" smtClean="0"/>
          </a:p>
          <a:p>
            <a:endParaRPr lang="id-ID"/>
          </a:p>
        </p:txBody>
      </p:sp>
      <p:sp>
        <p:nvSpPr>
          <p:cNvPr id="4" name="Slide Number Placeholder 3"/>
          <p:cNvSpPr>
            <a:spLocks noGrp="1"/>
          </p:cNvSpPr>
          <p:nvPr>
            <p:ph type="sldNum" sz="quarter" idx="10"/>
          </p:nvPr>
        </p:nvSpPr>
        <p:spPr/>
        <p:txBody>
          <a:bodyPr/>
          <a:lstStyle/>
          <a:p>
            <a:fld id="{FD4430FC-CDBF-4A88-BFC6-948423857B95}" type="slidenum">
              <a:rPr lang="id-ID" smtClean="0"/>
              <a:pPr/>
              <a:t>41</a:t>
            </a:fld>
            <a:endParaRPr lang="id-ID"/>
          </a:p>
        </p:txBody>
      </p:sp>
    </p:spTree>
    <p:extLst>
      <p:ext uri="{BB962C8B-B14F-4D97-AF65-F5344CB8AC3E}">
        <p14:creationId xmlns:p14="http://schemas.microsoft.com/office/powerpoint/2010/main" xmlns="" val="242900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D4430FC-CDBF-4A88-BFC6-948423857B95}" type="slidenum">
              <a:rPr lang="id-ID" smtClean="0"/>
              <a:pPr/>
              <a:t>42</a:t>
            </a:fld>
            <a:endParaRPr lang="id-ID"/>
          </a:p>
        </p:txBody>
      </p:sp>
    </p:spTree>
    <p:extLst>
      <p:ext uri="{BB962C8B-B14F-4D97-AF65-F5344CB8AC3E}">
        <p14:creationId xmlns:p14="http://schemas.microsoft.com/office/powerpoint/2010/main" xmlns="" val="158569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473E2-B57E-41E7-8A28-3B5436737E62}" type="datetime1">
              <a:rPr lang="en-US" smtClean="0"/>
              <a:pPr/>
              <a:t>12/19/2015</a:t>
            </a:fld>
            <a:endParaRPr lang="en-US"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2856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BD831E-B3BE-453C-BFBB-D112B16D3AA9}" type="datetime1">
              <a:rPr lang="en-US" smtClean="0"/>
              <a:pPr/>
              <a:t>12/19/2015</a:t>
            </a:fld>
            <a:endParaRPr lang="en-US"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5566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00AB5-4E49-4B04-8637-CAA6A3CE38B3}" type="datetime1">
              <a:rPr lang="en-US" smtClean="0"/>
              <a:pPr/>
              <a:t>12/19/2015</a:t>
            </a:fld>
            <a:endParaRPr lang="en-US"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5641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60537-6B4B-4CED-91B4-6C77A0B94CC9}" type="datetime1">
              <a:rPr lang="en-US" smtClean="0"/>
              <a:pPr/>
              <a:t>12/19/2015</a:t>
            </a:fld>
            <a:endParaRPr lang="en-US"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xmlns="" val="261194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04411-BB57-4923-8E58-A230EB76C541}" type="datetime1">
              <a:rPr lang="en-US" smtClean="0"/>
              <a:pPr/>
              <a:t>12/19/2015</a:t>
            </a:fld>
            <a:endParaRPr lang="en-US"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731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381428-C3FB-4811-9045-9D7522E708D2}" type="datetime1">
              <a:rPr lang="en-US" smtClean="0"/>
              <a:pPr/>
              <a:t>12/19/2015</a:t>
            </a:fld>
            <a:endParaRPr lang="en-US" dirty="0"/>
          </a:p>
        </p:txBody>
      </p:sp>
      <p:sp>
        <p:nvSpPr>
          <p:cNvPr id="6" name="Footer Placeholder 5"/>
          <p:cNvSpPr>
            <a:spLocks noGrp="1"/>
          </p:cNvSpPr>
          <p:nvPr>
            <p:ph type="ftr" sz="quarter" idx="11"/>
          </p:nvPr>
        </p:nvSpPr>
        <p:spPr/>
        <p:txBody>
          <a:bodyPr/>
          <a:lstStyle/>
          <a:p>
            <a:r>
              <a:rPr lang="en-US" smtClean="0"/>
              <a:t>Sentra KI - Universitas Muhammadiyah Malang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14248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578436-6F68-4968-9317-BF2DD196D512}" type="datetime1">
              <a:rPr lang="en-US" smtClean="0"/>
              <a:pPr/>
              <a:t>12/19/2015</a:t>
            </a:fld>
            <a:endParaRPr lang="en-US" dirty="0"/>
          </a:p>
        </p:txBody>
      </p:sp>
      <p:sp>
        <p:nvSpPr>
          <p:cNvPr id="8" name="Footer Placeholder 7"/>
          <p:cNvSpPr>
            <a:spLocks noGrp="1"/>
          </p:cNvSpPr>
          <p:nvPr>
            <p:ph type="ftr" sz="quarter" idx="11"/>
          </p:nvPr>
        </p:nvSpPr>
        <p:spPr/>
        <p:txBody>
          <a:bodyPr/>
          <a:lstStyle/>
          <a:p>
            <a:r>
              <a:rPr lang="en-US" smtClean="0"/>
              <a:t>Sentra KI - Universitas Muhammadiyah Malang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05533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7F76F6-7B60-4D39-87E3-9298364A8D88}" type="datetime1">
              <a:rPr lang="en-US" smtClean="0"/>
              <a:pPr/>
              <a:t>12/19/2015</a:t>
            </a:fld>
            <a:endParaRPr lang="en-US"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91349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5FF37A-5291-45A0-B4DD-538FC1D918EE}" type="datetime1">
              <a:rPr lang="en-US" smtClean="0"/>
              <a:pPr/>
              <a:t>12/19/2015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Sentra KI - Universitas Muhammadiyah Malang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23099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3B314D-BC4E-45E7-B622-E0EF1628AEA2}" type="datetime1">
              <a:rPr lang="en-US" smtClean="0"/>
              <a:pPr/>
              <a:t>12/19/2015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Sentra KI - Universitas Muhammadiyah Malang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7778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44045-56A0-45F8-9A67-BF8999CD43D7}" type="datetime1">
              <a:rPr lang="en-US" smtClean="0"/>
              <a:pPr/>
              <a:t>12/19/2015</a:t>
            </a:fld>
            <a:endParaRPr lang="en-US" dirty="0"/>
          </a:p>
        </p:txBody>
      </p:sp>
      <p:sp>
        <p:nvSpPr>
          <p:cNvPr id="6" name="Footer Placeholder 5"/>
          <p:cNvSpPr>
            <a:spLocks noGrp="1"/>
          </p:cNvSpPr>
          <p:nvPr>
            <p:ph type="ftr" sz="quarter" idx="11"/>
          </p:nvPr>
        </p:nvSpPr>
        <p:spPr/>
        <p:txBody>
          <a:bodyPr/>
          <a:lstStyle/>
          <a:p>
            <a:r>
              <a:rPr lang="en-US" smtClean="0"/>
              <a:t>Sentra KI - Universitas Muhammadiyah Malang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19627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FE604F-AEDC-496F-BD89-6DB30D377339}" type="datetime1">
              <a:rPr lang="en-US" smtClean="0"/>
              <a:pPr/>
              <a:t>12/19/2015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Sentra KI - Universitas Muhammadiyah Malang</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63849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7200" dirty="0"/>
              <a:t>Dasar HKI dan Ragam </a:t>
            </a:r>
            <a:r>
              <a:rPr lang="fi-FI" sz="7200" dirty="0" smtClean="0"/>
              <a:t>HKI</a:t>
            </a:r>
            <a:endParaRPr lang="id-ID" sz="7200" dirty="0"/>
          </a:p>
        </p:txBody>
      </p:sp>
      <p:sp>
        <p:nvSpPr>
          <p:cNvPr id="3" name="Subtitle 2"/>
          <p:cNvSpPr>
            <a:spLocks noGrp="1"/>
          </p:cNvSpPr>
          <p:nvPr>
            <p:ph type="body" sz="half" idx="2"/>
          </p:nvPr>
        </p:nvSpPr>
        <p:spPr/>
        <p:txBody>
          <a:bodyPr/>
          <a:lstStyle/>
          <a:p>
            <a:r>
              <a:rPr lang="id-ID" dirty="0"/>
              <a:t>Oleh : Lailatul </a:t>
            </a:r>
            <a:r>
              <a:rPr lang="id-ID" dirty="0" smtClean="0"/>
              <a:t>Husniah, S.ST, M.T</a:t>
            </a:r>
            <a:endParaRPr lang="id-ID" dirty="0"/>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xmlns="" val="0"/>
              </a:ext>
            </a:extLst>
          </a:blip>
          <a:srcRect t="13662" b="13662"/>
          <a:stretch>
            <a:fillRect/>
          </a:stretch>
        </p:blipFill>
        <p:spPr/>
      </p:pic>
      <p:sp>
        <p:nvSpPr>
          <p:cNvPr id="16" name="Footer Placeholder 15"/>
          <p:cNvSpPr>
            <a:spLocks noGrp="1"/>
          </p:cNvSpPr>
          <p:nvPr>
            <p:ph type="ftr" sz="quarter" idx="11"/>
          </p:nvPr>
        </p:nvSpPr>
        <p:spPr/>
        <p:txBody>
          <a:bodyPr/>
          <a:lstStyle/>
          <a:p>
            <a:r>
              <a:rPr lang="en-US" dirty="0" smtClean="0"/>
              <a:t>Sentra KI - </a:t>
            </a:r>
            <a:r>
              <a:rPr lang="en-US" dirty="0" err="1" smtClean="0"/>
              <a:t>Universitas</a:t>
            </a:r>
            <a:r>
              <a:rPr lang="en-US" smtClean="0"/>
              <a:t> Muhammadiyah Malang</a:t>
            </a:r>
            <a:endParaRPr lang="en-US" dirty="0"/>
          </a:p>
        </p:txBody>
      </p:sp>
    </p:spTree>
    <p:extLst>
      <p:ext uri="{BB962C8B-B14F-4D97-AF65-F5344CB8AC3E}">
        <p14:creationId xmlns:p14="http://schemas.microsoft.com/office/powerpoint/2010/main" xmlns="" val="71148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Istilah dalam Hak Cipta</a:t>
            </a:r>
            <a:endParaRPr lang="id-ID" dirty="0"/>
          </a:p>
        </p:txBody>
      </p:sp>
      <p:sp>
        <p:nvSpPr>
          <p:cNvPr id="3" name="Content Placeholder 2"/>
          <p:cNvSpPr>
            <a:spLocks noGrp="1"/>
          </p:cNvSpPr>
          <p:nvPr>
            <p:ph idx="1"/>
          </p:nvPr>
        </p:nvSpPr>
        <p:spPr/>
        <p:txBody>
          <a:bodyPr>
            <a:normAutofit fontScale="92500" lnSpcReduction="20000"/>
          </a:bodyPr>
          <a:lstStyle/>
          <a:p>
            <a:pPr marL="0" indent="0">
              <a:spcAft>
                <a:spcPts val="0"/>
              </a:spcAft>
              <a:buNone/>
            </a:pPr>
            <a:r>
              <a:rPr lang="id-ID" dirty="0"/>
              <a:t>beberapa istilah yang digunakan dalam Hak Cipta menurut UU No. 28 tahun 2014 </a:t>
            </a:r>
            <a:r>
              <a:rPr lang="id-ID" dirty="0" smtClean="0"/>
              <a:t>:</a:t>
            </a:r>
            <a:endParaRPr lang="id-ID" b="1" dirty="0" smtClean="0"/>
          </a:p>
          <a:p>
            <a:pPr marL="269875" indent="-269875">
              <a:spcAft>
                <a:spcPts val="0"/>
              </a:spcAft>
              <a:buFont typeface="Wingdings" panose="05000000000000000000" pitchFamily="2" charset="2"/>
              <a:buChar char="§"/>
            </a:pPr>
            <a:r>
              <a:rPr lang="id-ID" b="1" dirty="0" smtClean="0"/>
              <a:t>Pencipta</a:t>
            </a:r>
            <a:r>
              <a:rPr lang="id-ID" dirty="0" smtClean="0"/>
              <a:t> </a:t>
            </a:r>
            <a:r>
              <a:rPr lang="id-ID" dirty="0"/>
              <a:t>adalah seorang atau beberapa orang yang secara sendiri-sendiri atau bersama-sama menghasilkan suatu ciptaan yang bersifat khas dan pribadi.</a:t>
            </a:r>
          </a:p>
          <a:p>
            <a:pPr marL="269875" indent="-269875">
              <a:spcAft>
                <a:spcPts val="0"/>
              </a:spcAft>
              <a:buFont typeface="Wingdings" panose="05000000000000000000" pitchFamily="2" charset="2"/>
              <a:buChar char="§"/>
            </a:pPr>
            <a:r>
              <a:rPr lang="id-ID" b="1" dirty="0"/>
              <a:t>Ciptaan</a:t>
            </a:r>
            <a:r>
              <a:rPr lang="id-ID" dirty="0"/>
              <a:t> adalah setiap hasil karya cipta di bidang ilmu pengetahuan, seni, dan sastra yang dihasilkan atas inspirasi, kemampuan, pikiran, imajinasi, kecekatan, keterampilan, alau keahlian yang diekspresikan dalam bentuk nyata.</a:t>
            </a:r>
          </a:p>
          <a:p>
            <a:pPr marL="269875" indent="-269875">
              <a:spcAft>
                <a:spcPts val="0"/>
              </a:spcAft>
              <a:buFont typeface="Wingdings" panose="05000000000000000000" pitchFamily="2" charset="2"/>
              <a:buChar char="§"/>
            </a:pPr>
            <a:r>
              <a:rPr lang="id-ID" b="1" dirty="0"/>
              <a:t>Pemegang Hak Cipta </a:t>
            </a:r>
            <a:r>
              <a:rPr lang="id-ID" dirty="0"/>
              <a:t>adalah Pencipta sebagai pemilik Hak Cipta, pihak yang menerima hak tersebut secara sah dari Pencipta, atau pihak lain yang menerima lebih lanjut hak dari pihak yang menerima hak tersebut secara sah.</a:t>
            </a:r>
          </a:p>
          <a:p>
            <a:pPr marL="269875" indent="-269875">
              <a:spcAft>
                <a:spcPts val="0"/>
              </a:spcAft>
              <a:buFont typeface="Wingdings" panose="05000000000000000000" pitchFamily="2" charset="2"/>
              <a:buChar char="§"/>
            </a:pPr>
            <a:r>
              <a:rPr lang="id-ID" b="1" dirty="0"/>
              <a:t>Lisensi</a:t>
            </a:r>
            <a:r>
              <a:rPr lang="id-ID" dirty="0"/>
              <a:t> adalah izin tertulis yang diberikan oleh Pemegang Hak Cipta atau Pemilik Hak Terkait kepada pihak </a:t>
            </a:r>
            <a:r>
              <a:rPr lang="id-ID" dirty="0" smtClean="0"/>
              <a:t>lain untuk </a:t>
            </a:r>
            <a:r>
              <a:rPr lang="id-ID" dirty="0"/>
              <a:t>melaksanakan hak ekonomi atas Ciptaannya atau produk Hak Terkait dengan syarat tertentu.</a:t>
            </a:r>
          </a:p>
          <a:p>
            <a:pPr marL="269875" indent="-269875">
              <a:spcAft>
                <a:spcPts val="0"/>
              </a:spcAft>
              <a:buFont typeface="Wingdings" panose="05000000000000000000" pitchFamily="2" charset="2"/>
              <a:buChar char="§"/>
            </a:pPr>
            <a:r>
              <a:rPr lang="id-ID" b="1" dirty="0"/>
              <a:t>Royalti</a:t>
            </a:r>
            <a:r>
              <a:rPr lang="id-ID" dirty="0"/>
              <a:t> adalah imbalan atas pemanfaatan Hak Ekonomi suatu Ciptaan atau Produk Hak Terkait yang diterima oleh pencipta atau pemilik hak terkait</a:t>
            </a:r>
            <a:r>
              <a:rPr lang="id-ID" dirty="0" smtClean="0"/>
              <a:t>.</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96388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6" name="Title 1"/>
          <p:cNvSpPr txBox="1">
            <a:spLocks/>
          </p:cNvSpPr>
          <p:nvPr/>
        </p:nvSpPr>
        <p:spPr>
          <a:xfrm>
            <a:off x="1097280" y="286603"/>
            <a:ext cx="10058400" cy="6727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d-ID" dirty="0" smtClean="0"/>
              <a:t>Ilustrasi Tentang Hak Cipta</a:t>
            </a:r>
            <a:endParaRPr lang="id-ID" dirty="0"/>
          </a:p>
        </p:txBody>
      </p:sp>
      <p:grpSp>
        <p:nvGrpSpPr>
          <p:cNvPr id="17" name="Group 16"/>
          <p:cNvGrpSpPr/>
          <p:nvPr/>
        </p:nvGrpSpPr>
        <p:grpSpPr>
          <a:xfrm>
            <a:off x="1286238" y="1277520"/>
            <a:ext cx="2230354" cy="1632800"/>
            <a:chOff x="716618" y="1457400"/>
            <a:chExt cx="2230354" cy="1632800"/>
          </a:xfrm>
        </p:grpSpPr>
        <p:grpSp>
          <p:nvGrpSpPr>
            <p:cNvPr id="15" name="Group 14"/>
            <p:cNvGrpSpPr/>
            <p:nvPr/>
          </p:nvGrpSpPr>
          <p:grpSpPr>
            <a:xfrm>
              <a:off x="1397197" y="1457400"/>
              <a:ext cx="885668" cy="1042441"/>
              <a:chOff x="1362856" y="1693889"/>
              <a:chExt cx="885668" cy="1042441"/>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2856" y="1693889"/>
                <a:ext cx="885668" cy="8856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48917" y="2136723"/>
                <a:ext cx="599607" cy="599607"/>
              </a:xfrm>
              <a:prstGeom prst="rect">
                <a:avLst/>
              </a:prstGeom>
            </p:spPr>
          </p:pic>
        </p:grpSp>
        <p:sp>
          <p:nvSpPr>
            <p:cNvPr id="16" name="TextBox 15"/>
            <p:cNvSpPr txBox="1"/>
            <p:nvPr/>
          </p:nvSpPr>
          <p:spPr>
            <a:xfrm>
              <a:off x="716618" y="2443869"/>
              <a:ext cx="2230354" cy="646331"/>
            </a:xfrm>
            <a:prstGeom prst="rect">
              <a:avLst/>
            </a:prstGeom>
            <a:noFill/>
          </p:spPr>
          <p:txBody>
            <a:bodyPr wrap="none" rtlCol="0">
              <a:spAutoFit/>
            </a:bodyPr>
            <a:lstStyle/>
            <a:p>
              <a:r>
                <a:rPr lang="id-ID" dirty="0" smtClean="0"/>
                <a:t>Pencipta &amp; Pemegang</a:t>
              </a:r>
            </a:p>
            <a:p>
              <a:pPr algn="ctr"/>
              <a:r>
                <a:rPr lang="id-ID" dirty="0" smtClean="0"/>
                <a:t>Hak Cipta </a:t>
              </a:r>
              <a:endParaRPr lang="id-ID" dirty="0"/>
            </a:p>
          </p:txBody>
        </p:sp>
      </p:grpSp>
      <p:grpSp>
        <p:nvGrpSpPr>
          <p:cNvPr id="21" name="Group 20"/>
          <p:cNvGrpSpPr/>
          <p:nvPr/>
        </p:nvGrpSpPr>
        <p:grpSpPr>
          <a:xfrm>
            <a:off x="8688752" y="1207430"/>
            <a:ext cx="1438957" cy="1625454"/>
            <a:chOff x="6490123" y="1660157"/>
            <a:chExt cx="1438957" cy="1625454"/>
          </a:xfrm>
        </p:grpSpPr>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90123" y="1660157"/>
              <a:ext cx="1438957" cy="1079759"/>
            </a:xfrm>
            <a:prstGeom prst="rect">
              <a:avLst/>
            </a:prstGeom>
          </p:spPr>
        </p:pic>
        <p:sp>
          <p:nvSpPr>
            <p:cNvPr id="19" name="TextBox 18"/>
            <p:cNvSpPr txBox="1"/>
            <p:nvPr/>
          </p:nvSpPr>
          <p:spPr>
            <a:xfrm>
              <a:off x="6490123" y="2639280"/>
              <a:ext cx="1424493" cy="646331"/>
            </a:xfrm>
            <a:prstGeom prst="rect">
              <a:avLst/>
            </a:prstGeom>
            <a:noFill/>
          </p:spPr>
          <p:txBody>
            <a:bodyPr wrap="none" rtlCol="0">
              <a:spAutoFit/>
            </a:bodyPr>
            <a:lstStyle/>
            <a:p>
              <a:pPr algn="ctr"/>
              <a:r>
                <a:rPr lang="id-ID" dirty="0" smtClean="0"/>
                <a:t>Perlindungan</a:t>
              </a:r>
            </a:p>
            <a:p>
              <a:pPr algn="ctr"/>
              <a:r>
                <a:rPr lang="id-ID" dirty="0" smtClean="0"/>
                <a:t>Hukum</a:t>
              </a:r>
              <a:endParaRPr lang="id-ID" dirty="0"/>
            </a:p>
          </p:txBody>
        </p:sp>
      </p:grpSp>
      <p:sp>
        <p:nvSpPr>
          <p:cNvPr id="24" name="Right Arrow 23"/>
          <p:cNvSpPr/>
          <p:nvPr/>
        </p:nvSpPr>
        <p:spPr>
          <a:xfrm>
            <a:off x="3296069" y="162129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Menghasilkan </a:t>
            </a:r>
            <a:endParaRPr lang="id-ID" sz="1100" dirty="0"/>
          </a:p>
        </p:txBody>
      </p:sp>
      <p:sp>
        <p:nvSpPr>
          <p:cNvPr id="25" name="Right Arrow 24"/>
          <p:cNvSpPr/>
          <p:nvPr/>
        </p:nvSpPr>
        <p:spPr>
          <a:xfrm>
            <a:off x="6858476" y="162129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Mendaftarkan ciptaan</a:t>
            </a:r>
            <a:endParaRPr lang="id-ID" sz="1100" dirty="0"/>
          </a:p>
        </p:txBody>
      </p:sp>
      <p:sp>
        <p:nvSpPr>
          <p:cNvPr id="35" name="Right Arrow 34"/>
          <p:cNvSpPr/>
          <p:nvPr/>
        </p:nvSpPr>
        <p:spPr>
          <a:xfrm rot="5400000">
            <a:off x="1116583" y="340276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Lisensi</a:t>
            </a:r>
            <a:endParaRPr lang="id-ID" sz="1600" dirty="0"/>
          </a:p>
        </p:txBody>
      </p:sp>
      <p:pic>
        <p:nvPicPr>
          <p:cNvPr id="36" name="Picture 3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38616" y="4504981"/>
            <a:ext cx="1636943" cy="1636943"/>
          </a:xfrm>
          <a:prstGeom prst="rect">
            <a:avLst/>
          </a:prstGeom>
        </p:spPr>
      </p:pic>
      <p:grpSp>
        <p:nvGrpSpPr>
          <p:cNvPr id="37" name="Group 36"/>
          <p:cNvGrpSpPr/>
          <p:nvPr/>
        </p:nvGrpSpPr>
        <p:grpSpPr>
          <a:xfrm>
            <a:off x="2454797" y="5007987"/>
            <a:ext cx="1151939" cy="1325269"/>
            <a:chOff x="4052200" y="3852554"/>
            <a:chExt cx="1151939" cy="1325269"/>
          </a:xfrm>
        </p:grpSpPr>
        <p:pic>
          <p:nvPicPr>
            <p:cNvPr id="38" name="Picture 3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52200" y="3852554"/>
              <a:ext cx="1151939" cy="1015897"/>
            </a:xfrm>
            <a:prstGeom prst="rect">
              <a:avLst/>
            </a:prstGeom>
          </p:spPr>
        </p:pic>
        <p:sp>
          <p:nvSpPr>
            <p:cNvPr id="39" name="TextBox 38"/>
            <p:cNvSpPr txBox="1"/>
            <p:nvPr/>
          </p:nvSpPr>
          <p:spPr>
            <a:xfrm>
              <a:off x="4202100" y="4808491"/>
              <a:ext cx="819648" cy="369332"/>
            </a:xfrm>
            <a:prstGeom prst="rect">
              <a:avLst/>
            </a:prstGeom>
            <a:noFill/>
          </p:spPr>
          <p:txBody>
            <a:bodyPr wrap="none" rtlCol="0">
              <a:spAutoFit/>
            </a:bodyPr>
            <a:lstStyle/>
            <a:p>
              <a:r>
                <a:rPr lang="id-ID" dirty="0" smtClean="0"/>
                <a:t>Royalti</a:t>
              </a:r>
              <a:endParaRPr lang="id-ID" dirty="0"/>
            </a:p>
          </p:txBody>
        </p:sp>
      </p:grpSp>
      <p:sp>
        <p:nvSpPr>
          <p:cNvPr id="42" name="TextBox 41"/>
          <p:cNvSpPr txBox="1"/>
          <p:nvPr/>
        </p:nvSpPr>
        <p:spPr>
          <a:xfrm>
            <a:off x="1221790" y="6037901"/>
            <a:ext cx="1128835" cy="369332"/>
          </a:xfrm>
          <a:prstGeom prst="rect">
            <a:avLst/>
          </a:prstGeom>
          <a:noFill/>
        </p:spPr>
        <p:txBody>
          <a:bodyPr wrap="none" rtlCol="0">
            <a:spAutoFit/>
          </a:bodyPr>
          <a:lstStyle/>
          <a:p>
            <a:r>
              <a:rPr lang="id-ID" dirty="0" smtClean="0"/>
              <a:t>Pihak Lain</a:t>
            </a:r>
            <a:endParaRPr lang="id-ID" dirty="0"/>
          </a:p>
        </p:txBody>
      </p:sp>
      <p:grpSp>
        <p:nvGrpSpPr>
          <p:cNvPr id="20" name="Group 19"/>
          <p:cNvGrpSpPr/>
          <p:nvPr/>
        </p:nvGrpSpPr>
        <p:grpSpPr>
          <a:xfrm>
            <a:off x="4932828" y="1408150"/>
            <a:ext cx="1492203" cy="1286234"/>
            <a:chOff x="3739360" y="1588507"/>
            <a:chExt cx="1492203" cy="1286234"/>
          </a:xfrm>
        </p:grpSpPr>
        <p:pic>
          <p:nvPicPr>
            <p:cNvPr id="9" name="Content Placeholder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52200" y="1588507"/>
              <a:ext cx="849584" cy="792903"/>
            </a:xfrm>
            <a:prstGeom prst="rect">
              <a:avLst/>
            </a:prstGeom>
          </p:spPr>
        </p:pic>
        <p:sp>
          <p:nvSpPr>
            <p:cNvPr id="18" name="TextBox 17"/>
            <p:cNvSpPr txBox="1"/>
            <p:nvPr/>
          </p:nvSpPr>
          <p:spPr>
            <a:xfrm>
              <a:off x="3739360" y="2505409"/>
              <a:ext cx="1492203" cy="369332"/>
            </a:xfrm>
            <a:prstGeom prst="rect">
              <a:avLst/>
            </a:prstGeom>
            <a:noFill/>
          </p:spPr>
          <p:txBody>
            <a:bodyPr wrap="none" rtlCol="0">
              <a:spAutoFit/>
            </a:bodyPr>
            <a:lstStyle/>
            <a:p>
              <a:r>
                <a:rPr lang="id-ID" dirty="0" smtClean="0"/>
                <a:t>Ciptaan/karya</a:t>
              </a:r>
              <a:endParaRPr lang="id-ID" dirty="0"/>
            </a:p>
          </p:txBody>
        </p:sp>
      </p:grpSp>
    </p:spTree>
    <p:extLst>
      <p:ext uri="{BB962C8B-B14F-4D97-AF65-F5344CB8AC3E}">
        <p14:creationId xmlns:p14="http://schemas.microsoft.com/office/powerpoint/2010/main" xmlns="" val="35665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250"/>
                                        <p:tgtEl>
                                          <p:spTgt spid="25"/>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250"/>
                                        <p:tgtEl>
                                          <p:spTgt spid="2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250"/>
                                        <p:tgtEl>
                                          <p:spTgt spid="35"/>
                                        </p:tgtEl>
                                      </p:cBhvr>
                                    </p:animEffect>
                                  </p:childTnLst>
                                </p:cTn>
                              </p:par>
                            </p:childTnLst>
                          </p:cTn>
                        </p:par>
                        <p:par>
                          <p:cTn id="28" fill="hold">
                            <p:stCondLst>
                              <p:cond delay="6250"/>
                            </p:stCondLst>
                            <p:childTnLst>
                              <p:par>
                                <p:cTn id="29" presetID="22" presetClass="entr" presetSubtype="4"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1250"/>
                                        <p:tgtEl>
                                          <p:spTgt spid="36"/>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8500"/>
                            </p:stCondLst>
                            <p:childTnLst>
                              <p:par>
                                <p:cTn id="41" presetID="37" presetClass="path" presetSubtype="0" accel="50000" decel="50000" fill="hold" nodeType="afterEffect">
                                  <p:stCondLst>
                                    <p:cond delay="0"/>
                                  </p:stCondLst>
                                  <p:childTnLst>
                                    <p:animMotion origin="layout" path="M -2.08333E-6 3.33333E-6 L 0.02227 -0.1301 C 0.02709 -0.15764 0.02891 -0.19769 0.02643 -0.23843 C 0.02331 -0.28565 0.01745 -0.32246 0.00938 -0.34769 L -0.02747 -0.4676 " pathEditMode="relative" rAng="15840000" ptsTypes="AAAAA">
                                      <p:cBhvr>
                                        <p:cTn id="42" dur="2000" fill="hold"/>
                                        <p:tgtEl>
                                          <p:spTgt spid="37"/>
                                        </p:tgtEl>
                                        <p:attrNameLst>
                                          <p:attrName>ppt_x</p:attrName>
                                          <p:attrName>ppt_y</p:attrName>
                                        </p:attrNameLst>
                                      </p:cBhvr>
                                      <p:rCtr x="625"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5"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1094581" y="143617"/>
            <a:ext cx="10058400" cy="770784"/>
          </a:xfrm>
        </p:spPr>
        <p:txBody>
          <a:bodyPr/>
          <a:lstStyle/>
          <a:p>
            <a:pPr algn="ctr"/>
            <a:r>
              <a:rPr lang="id-ID" dirty="0" smtClean="0"/>
              <a:t>Contoh Hak Cipta dan Hak Terkait</a:t>
            </a:r>
            <a:endParaRPr lang="id-ID" dirty="0"/>
          </a:p>
        </p:txBody>
      </p:sp>
      <p:pic>
        <p:nvPicPr>
          <p:cNvPr id="10" name="Content Placeholder 9"/>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1094581" y="933821"/>
            <a:ext cx="2189163" cy="2043112"/>
          </a:xfrm>
        </p:spPr>
      </p:pic>
      <p:sp>
        <p:nvSpPr>
          <p:cNvPr id="19" name="TextBox 18"/>
          <p:cNvSpPr txBox="1"/>
          <p:nvPr/>
        </p:nvSpPr>
        <p:spPr>
          <a:xfrm>
            <a:off x="1094581" y="2990796"/>
            <a:ext cx="2189162" cy="369332"/>
          </a:xfrm>
          <a:prstGeom prst="rect">
            <a:avLst/>
          </a:prstGeom>
          <a:noFill/>
        </p:spPr>
        <p:txBody>
          <a:bodyPr wrap="square" rtlCol="0">
            <a:spAutoFit/>
          </a:bodyPr>
          <a:lstStyle/>
          <a:p>
            <a:pPr algn="ctr"/>
            <a:r>
              <a:rPr lang="id-ID" dirty="0" smtClean="0"/>
              <a:t>SENI : Seni Lukis</a:t>
            </a:r>
            <a:endParaRPr lang="id-ID" dirty="0"/>
          </a:p>
        </p:txBody>
      </p:sp>
      <p:grpSp>
        <p:nvGrpSpPr>
          <p:cNvPr id="22" name="Group 21"/>
          <p:cNvGrpSpPr/>
          <p:nvPr/>
        </p:nvGrpSpPr>
        <p:grpSpPr>
          <a:xfrm>
            <a:off x="4180477" y="914401"/>
            <a:ext cx="3327435" cy="2412444"/>
            <a:chOff x="4180477" y="914401"/>
            <a:chExt cx="3327435" cy="2412444"/>
          </a:xfrm>
        </p:grpSpPr>
        <p:pic>
          <p:nvPicPr>
            <p:cNvPr id="17" name="Picture 16"/>
            <p:cNvPicPr>
              <a:picLocks noChangeAspect="1"/>
            </p:cNvPicPr>
            <p:nvPr/>
          </p:nvPicPr>
          <p:blipFill>
            <a:blip r:embed="rId3"/>
            <a:stretch>
              <a:fillRect/>
            </a:stretch>
          </p:blipFill>
          <p:spPr>
            <a:xfrm>
              <a:off x="4208079" y="914401"/>
              <a:ext cx="3299833" cy="2043112"/>
            </a:xfrm>
            <a:prstGeom prst="rect">
              <a:avLst/>
            </a:prstGeom>
          </p:spPr>
        </p:pic>
        <p:sp>
          <p:nvSpPr>
            <p:cNvPr id="20" name="TextBox 19"/>
            <p:cNvSpPr txBox="1"/>
            <p:nvPr/>
          </p:nvSpPr>
          <p:spPr>
            <a:xfrm>
              <a:off x="4180477" y="2957513"/>
              <a:ext cx="3299834" cy="369332"/>
            </a:xfrm>
            <a:prstGeom prst="rect">
              <a:avLst/>
            </a:prstGeom>
            <a:noFill/>
          </p:spPr>
          <p:txBody>
            <a:bodyPr wrap="square" rtlCol="0">
              <a:spAutoFit/>
            </a:bodyPr>
            <a:lstStyle/>
            <a:p>
              <a:pPr algn="ctr"/>
              <a:r>
                <a:rPr lang="id-ID" dirty="0" smtClean="0"/>
                <a:t>SASTRA : puisi</a:t>
              </a:r>
              <a:endParaRPr lang="id-ID" dirty="0"/>
            </a:p>
          </p:txBody>
        </p:sp>
      </p:grpSp>
      <p:grpSp>
        <p:nvGrpSpPr>
          <p:cNvPr id="23" name="Group 22"/>
          <p:cNvGrpSpPr/>
          <p:nvPr/>
        </p:nvGrpSpPr>
        <p:grpSpPr>
          <a:xfrm>
            <a:off x="7659974" y="894980"/>
            <a:ext cx="4167265" cy="2465148"/>
            <a:chOff x="7659974" y="894980"/>
            <a:chExt cx="4167265" cy="2465148"/>
          </a:xfrm>
        </p:grpSpPr>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77044" y="894980"/>
              <a:ext cx="2775937" cy="2081953"/>
            </a:xfrm>
            <a:prstGeom prst="rect">
              <a:avLst/>
            </a:prstGeom>
          </p:spPr>
        </p:pic>
        <p:sp>
          <p:nvSpPr>
            <p:cNvPr id="21" name="TextBox 20"/>
            <p:cNvSpPr txBox="1"/>
            <p:nvPr/>
          </p:nvSpPr>
          <p:spPr>
            <a:xfrm>
              <a:off x="7659974" y="2990796"/>
              <a:ext cx="4167265" cy="369332"/>
            </a:xfrm>
            <a:prstGeom prst="rect">
              <a:avLst/>
            </a:prstGeom>
            <a:noFill/>
          </p:spPr>
          <p:txBody>
            <a:bodyPr wrap="square" rtlCol="0">
              <a:spAutoFit/>
            </a:bodyPr>
            <a:lstStyle/>
            <a:p>
              <a:pPr algn="ctr"/>
              <a:r>
                <a:rPr lang="id-ID" dirty="0" smtClean="0"/>
                <a:t>ILMU PENGETAHUAN: Alat peraga</a:t>
              </a:r>
              <a:endParaRPr lang="id-ID" dirty="0"/>
            </a:p>
          </p:txBody>
        </p:sp>
      </p:grpSp>
      <p:grpSp>
        <p:nvGrpSpPr>
          <p:cNvPr id="32" name="Group 31"/>
          <p:cNvGrpSpPr/>
          <p:nvPr/>
        </p:nvGrpSpPr>
        <p:grpSpPr>
          <a:xfrm>
            <a:off x="8508988" y="3540732"/>
            <a:ext cx="3175000" cy="2523246"/>
            <a:chOff x="8508988" y="3735602"/>
            <a:chExt cx="3175000" cy="2523246"/>
          </a:xfrm>
        </p:grpSpPr>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508988" y="3735602"/>
              <a:ext cx="3098350" cy="2131365"/>
            </a:xfrm>
            <a:prstGeom prst="rect">
              <a:avLst/>
            </a:prstGeom>
          </p:spPr>
        </p:pic>
        <p:sp>
          <p:nvSpPr>
            <p:cNvPr id="26" name="TextBox 25"/>
            <p:cNvSpPr txBox="1"/>
            <p:nvPr/>
          </p:nvSpPr>
          <p:spPr>
            <a:xfrm>
              <a:off x="8508988" y="5889516"/>
              <a:ext cx="3175000" cy="369332"/>
            </a:xfrm>
            <a:prstGeom prst="rect">
              <a:avLst/>
            </a:prstGeom>
            <a:noFill/>
          </p:spPr>
          <p:txBody>
            <a:bodyPr wrap="square" rtlCol="0">
              <a:spAutoFit/>
            </a:bodyPr>
            <a:lstStyle/>
            <a:p>
              <a:pPr algn="ctr"/>
              <a:r>
                <a:rPr lang="id-ID" dirty="0" smtClean="0"/>
                <a:t>LEMBAGA PENYIARAN : Televisi</a:t>
              </a:r>
              <a:endParaRPr lang="id-ID" dirty="0"/>
            </a:p>
          </p:txBody>
        </p:sp>
      </p:grpSp>
      <p:grpSp>
        <p:nvGrpSpPr>
          <p:cNvPr id="31" name="Group 30"/>
          <p:cNvGrpSpPr/>
          <p:nvPr/>
        </p:nvGrpSpPr>
        <p:grpSpPr>
          <a:xfrm>
            <a:off x="6507950" y="3551197"/>
            <a:ext cx="1590675" cy="2523246"/>
            <a:chOff x="6507950" y="3746067"/>
            <a:chExt cx="1590675" cy="2523246"/>
          </a:xfrm>
        </p:grpSpPr>
        <p:pic>
          <p:nvPicPr>
            <p:cNvPr id="14" name="Picture 2" descr="https://encrypted-tbn2.gstatic.com/images?q=tbn:ANd9GcTBJ0BldUrx_aZu9CEDsGd6bbsp8br9dre5v9rNMGuHM3FHUUh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07950" y="3746067"/>
              <a:ext cx="1590675" cy="213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26"/>
            <p:cNvSpPr txBox="1"/>
            <p:nvPr/>
          </p:nvSpPr>
          <p:spPr>
            <a:xfrm>
              <a:off x="6507950" y="5899981"/>
              <a:ext cx="1590675" cy="369332"/>
            </a:xfrm>
            <a:prstGeom prst="rect">
              <a:avLst/>
            </a:prstGeom>
            <a:noFill/>
          </p:spPr>
          <p:txBody>
            <a:bodyPr wrap="square" rtlCol="0">
              <a:spAutoFit/>
            </a:bodyPr>
            <a:lstStyle/>
            <a:p>
              <a:pPr algn="ctr"/>
              <a:r>
                <a:rPr lang="id-ID" dirty="0" smtClean="0"/>
                <a:t>BUKU</a:t>
              </a:r>
              <a:endParaRPr lang="id-ID" dirty="0"/>
            </a:p>
          </p:txBody>
        </p:sp>
      </p:grpSp>
      <p:grpSp>
        <p:nvGrpSpPr>
          <p:cNvPr id="29" name="Group 28"/>
          <p:cNvGrpSpPr/>
          <p:nvPr/>
        </p:nvGrpSpPr>
        <p:grpSpPr>
          <a:xfrm>
            <a:off x="511185" y="3551197"/>
            <a:ext cx="3175000" cy="2490232"/>
            <a:chOff x="511185" y="3746067"/>
            <a:chExt cx="3175000" cy="2490232"/>
          </a:xfrm>
        </p:grpSpPr>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11185" y="3746067"/>
              <a:ext cx="3175000" cy="2120900"/>
            </a:xfrm>
            <a:prstGeom prst="rect">
              <a:avLst/>
            </a:prstGeom>
          </p:spPr>
        </p:pic>
        <p:sp>
          <p:nvSpPr>
            <p:cNvPr id="24" name="TextBox 23"/>
            <p:cNvSpPr txBox="1"/>
            <p:nvPr/>
          </p:nvSpPr>
          <p:spPr>
            <a:xfrm>
              <a:off x="511185" y="5866967"/>
              <a:ext cx="3175000" cy="369332"/>
            </a:xfrm>
            <a:prstGeom prst="rect">
              <a:avLst/>
            </a:prstGeom>
            <a:noFill/>
          </p:spPr>
          <p:txBody>
            <a:bodyPr wrap="square" rtlCol="0">
              <a:spAutoFit/>
            </a:bodyPr>
            <a:lstStyle/>
            <a:p>
              <a:pPr algn="ctr"/>
              <a:r>
                <a:rPr lang="id-ID" dirty="0" smtClean="0"/>
                <a:t>PELAKU PERTUNJUKAN</a:t>
              </a:r>
              <a:endParaRPr lang="id-ID" dirty="0"/>
            </a:p>
          </p:txBody>
        </p:sp>
      </p:grpSp>
      <p:grpSp>
        <p:nvGrpSpPr>
          <p:cNvPr id="30" name="Group 29"/>
          <p:cNvGrpSpPr/>
          <p:nvPr/>
        </p:nvGrpSpPr>
        <p:grpSpPr>
          <a:xfrm>
            <a:off x="4208079" y="3551197"/>
            <a:ext cx="1889508" cy="2789780"/>
            <a:chOff x="4208079" y="3746067"/>
            <a:chExt cx="1889508" cy="2789780"/>
          </a:xfrm>
        </p:grpSpPr>
        <p:pic>
          <p:nvPicPr>
            <p:cNvPr id="12" name="Picture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208079" y="3746067"/>
              <a:ext cx="1889508" cy="2131365"/>
            </a:xfrm>
            <a:prstGeom prst="rect">
              <a:avLst/>
            </a:prstGeom>
          </p:spPr>
        </p:pic>
        <p:sp>
          <p:nvSpPr>
            <p:cNvPr id="25" name="TextBox 24"/>
            <p:cNvSpPr txBox="1"/>
            <p:nvPr/>
          </p:nvSpPr>
          <p:spPr>
            <a:xfrm>
              <a:off x="4208079" y="5889516"/>
              <a:ext cx="1889508" cy="646331"/>
            </a:xfrm>
            <a:prstGeom prst="rect">
              <a:avLst/>
            </a:prstGeom>
            <a:noFill/>
          </p:spPr>
          <p:txBody>
            <a:bodyPr wrap="square" rtlCol="0">
              <a:spAutoFit/>
            </a:bodyPr>
            <a:lstStyle/>
            <a:p>
              <a:pPr algn="ctr"/>
              <a:r>
                <a:rPr lang="id-ID" dirty="0" smtClean="0"/>
                <a:t>PRODUSER REKAMAN SUARA</a:t>
              </a:r>
              <a:endParaRPr lang="id-ID" dirty="0"/>
            </a:p>
          </p:txBody>
        </p:sp>
      </p:grpSp>
    </p:spTree>
    <p:extLst>
      <p:ext uri="{BB962C8B-B14F-4D97-AF65-F5344CB8AC3E}">
        <p14:creationId xmlns:p14="http://schemas.microsoft.com/office/powerpoint/2010/main" xmlns="" val="337705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599607" y="233082"/>
            <a:ext cx="10987789" cy="839787"/>
          </a:xfrm>
        </p:spPr>
        <p:txBody>
          <a:bodyPr>
            <a:noAutofit/>
          </a:bodyPr>
          <a:lstStyle/>
          <a:p>
            <a:r>
              <a:rPr lang="id-ID" sz="3200" dirty="0" smtClean="0"/>
              <a:t>Ciptaan Yang Dilindungi dan M</a:t>
            </a:r>
            <a:r>
              <a:rPr lang="id-ID" sz="3200" dirty="0" smtClean="0">
                <a:solidFill>
                  <a:schemeClr val="tx1"/>
                </a:solidFill>
              </a:rPr>
              <a:t>asa Perlindungan Hak Cipta </a:t>
            </a:r>
            <a:endParaRPr lang="id-ID" sz="3200" dirty="0">
              <a:solidFill>
                <a:schemeClr val="tx1"/>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46468051"/>
              </p:ext>
            </p:extLst>
          </p:nvPr>
        </p:nvGraphicFramePr>
        <p:xfrm>
          <a:off x="663388" y="1074022"/>
          <a:ext cx="10911633" cy="4883712"/>
        </p:xfrm>
        <a:graphic>
          <a:graphicData uri="http://schemas.openxmlformats.org/drawingml/2006/table">
            <a:tbl>
              <a:tblPr/>
              <a:tblGrid>
                <a:gridCol w="448236"/>
                <a:gridCol w="6024282"/>
                <a:gridCol w="4439115"/>
              </a:tblGrid>
              <a:tr h="236277">
                <a:tc>
                  <a:txBody>
                    <a:bodyPr/>
                    <a:lstStyle/>
                    <a:p>
                      <a:pPr algn="ctr" fontAlgn="t"/>
                      <a:r>
                        <a:rPr lang="id-ID" sz="1800" b="1" dirty="0" smtClean="0">
                          <a:solidFill>
                            <a:srgbClr val="080001"/>
                          </a:solidFill>
                          <a:effectLst/>
                          <a:latin typeface="+mj-lt"/>
                        </a:rPr>
                        <a:t>NO</a:t>
                      </a:r>
                      <a:endParaRPr lang="id-ID" sz="11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rgbClr val="080001"/>
                          </a:solidFill>
                          <a:effectLst/>
                          <a:latin typeface="+mj-lt"/>
                        </a:rPr>
                        <a:t>JENIS CIPTAAN YANG </a:t>
                      </a:r>
                      <a:r>
                        <a:rPr lang="id-ID" sz="1800" b="1" dirty="0" smtClean="0">
                          <a:solidFill>
                            <a:srgbClr val="080001"/>
                          </a:solidFill>
                          <a:effectLst/>
                          <a:latin typeface="+mj-lt"/>
                        </a:rPr>
                        <a:t>DILINDUNGI</a:t>
                      </a:r>
                      <a:endParaRPr lang="id-ID" sz="18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rgbClr val="080001"/>
                          </a:solidFill>
                          <a:effectLst/>
                          <a:latin typeface="+mj-lt"/>
                        </a:rPr>
                        <a:t>LAMA </a:t>
                      </a:r>
                      <a:r>
                        <a:rPr lang="id-ID" sz="1800" b="1" dirty="0" smtClean="0">
                          <a:solidFill>
                            <a:srgbClr val="080001"/>
                          </a:solidFill>
                          <a:effectLst/>
                          <a:latin typeface="+mj-lt"/>
                        </a:rPr>
                        <a:t>PERLINDUNGAN</a:t>
                      </a:r>
                      <a:endParaRPr lang="id-ID" sz="18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1167297">
                <a:tc>
                  <a:txBody>
                    <a:bodyPr/>
                    <a:lstStyle/>
                    <a:p>
                      <a:pPr algn="ctr" fontAlgn="t"/>
                      <a:r>
                        <a:rPr lang="id-ID" sz="1800" dirty="0">
                          <a:solidFill>
                            <a:srgbClr val="080001"/>
                          </a:solidFill>
                          <a:effectLst/>
                          <a:latin typeface="+mj-lt"/>
                        </a:rPr>
                        <a:t>1.</a:t>
                      </a:r>
                      <a:br>
                        <a:rPr lang="id-ID" sz="1800" dirty="0">
                          <a:solidFill>
                            <a:srgbClr val="080001"/>
                          </a:solidFill>
                          <a:effectLst/>
                          <a:latin typeface="+mj-lt"/>
                        </a:rPr>
                      </a:b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42900" indent="-342900" fontAlgn="t">
                        <a:buFont typeface="+mj-lt"/>
                        <a:buAutoNum type="alphaLcPeriod"/>
                      </a:pPr>
                      <a:r>
                        <a:rPr lang="id-ID" sz="1800" i="0" kern="1200" dirty="0" smtClean="0">
                          <a:solidFill>
                            <a:schemeClr val="tx1"/>
                          </a:solidFill>
                          <a:effectLst/>
                          <a:latin typeface="+mj-lt"/>
                          <a:ea typeface="+mn-ea"/>
                          <a:cs typeface="+mn-cs"/>
                        </a:rPr>
                        <a:t>buku, pamflet, dan semua hasrl karya tulis lainnya;</a:t>
                      </a:r>
                    </a:p>
                    <a:p>
                      <a:pPr marL="342900" indent="-342900" fontAlgn="t">
                        <a:buFont typeface="+mj-lt"/>
                        <a:buAutoNum type="alphaLcPeriod"/>
                      </a:pPr>
                      <a:r>
                        <a:rPr lang="id-ID" sz="1800" i="0" kern="1200" dirty="0" smtClean="0">
                          <a:solidFill>
                            <a:schemeClr val="tx1"/>
                          </a:solidFill>
                          <a:effectLst/>
                          <a:latin typeface="+mj-lt"/>
                          <a:ea typeface="+mn-ea"/>
                          <a:cs typeface="+mn-cs"/>
                        </a:rPr>
                        <a:t>ceramah, kuliah, pidato, dan Ciptaan sejenis lainnya;</a:t>
                      </a:r>
                    </a:p>
                    <a:p>
                      <a:pPr marL="342900" indent="-342900" fontAlgn="t">
                        <a:buFont typeface="+mj-lt"/>
                        <a:buAutoNum type="alphaLcPeriod"/>
                      </a:pPr>
                      <a:r>
                        <a:rPr lang="id-ID" sz="1800" i="0" kern="1200" dirty="0" smtClean="0">
                          <a:solidFill>
                            <a:schemeClr val="tx1"/>
                          </a:solidFill>
                          <a:effectLst/>
                          <a:latin typeface="+mj-lt"/>
                          <a:ea typeface="+mn-ea"/>
                          <a:cs typeface="+mn-cs"/>
                        </a:rPr>
                        <a:t>alat peraga yang dibuat untuk kepentingan pendidikan</a:t>
                      </a:r>
                      <a:br>
                        <a:rPr lang="id-ID" sz="1800" i="0" kern="1200" dirty="0" smtClean="0">
                          <a:solidFill>
                            <a:schemeClr val="tx1"/>
                          </a:solidFill>
                          <a:effectLst/>
                          <a:latin typeface="+mj-lt"/>
                          <a:ea typeface="+mn-ea"/>
                          <a:cs typeface="+mn-cs"/>
                        </a:rPr>
                      </a:br>
                      <a:r>
                        <a:rPr lang="id-ID" sz="1800" i="0" kern="1200" dirty="0" smtClean="0">
                          <a:solidFill>
                            <a:schemeClr val="tx1"/>
                          </a:solidFill>
                          <a:effectLst/>
                          <a:latin typeface="+mj-lt"/>
                          <a:ea typeface="+mn-ea"/>
                          <a:cs typeface="+mn-cs"/>
                        </a:rPr>
                        <a:t>dan ilmu pengetahuan;</a:t>
                      </a:r>
                    </a:p>
                    <a:p>
                      <a:pPr marL="342900" indent="-342900" fontAlgn="t">
                        <a:buFont typeface="+mj-lt"/>
                        <a:buAutoNum type="alphaLcPeriod"/>
                      </a:pPr>
                      <a:r>
                        <a:rPr lang="id-ID" sz="1800" i="0" kern="1200" dirty="0" smtClean="0">
                          <a:solidFill>
                            <a:schemeClr val="tx1"/>
                          </a:solidFill>
                          <a:effectLst/>
                          <a:latin typeface="+mj-lt"/>
                          <a:ea typeface="+mn-ea"/>
                          <a:cs typeface="+mn-cs"/>
                        </a:rPr>
                        <a:t>lagu atau musik dengan atau tanpa teks;</a:t>
                      </a:r>
                    </a:p>
                    <a:p>
                      <a:pPr marL="342900" indent="-342900" fontAlgn="t">
                        <a:buFont typeface="+mj-lt"/>
                        <a:buAutoNum type="alphaLcPeriod"/>
                      </a:pPr>
                      <a:r>
                        <a:rPr lang="id-ID" sz="1800" i="0" kern="1200" dirty="0" smtClean="0">
                          <a:solidFill>
                            <a:schemeClr val="tx1"/>
                          </a:solidFill>
                          <a:effectLst/>
                          <a:latin typeface="+mj-lt"/>
                          <a:ea typeface="+mn-ea"/>
                          <a:cs typeface="+mn-cs"/>
                        </a:rPr>
                        <a:t>drama, drama musikal, tari, koreografi, pewayangan, dan pantomim;</a:t>
                      </a:r>
                    </a:p>
                    <a:p>
                      <a:pPr marL="342900" indent="-342900" fontAlgn="t">
                        <a:buFont typeface="+mj-lt"/>
                        <a:buAutoNum type="alphaLcPeriod"/>
                      </a:pPr>
                      <a:r>
                        <a:rPr lang="id-ID" sz="1800" i="0" kern="1200" dirty="0" smtClean="0">
                          <a:solidFill>
                            <a:schemeClr val="tx1"/>
                          </a:solidFill>
                          <a:effectLst/>
                          <a:latin typeface="+mj-lt"/>
                          <a:ea typeface="+mn-ea"/>
                          <a:cs typeface="+mn-cs"/>
                        </a:rPr>
                        <a:t>karya seni rupa dalam segala bentuk seperti lukisan, gambar, ukiran, kaligrali, seni pahat, patung, atau kolase; </a:t>
                      </a:r>
                    </a:p>
                    <a:p>
                      <a:pPr marL="342900" indent="-342900" fontAlgn="t">
                        <a:buFont typeface="+mj-lt"/>
                        <a:buAutoNum type="alphaLcPeriod"/>
                      </a:pPr>
                      <a:r>
                        <a:rPr lang="id-ID" sz="1800" i="0" kern="1200" dirty="0" smtClean="0">
                          <a:solidFill>
                            <a:schemeClr val="tx1"/>
                          </a:solidFill>
                          <a:effectLst/>
                          <a:latin typeface="+mj-lt"/>
                          <a:ea typeface="+mn-ea"/>
                          <a:cs typeface="+mn-cs"/>
                        </a:rPr>
                        <a:t>karya arsitektur; </a:t>
                      </a:r>
                    </a:p>
                    <a:p>
                      <a:pPr marL="342900" indent="-342900" fontAlgn="t">
                        <a:buFont typeface="+mj-lt"/>
                        <a:buAutoNum type="alphaLcPeriod"/>
                      </a:pPr>
                      <a:r>
                        <a:rPr lang="id-ID" sz="1800" i="0" kern="1200" dirty="0" smtClean="0">
                          <a:solidFill>
                            <a:schemeClr val="tx1"/>
                          </a:solidFill>
                          <a:effectLst/>
                          <a:latin typeface="+mj-lt"/>
                          <a:ea typeface="+mn-ea"/>
                          <a:cs typeface="+mn-cs"/>
                        </a:rPr>
                        <a:t>peta; dan</a:t>
                      </a:r>
                    </a:p>
                    <a:p>
                      <a:pPr marL="342900" indent="-342900" fontAlgn="t">
                        <a:buFont typeface="+mj-lt"/>
                        <a:buAutoNum type="alphaLcPeriod"/>
                      </a:pPr>
                      <a:r>
                        <a:rPr lang="id-ID" sz="1800" i="0" kern="1200" dirty="0" smtClean="0">
                          <a:solidFill>
                            <a:schemeClr val="tx1"/>
                          </a:solidFill>
                          <a:effectLst/>
                          <a:latin typeface="+mj-lt"/>
                          <a:ea typeface="+mn-ea"/>
                          <a:cs typeface="+mn-cs"/>
                        </a:rPr>
                        <a:t>karya seni batik atau seni motif lain,</a:t>
                      </a:r>
                      <a:endParaRPr lang="id-ID" sz="14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dirty="0">
                          <a:solidFill>
                            <a:srgbClr val="080001"/>
                          </a:solidFill>
                          <a:effectLst/>
                          <a:latin typeface="+mj-lt"/>
                        </a:rPr>
                        <a:t>Seumur hidup pencipta </a:t>
                      </a:r>
                      <a:r>
                        <a:rPr lang="id-ID" sz="1800" dirty="0" smtClean="0">
                          <a:solidFill>
                            <a:srgbClr val="080001"/>
                          </a:solidFill>
                          <a:effectLst/>
                          <a:latin typeface="+mj-lt"/>
                        </a:rPr>
                        <a:t>+</a:t>
                      </a:r>
                      <a:r>
                        <a:rPr lang="id-ID" sz="1800" dirty="0">
                          <a:solidFill>
                            <a:srgbClr val="080001"/>
                          </a:solidFill>
                          <a:effectLst/>
                          <a:latin typeface="+mj-lt"/>
                        </a:rPr>
                        <a:t> </a:t>
                      </a:r>
                      <a:r>
                        <a:rPr lang="id-ID" sz="1800" dirty="0" smtClean="0">
                          <a:solidFill>
                            <a:srgbClr val="080001"/>
                          </a:solidFill>
                          <a:effectLst/>
                          <a:latin typeface="+mj-lt"/>
                        </a:rPr>
                        <a:t>70</a:t>
                      </a:r>
                      <a:r>
                        <a:rPr lang="id-ID" sz="1800" dirty="0">
                          <a:solidFill>
                            <a:srgbClr val="080001"/>
                          </a:solidFill>
                          <a:effectLst/>
                          <a:latin typeface="+mj-lt"/>
                        </a:rPr>
                        <a:t> </a:t>
                      </a:r>
                      <a:r>
                        <a:rPr lang="id-ID" sz="1800" dirty="0" smtClean="0">
                          <a:solidFill>
                            <a:srgbClr val="080001"/>
                          </a:solidFill>
                          <a:effectLst/>
                          <a:latin typeface="+mj-lt"/>
                        </a:rPr>
                        <a:t>tahun setelah</a:t>
                      </a:r>
                      <a:r>
                        <a:rPr lang="id-ID" sz="1800" dirty="0">
                          <a:solidFill>
                            <a:srgbClr val="080001"/>
                          </a:solidFill>
                          <a:effectLst/>
                          <a:latin typeface="+mj-lt"/>
                        </a:rPr>
                        <a:t> pencipta </a:t>
                      </a:r>
                      <a:r>
                        <a:rPr lang="id-ID" sz="1800" dirty="0" smtClean="0">
                          <a:solidFill>
                            <a:srgbClr val="080001"/>
                          </a:solidFill>
                          <a:effectLst/>
                          <a:latin typeface="+mj-lt"/>
                        </a:rPr>
                        <a:t>meninggal</a:t>
                      </a:r>
                      <a:r>
                        <a:rPr lang="id-ID" sz="1800" baseline="0" dirty="0" smtClean="0">
                          <a:solidFill>
                            <a:srgbClr val="080001"/>
                          </a:solidFill>
                          <a:effectLst/>
                          <a:latin typeface="+mj-lt"/>
                        </a:rPr>
                        <a:t> </a:t>
                      </a:r>
                      <a:r>
                        <a:rPr lang="id-ID" sz="1800" dirty="0" smtClean="0">
                          <a:solidFill>
                            <a:srgbClr val="080001"/>
                          </a:solidFill>
                          <a:effectLst/>
                          <a:latin typeface="+mj-lt"/>
                        </a:rPr>
                        <a:t>dunia.</a:t>
                      </a: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01297">
                <a:tc>
                  <a:txBody>
                    <a:bodyPr/>
                    <a:lstStyle/>
                    <a:p>
                      <a:pPr algn="ctr" fontAlgn="t"/>
                      <a:r>
                        <a:rPr lang="id-ID" sz="1800" dirty="0">
                          <a:solidFill>
                            <a:srgbClr val="080001"/>
                          </a:solidFill>
                          <a:effectLst/>
                          <a:latin typeface="+mj-lt"/>
                        </a:rPr>
                        <a:t>2.</a:t>
                      </a:r>
                      <a:r>
                        <a:rPr lang="id-ID" sz="1100" dirty="0">
                          <a:solidFill>
                            <a:srgbClr val="080001"/>
                          </a:solidFill>
                          <a:effectLst/>
                          <a:latin typeface="+mj-lt"/>
                        </a:rPr>
                        <a:t/>
                      </a:r>
                      <a:br>
                        <a:rPr lang="id-ID" sz="1100" dirty="0">
                          <a:solidFill>
                            <a:srgbClr val="080001"/>
                          </a:solidFill>
                          <a:effectLst/>
                          <a:latin typeface="+mj-lt"/>
                        </a:rPr>
                      </a:br>
                      <a:endParaRPr lang="id-ID" sz="11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mn-lt"/>
                          <a:ea typeface="+mn-ea"/>
                          <a:cs typeface="+mn-cs"/>
                        </a:rPr>
                        <a:t>karya seni terapan</a:t>
                      </a: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mn-lt"/>
                          <a:ea typeface="+mn-ea"/>
                          <a:cs typeface="+mn-cs"/>
                        </a:rPr>
                        <a:t>25 (dua puluh lima) tahun sejak pertama kali dilakukan Pengumuman.</a:t>
                      </a:r>
                      <a:endParaRPr lang="fi-FI"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01297">
                <a:tc>
                  <a:txBody>
                    <a:bodyPr/>
                    <a:lstStyle/>
                    <a:p>
                      <a:pPr algn="ctr" fontAlgn="t"/>
                      <a:r>
                        <a:rPr lang="id-ID" sz="1800" dirty="0">
                          <a:solidFill>
                            <a:srgbClr val="080001"/>
                          </a:solidFill>
                          <a:effectLst/>
                          <a:latin typeface="+mj-lt"/>
                        </a:rPr>
                        <a:t>3.</a:t>
                      </a:r>
                      <a:r>
                        <a:rPr lang="id-ID" sz="1400" dirty="0">
                          <a:solidFill>
                            <a:srgbClr val="080001"/>
                          </a:solidFill>
                          <a:effectLst/>
                          <a:latin typeface="+mj-lt"/>
                        </a:rPr>
                        <a:t/>
                      </a:r>
                      <a:br>
                        <a:rPr lang="id-ID" sz="1400" dirty="0">
                          <a:solidFill>
                            <a:srgbClr val="080001"/>
                          </a:solidFill>
                          <a:effectLst/>
                          <a:latin typeface="+mj-lt"/>
                        </a:rPr>
                      </a:br>
                      <a:endParaRPr lang="id-ID" sz="14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d-ID" sz="1800" i="0" kern="1200" dirty="0" smtClean="0">
                          <a:solidFill>
                            <a:schemeClr val="tx1"/>
                          </a:solidFill>
                          <a:effectLst/>
                          <a:latin typeface="+mn-lt"/>
                          <a:ea typeface="+mn-ea"/>
                          <a:cs typeface="+mn-cs"/>
                        </a:rPr>
                        <a:t>Pelaku Pertunjukan, Produser Fonogram</a:t>
                      </a:r>
                      <a:endParaRPr lang="id-ID" sz="1100" kern="1200" dirty="0" smtClean="0">
                        <a:solidFill>
                          <a:schemeClr val="tx1"/>
                        </a:solidFill>
                        <a:effectLst/>
                        <a:latin typeface="+mn-lt"/>
                        <a:ea typeface="+mn-ea"/>
                        <a:cs typeface="+mn-cs"/>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mn-lt"/>
                          <a:ea typeface="+mn-ea"/>
                          <a:cs typeface="+mn-cs"/>
                        </a:rPr>
                        <a:t>50 (lima puluh) tahun sejak pertunjukannya difiksasi dalam Fonogram atau audiovisual</a:t>
                      </a:r>
                      <a:endParaRPr lang="fi-FI" sz="14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41070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xmlns="" val="2119491802"/>
              </p:ext>
            </p:extLst>
          </p:nvPr>
        </p:nvGraphicFramePr>
        <p:xfrm>
          <a:off x="620152" y="1074027"/>
          <a:ext cx="10954869" cy="5102964"/>
        </p:xfrm>
        <a:graphic>
          <a:graphicData uri="http://schemas.openxmlformats.org/drawingml/2006/table">
            <a:tbl>
              <a:tblPr/>
              <a:tblGrid>
                <a:gridCol w="430304"/>
                <a:gridCol w="6544235"/>
                <a:gridCol w="3980330"/>
              </a:tblGrid>
              <a:tr h="298697">
                <a:tc>
                  <a:txBody>
                    <a:bodyPr/>
                    <a:lstStyle/>
                    <a:p>
                      <a:pPr algn="ctr" fontAlgn="t"/>
                      <a:r>
                        <a:rPr lang="id-ID" sz="1800" b="1" dirty="0" smtClean="0">
                          <a:solidFill>
                            <a:srgbClr val="080001"/>
                          </a:solidFill>
                          <a:effectLst/>
                          <a:latin typeface="+mj-lt"/>
                        </a:rPr>
                        <a:t>NO</a:t>
                      </a:r>
                      <a:endParaRPr lang="id-ID" sz="11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rgbClr val="080001"/>
                          </a:solidFill>
                          <a:effectLst/>
                          <a:latin typeface="+mj-lt"/>
                        </a:rPr>
                        <a:t>JENIS CIPTAAN YANG </a:t>
                      </a:r>
                      <a:r>
                        <a:rPr lang="id-ID" sz="1800" b="1" dirty="0" smtClean="0">
                          <a:solidFill>
                            <a:srgbClr val="080001"/>
                          </a:solidFill>
                          <a:effectLst/>
                          <a:latin typeface="+mj-lt"/>
                        </a:rPr>
                        <a:t>DILINDUNGI</a:t>
                      </a:r>
                      <a:endParaRPr lang="id-ID" sz="18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rgbClr val="080001"/>
                          </a:solidFill>
                          <a:effectLst/>
                          <a:latin typeface="+mj-lt"/>
                        </a:rPr>
                        <a:t>LAMA </a:t>
                      </a:r>
                      <a:r>
                        <a:rPr lang="id-ID" sz="1800" b="1" dirty="0" smtClean="0">
                          <a:solidFill>
                            <a:srgbClr val="080001"/>
                          </a:solidFill>
                          <a:effectLst/>
                          <a:latin typeface="+mj-lt"/>
                        </a:rPr>
                        <a:t>PERLINDUNGAN</a:t>
                      </a:r>
                      <a:endParaRPr lang="id-ID" sz="1800" b="1" dirty="0">
                        <a:effectLst/>
                        <a:latin typeface="+mj-lt"/>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3781341">
                <a:tc>
                  <a:txBody>
                    <a:bodyPr/>
                    <a:lstStyle/>
                    <a:p>
                      <a:pPr algn="ctr" fontAlgn="t"/>
                      <a:r>
                        <a:rPr lang="id-ID" sz="1800" dirty="0" smtClean="0">
                          <a:solidFill>
                            <a:srgbClr val="080001"/>
                          </a:solidFill>
                          <a:effectLst/>
                          <a:latin typeface="+mj-lt"/>
                        </a:rPr>
                        <a:t>4.</a:t>
                      </a:r>
                      <a:r>
                        <a:rPr lang="id-ID" sz="1100" dirty="0">
                          <a:solidFill>
                            <a:srgbClr val="080001"/>
                          </a:solidFill>
                          <a:effectLst/>
                          <a:latin typeface="+mj-lt"/>
                        </a:rPr>
                        <a:t/>
                      </a:r>
                      <a:br>
                        <a:rPr lang="id-ID" sz="1100" dirty="0">
                          <a:solidFill>
                            <a:srgbClr val="080001"/>
                          </a:solidFill>
                          <a:effectLst/>
                          <a:latin typeface="+mj-lt"/>
                        </a:rPr>
                      </a:br>
                      <a:endParaRPr lang="id-ID" sz="11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42900" indent="-342900" fontAlgn="t">
                        <a:buFont typeface="+mj-lt"/>
                        <a:buAutoNum type="alphaLcPeriod"/>
                      </a:pPr>
                      <a:r>
                        <a:rPr lang="id-ID" sz="1800" i="0" kern="1200" dirty="0" smtClean="0">
                          <a:solidFill>
                            <a:schemeClr val="tx1"/>
                          </a:solidFill>
                          <a:effectLst/>
                          <a:latin typeface="+mn-lt"/>
                          <a:ea typeface="+mn-ea"/>
                          <a:cs typeface="+mn-cs"/>
                        </a:rPr>
                        <a:t>karya fotografi;</a:t>
                      </a:r>
                    </a:p>
                    <a:p>
                      <a:pPr marL="342900" indent="-342900" fontAlgn="t">
                        <a:buFont typeface="+mj-lt"/>
                        <a:buAutoNum type="alphaLcPeriod"/>
                      </a:pPr>
                      <a:r>
                        <a:rPr lang="id-ID" sz="1800" i="0" kern="1200" dirty="0" smtClean="0">
                          <a:solidFill>
                            <a:schemeClr val="tx1"/>
                          </a:solidFill>
                          <a:effectLst/>
                          <a:latin typeface="+mn-lt"/>
                          <a:ea typeface="+mn-ea"/>
                          <a:cs typeface="+mn-cs"/>
                        </a:rPr>
                        <a:t>Potret;</a:t>
                      </a:r>
                    </a:p>
                    <a:p>
                      <a:pPr marL="342900" indent="-342900" fontAlgn="t">
                        <a:buFont typeface="+mj-lt"/>
                        <a:buAutoNum type="alphaLcPeriod"/>
                      </a:pPr>
                      <a:r>
                        <a:rPr lang="id-ID" sz="1800" i="0" kern="1200" dirty="0" smtClean="0">
                          <a:solidFill>
                            <a:schemeClr val="tx1"/>
                          </a:solidFill>
                          <a:effectLst/>
                          <a:latin typeface="+mn-lt"/>
                          <a:ea typeface="+mn-ea"/>
                          <a:cs typeface="+mn-cs"/>
                        </a:rPr>
                        <a:t>karya sinematografi;</a:t>
                      </a:r>
                    </a:p>
                    <a:p>
                      <a:pPr marL="342900" indent="-342900" fontAlgn="t">
                        <a:buFont typeface="+mj-lt"/>
                        <a:buAutoNum type="alphaLcPeriod"/>
                      </a:pPr>
                      <a:r>
                        <a:rPr lang="id-ID" sz="1800" i="0" kern="1200" dirty="0" smtClean="0">
                          <a:solidFill>
                            <a:schemeClr val="tx1"/>
                          </a:solidFill>
                          <a:effectLst/>
                          <a:latin typeface="+mn-lt"/>
                          <a:ea typeface="+mn-ea"/>
                          <a:cs typeface="+mn-cs"/>
                        </a:rPr>
                        <a:t>permainan video;</a:t>
                      </a:r>
                    </a:p>
                    <a:p>
                      <a:pPr marL="342900" indent="-342900" fontAlgn="t">
                        <a:buFont typeface="+mj-lt"/>
                        <a:buAutoNum type="alphaLcPeriod"/>
                      </a:pPr>
                      <a:r>
                        <a:rPr lang="id-ID" sz="1800" i="0" kern="1200" dirty="0" smtClean="0">
                          <a:solidFill>
                            <a:schemeClr val="tx1"/>
                          </a:solidFill>
                          <a:effectLst/>
                          <a:latin typeface="+mn-lt"/>
                          <a:ea typeface="+mn-ea"/>
                          <a:cs typeface="+mn-cs"/>
                        </a:rPr>
                        <a:t>Program Komputer;</a:t>
                      </a:r>
                    </a:p>
                    <a:p>
                      <a:pPr marL="342900" indent="-342900" fontAlgn="t">
                        <a:buFont typeface="+mj-lt"/>
                        <a:buAutoNum type="alphaLcPeriod"/>
                      </a:pPr>
                      <a:r>
                        <a:rPr lang="id-ID" sz="1800" i="0" kern="1200" dirty="0" smtClean="0">
                          <a:solidFill>
                            <a:schemeClr val="tx1"/>
                          </a:solidFill>
                          <a:effectLst/>
                          <a:latin typeface="+mn-lt"/>
                          <a:ea typeface="+mn-ea"/>
                          <a:cs typeface="+mn-cs"/>
                        </a:rPr>
                        <a:t>perwajahan karya tulis;</a:t>
                      </a:r>
                    </a:p>
                    <a:p>
                      <a:pPr marL="342900" indent="-342900" fontAlgn="t">
                        <a:buFont typeface="+mj-lt"/>
                        <a:buAutoNum type="alphaLcPeriod"/>
                      </a:pPr>
                      <a:r>
                        <a:rPr lang="id-ID" sz="1800" i="0" kern="1200" dirty="0" smtClean="0">
                          <a:solidFill>
                            <a:schemeClr val="tx1"/>
                          </a:solidFill>
                          <a:effectLst/>
                          <a:latin typeface="+mn-lt"/>
                          <a:ea typeface="+mn-ea"/>
                          <a:cs typeface="+mn-cs"/>
                        </a:rPr>
                        <a:t>terjemahan, tafsir, saduran, bunga rampai, basis data, adaptasi, aransemen, modifikasi dan karya lain dari hasil transformasi;</a:t>
                      </a:r>
                    </a:p>
                    <a:p>
                      <a:pPr marL="342900" indent="-342900" fontAlgn="t">
                        <a:buFont typeface="+mj-lt"/>
                        <a:buAutoNum type="alphaLcPeriod"/>
                      </a:pPr>
                      <a:r>
                        <a:rPr lang="id-ID" sz="1800" i="0" kern="1200" dirty="0" smtClean="0">
                          <a:solidFill>
                            <a:schemeClr val="tx1"/>
                          </a:solidFill>
                          <a:effectLst/>
                          <a:latin typeface="+mn-lt"/>
                          <a:ea typeface="+mn-ea"/>
                          <a:cs typeface="+mn-cs"/>
                        </a:rPr>
                        <a:t>terjemahan, adaptasi, aransemen, transformasi atau</a:t>
                      </a:r>
                      <a:br>
                        <a:rPr lang="id-ID" sz="1800" i="0" kern="1200" dirty="0" smtClean="0">
                          <a:solidFill>
                            <a:schemeClr val="tx1"/>
                          </a:solidFill>
                          <a:effectLst/>
                          <a:latin typeface="+mn-lt"/>
                          <a:ea typeface="+mn-ea"/>
                          <a:cs typeface="+mn-cs"/>
                        </a:rPr>
                      </a:br>
                      <a:r>
                        <a:rPr lang="id-ID" sz="1800" i="0" kern="1200" dirty="0" smtClean="0">
                          <a:solidFill>
                            <a:schemeClr val="tx1"/>
                          </a:solidFill>
                          <a:effectLst/>
                          <a:latin typeface="+mn-lt"/>
                          <a:ea typeface="+mn-ea"/>
                          <a:cs typeface="+mn-cs"/>
                        </a:rPr>
                        <a:t>modifikasi ekspresi budaya tradisional;</a:t>
                      </a:r>
                    </a:p>
                    <a:p>
                      <a:pPr marL="342900" indent="-342900" fontAlgn="t">
                        <a:buFont typeface="+mj-lt"/>
                        <a:buAutoNum type="alphaLcPeriod"/>
                      </a:pPr>
                      <a:r>
                        <a:rPr lang="id-ID" sz="1800" i="0" kern="1200" dirty="0" smtClean="0">
                          <a:solidFill>
                            <a:schemeClr val="tx1"/>
                          </a:solidFill>
                          <a:effectLst/>
                          <a:latin typeface="+mn-lt"/>
                          <a:ea typeface="+mn-ea"/>
                          <a:cs typeface="+mn-cs"/>
                        </a:rPr>
                        <a:t>kompilasi Ciptaan atau data, baik dalam format yang</a:t>
                      </a:r>
                      <a:br>
                        <a:rPr lang="id-ID" sz="1800" i="0" kern="1200" dirty="0" smtClean="0">
                          <a:solidFill>
                            <a:schemeClr val="tx1"/>
                          </a:solidFill>
                          <a:effectLst/>
                          <a:latin typeface="+mn-lt"/>
                          <a:ea typeface="+mn-ea"/>
                          <a:cs typeface="+mn-cs"/>
                        </a:rPr>
                      </a:br>
                      <a:r>
                        <a:rPr lang="id-ID" sz="1800" i="0" kern="1200" dirty="0" smtClean="0">
                          <a:solidFill>
                            <a:schemeClr val="tx1"/>
                          </a:solidFill>
                          <a:effectLst/>
                          <a:latin typeface="+mn-lt"/>
                          <a:ea typeface="+mn-ea"/>
                          <a:cs typeface="+mn-cs"/>
                        </a:rPr>
                        <a:t>dapat dibaca dengan Program Komputer atau media</a:t>
                      </a:r>
                      <a:br>
                        <a:rPr lang="id-ID" sz="1800" i="0" kern="1200" dirty="0" smtClean="0">
                          <a:solidFill>
                            <a:schemeClr val="tx1"/>
                          </a:solidFill>
                          <a:effectLst/>
                          <a:latin typeface="+mn-lt"/>
                          <a:ea typeface="+mn-ea"/>
                          <a:cs typeface="+mn-cs"/>
                        </a:rPr>
                      </a:br>
                      <a:r>
                        <a:rPr lang="id-ID" sz="1800" i="0" kern="1200" dirty="0" smtClean="0">
                          <a:solidFill>
                            <a:schemeClr val="tx1"/>
                          </a:solidFill>
                          <a:effectLst/>
                          <a:latin typeface="+mn-lt"/>
                          <a:ea typeface="+mn-ea"/>
                          <a:cs typeface="+mn-cs"/>
                        </a:rPr>
                        <a:t>lainnya; dan</a:t>
                      </a:r>
                    </a:p>
                    <a:p>
                      <a:pPr marL="342900" indent="-342900" fontAlgn="t">
                        <a:buFont typeface="+mj-lt"/>
                        <a:buAutoNum type="alphaLcPeriod"/>
                      </a:pPr>
                      <a:r>
                        <a:rPr lang="id-ID" sz="1800" i="0" kern="1200" dirty="0" smtClean="0">
                          <a:solidFill>
                            <a:schemeClr val="tx1"/>
                          </a:solidFill>
                          <a:effectLst/>
                          <a:latin typeface="+mn-lt"/>
                          <a:ea typeface="+mn-ea"/>
                          <a:cs typeface="+mn-cs"/>
                        </a:rPr>
                        <a:t>kompilasi ekspresi budaya tradisional selama</a:t>
                      </a:r>
                      <a:br>
                        <a:rPr lang="id-ID" sz="1800" i="0" kern="1200" dirty="0" smtClean="0">
                          <a:solidFill>
                            <a:schemeClr val="tx1"/>
                          </a:solidFill>
                          <a:effectLst/>
                          <a:latin typeface="+mn-lt"/>
                          <a:ea typeface="+mn-ea"/>
                          <a:cs typeface="+mn-cs"/>
                        </a:rPr>
                      </a:br>
                      <a:r>
                        <a:rPr lang="id-ID" sz="1800" i="0" kern="1200" dirty="0" smtClean="0">
                          <a:solidFill>
                            <a:schemeClr val="tx1"/>
                          </a:solidFill>
                          <a:effectLst/>
                          <a:latin typeface="+mn-lt"/>
                          <a:ea typeface="+mn-ea"/>
                          <a:cs typeface="+mn-cs"/>
                        </a:rPr>
                        <a:t>kompilasi tersebut merupakan karya yang asli,</a:t>
                      </a:r>
                      <a:endParaRPr lang="id-ID" sz="14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mn-lt"/>
                          <a:ea typeface="+mn-ea"/>
                          <a:cs typeface="+mn-cs"/>
                        </a:rPr>
                        <a:t>50 (lima puluh) tahun sejak pertama kali dilakukan Pengumuman.</a:t>
                      </a:r>
                      <a:br>
                        <a:rPr lang="id-ID" sz="1800" i="0" kern="1200" dirty="0" smtClean="0">
                          <a:solidFill>
                            <a:schemeClr val="tx1"/>
                          </a:solidFill>
                          <a:effectLst/>
                          <a:latin typeface="+mn-lt"/>
                          <a:ea typeface="+mn-ea"/>
                          <a:cs typeface="+mn-cs"/>
                        </a:rPr>
                      </a:b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83347">
                <a:tc>
                  <a:txBody>
                    <a:bodyPr/>
                    <a:lstStyle/>
                    <a:p>
                      <a:pPr algn="ctr" fontAlgn="t"/>
                      <a:r>
                        <a:rPr lang="id-ID" sz="1800" dirty="0" smtClean="0">
                          <a:effectLst/>
                          <a:latin typeface="+mj-lt"/>
                        </a:rPr>
                        <a:t>5.</a:t>
                      </a: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fontAlgn="t">
                        <a:buFont typeface="+mj-lt"/>
                        <a:buNone/>
                      </a:pPr>
                      <a:r>
                        <a:rPr lang="id-ID" sz="1800" i="0" kern="1200" dirty="0" smtClean="0">
                          <a:solidFill>
                            <a:schemeClr val="tx1"/>
                          </a:solidFill>
                          <a:effectLst/>
                          <a:latin typeface="+mn-lt"/>
                          <a:ea typeface="+mn-ea"/>
                          <a:cs typeface="+mn-cs"/>
                        </a:rPr>
                        <a:t>Lembaga Penyiaran</a:t>
                      </a:r>
                      <a:endParaRPr lang="id-ID" sz="14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mn-lt"/>
                          <a:ea typeface="+mn-ea"/>
                          <a:cs typeface="+mn-cs"/>
                        </a:rPr>
                        <a:t>20 tahun tahun sejak karya siarannya pertama kali disiarkan</a:t>
                      </a:r>
                      <a:endParaRPr lang="id-ID" sz="1800" dirty="0">
                        <a:effectLst/>
                        <a:latin typeface="+mj-lt"/>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412375" y="233082"/>
            <a:ext cx="11175021" cy="8397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d-ID" dirty="0"/>
              <a:t>Ciptaan Yang Dilindungi dan M</a:t>
            </a:r>
            <a:r>
              <a:rPr lang="id-ID" dirty="0">
                <a:solidFill>
                  <a:schemeClr val="tx1"/>
                </a:solidFill>
              </a:rPr>
              <a:t>asa Perlindungan Hak </a:t>
            </a:r>
            <a:r>
              <a:rPr lang="id-ID" dirty="0" smtClean="0">
                <a:solidFill>
                  <a:schemeClr val="tx1"/>
                </a:solidFill>
              </a:rPr>
              <a:t>Cipta</a:t>
            </a:r>
            <a:endParaRPr lang="id-ID" dirty="0">
              <a:solidFill>
                <a:schemeClr val="tx1"/>
              </a:solidFill>
            </a:endParaRPr>
          </a:p>
        </p:txBody>
      </p:sp>
    </p:spTree>
    <p:extLst>
      <p:ext uri="{BB962C8B-B14F-4D97-AF65-F5344CB8AC3E}">
        <p14:creationId xmlns:p14="http://schemas.microsoft.com/office/powerpoint/2010/main" xmlns="" val="116419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Desain Industri</a:t>
            </a:r>
            <a:endParaRPr lang="id-ID" dirty="0"/>
          </a:p>
        </p:txBody>
      </p:sp>
      <p:sp>
        <p:nvSpPr>
          <p:cNvPr id="4" name="Text Placeholder 3"/>
          <p:cNvSpPr>
            <a:spLocks noGrp="1"/>
          </p:cNvSpPr>
          <p:nvPr>
            <p:ph type="body" sz="half" idx="2"/>
          </p:nvPr>
        </p:nvSpPr>
        <p:spPr/>
        <p:txBody>
          <a:bodyPr/>
          <a:lstStyle/>
          <a:p>
            <a:endParaRPr lang="id-ID"/>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12" name="Picture Placeholder 11"/>
          <p:cNvSpPr>
            <a:spLocks noGrp="1"/>
          </p:cNvSpPr>
          <p:nvPr>
            <p:ph type="pic" idx="1"/>
          </p:nvPr>
        </p:nvSpPr>
        <p:spPr>
          <a:xfrm>
            <a:off x="0" y="0"/>
            <a:ext cx="12191985" cy="4915076"/>
          </a:xfrm>
        </p:spPr>
      </p:sp>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99470" y="435147"/>
            <a:ext cx="5393043" cy="4044782"/>
          </a:xfrm>
          <a:prstGeom prst="rect">
            <a:avLst/>
          </a:prstGeom>
        </p:spPr>
      </p:pic>
    </p:spTree>
    <p:extLst>
      <p:ext uri="{BB962C8B-B14F-4D97-AF65-F5344CB8AC3E}">
        <p14:creationId xmlns:p14="http://schemas.microsoft.com/office/powerpoint/2010/main" xmlns="" val="788472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a:t>Desain Industri</a:t>
            </a:r>
          </a:p>
        </p:txBody>
      </p:sp>
      <p:sp>
        <p:nvSpPr>
          <p:cNvPr id="6" name="Content Placeholder 5"/>
          <p:cNvSpPr>
            <a:spLocks noGrp="1"/>
          </p:cNvSpPr>
          <p:nvPr>
            <p:ph idx="1"/>
          </p:nvPr>
        </p:nvSpPr>
        <p:spPr/>
        <p:txBody>
          <a:bodyPr/>
          <a:lstStyle/>
          <a:p>
            <a:r>
              <a:rPr lang="id-ID" b="1" dirty="0"/>
              <a:t>Berdasarkan UU </a:t>
            </a:r>
            <a:r>
              <a:rPr lang="id-ID" b="1" dirty="0" smtClean="0"/>
              <a:t>Desain Industri Nomor 31 </a:t>
            </a:r>
            <a:r>
              <a:rPr lang="id-ID" b="1" dirty="0"/>
              <a:t>th </a:t>
            </a:r>
            <a:r>
              <a:rPr lang="id-ID" b="1" dirty="0" smtClean="0"/>
              <a:t>2000</a:t>
            </a:r>
          </a:p>
          <a:p>
            <a:r>
              <a:rPr lang="id-ID" b="1" dirty="0"/>
              <a:t>Desain Industri </a:t>
            </a:r>
            <a:r>
              <a:rPr lang="id-ID" dirty="0"/>
              <a:t>adalah suatu kreasi tentang bentuk, konfigurasi, atau komposisi </a:t>
            </a:r>
            <a:r>
              <a:rPr lang="id-ID" dirty="0" smtClean="0"/>
              <a:t>garis atau </a:t>
            </a:r>
            <a:r>
              <a:rPr lang="id-ID" dirty="0"/>
              <a:t>warna, atau garis dan warna, atau gabungan daripadanya yang berbentuk </a:t>
            </a:r>
            <a:r>
              <a:rPr lang="id-ID" dirty="0" smtClean="0"/>
              <a:t>tiga dimensi </a:t>
            </a:r>
            <a:r>
              <a:rPr lang="id-ID" dirty="0"/>
              <a:t>atau dua dimensi yang memberikan kesan estetis dan dapat diwujudkan </a:t>
            </a:r>
            <a:r>
              <a:rPr lang="id-ID" dirty="0" smtClean="0"/>
              <a:t>dalam pola </a:t>
            </a:r>
            <a:r>
              <a:rPr lang="id-ID" dirty="0"/>
              <a:t>tiga dimensi atau dua dimensi serta dapat dipakai untuk menghasilkan </a:t>
            </a:r>
            <a:r>
              <a:rPr lang="id-ID" dirty="0" smtClean="0"/>
              <a:t>suatu produk</a:t>
            </a:r>
            <a:r>
              <a:rPr lang="id-ID" dirty="0"/>
              <a:t>, barang, komoditas industri, atau kerajinan </a:t>
            </a:r>
            <a:r>
              <a:rPr lang="id-ID" dirty="0" smtClean="0"/>
              <a:t>tangan.</a:t>
            </a:r>
            <a:endParaRPr lang="id-ID" dirty="0"/>
          </a:p>
          <a:p>
            <a:r>
              <a:rPr lang="id-ID" b="1" dirty="0" smtClean="0"/>
              <a:t>Pendesain</a:t>
            </a:r>
            <a:r>
              <a:rPr lang="id-ID" dirty="0" smtClean="0"/>
              <a:t> </a:t>
            </a:r>
            <a:r>
              <a:rPr lang="id-ID" dirty="0"/>
              <a:t>adalah seorang atau beberapa orang yang menghasilkan Desain </a:t>
            </a:r>
            <a:r>
              <a:rPr lang="id-ID" dirty="0" smtClean="0"/>
              <a:t>Industri.</a:t>
            </a:r>
          </a:p>
          <a:p>
            <a:r>
              <a:rPr lang="id-ID" b="1" dirty="0" smtClean="0"/>
              <a:t>Hak Desain Industri </a:t>
            </a:r>
            <a:r>
              <a:rPr lang="id-ID" dirty="0" smtClean="0"/>
              <a:t>adalah </a:t>
            </a:r>
            <a:r>
              <a:rPr lang="id-ID" dirty="0"/>
              <a:t>hak eksklusif yang diberikan oleh negara Republik </a:t>
            </a:r>
            <a:r>
              <a:rPr lang="id-ID" dirty="0" smtClean="0"/>
              <a:t>Indonesia kepada </a:t>
            </a:r>
            <a:r>
              <a:rPr lang="id-ID" dirty="0"/>
              <a:t>Pendesain atas hasil kreasinya untuk selama waktu tertentu </a:t>
            </a:r>
            <a:r>
              <a:rPr lang="id-ID" dirty="0" smtClean="0"/>
              <a:t>melaksanakan sendiri</a:t>
            </a:r>
            <a:r>
              <a:rPr lang="id-ID" dirty="0"/>
              <a:t>, atau memberikan persetujuannya kepada pihak lain untuk melaksanakan </a:t>
            </a:r>
            <a:r>
              <a:rPr lang="id-ID" dirty="0" smtClean="0"/>
              <a:t>hak tersebut</a:t>
            </a:r>
            <a:r>
              <a:rPr lang="id-ID" dirty="0"/>
              <a:t>.</a:t>
            </a:r>
            <a:br>
              <a:rPr lang="id-ID" dirty="0"/>
            </a:br>
            <a:endParaRPr lang="id-ID" b="1" dirty="0"/>
          </a:p>
          <a:p>
            <a:endParaRPr lang="id-ID" dirty="0"/>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1835584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Kriteria Desain </a:t>
            </a:r>
            <a:r>
              <a:rPr lang="id-ID" b="1" dirty="0" smtClean="0"/>
              <a:t>Industri</a:t>
            </a:r>
            <a:endParaRPr lang="id-ID"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id-ID" sz="2400" dirty="0"/>
              <a:t>Tampilan produk/barang yang tampak oleh </a:t>
            </a:r>
            <a:r>
              <a:rPr lang="id-ID" sz="2400" dirty="0" smtClean="0"/>
              <a:t>mata</a:t>
            </a:r>
          </a:p>
          <a:p>
            <a:pPr marL="457200" indent="-457200">
              <a:buFont typeface="+mj-lt"/>
              <a:buAutoNum type="arabicPeriod"/>
            </a:pPr>
            <a:r>
              <a:rPr lang="id-ID" sz="2400" dirty="0" smtClean="0"/>
              <a:t>Mata </a:t>
            </a:r>
            <a:r>
              <a:rPr lang="id-ID" sz="2400" dirty="0"/>
              <a:t>normal tidak dengan </a:t>
            </a:r>
            <a:r>
              <a:rPr lang="id-ID" sz="2400" dirty="0" smtClean="0"/>
              <a:t>perbesaran</a:t>
            </a:r>
          </a:p>
          <a:p>
            <a:pPr marL="457200" indent="-457200">
              <a:buFont typeface="+mj-lt"/>
              <a:buAutoNum type="arabicPeriod"/>
            </a:pPr>
            <a:r>
              <a:rPr lang="id-ID" sz="2400" dirty="0" smtClean="0"/>
              <a:t>Mata </a:t>
            </a:r>
            <a:r>
              <a:rPr lang="id-ID" sz="2400" dirty="0"/>
              <a:t>konsumen daripada mata </a:t>
            </a:r>
            <a:r>
              <a:rPr lang="id-ID" sz="2400" dirty="0" smtClean="0"/>
              <a:t>produsen </a:t>
            </a:r>
          </a:p>
          <a:p>
            <a:pPr marL="457200" indent="-457200">
              <a:buFont typeface="+mj-lt"/>
              <a:buAutoNum type="arabicPeriod"/>
            </a:pPr>
            <a:r>
              <a:rPr lang="id-ID" sz="2400" dirty="0" smtClean="0"/>
              <a:t>Hanya </a:t>
            </a:r>
            <a:r>
              <a:rPr lang="id-ID" sz="2400" dirty="0"/>
              <a:t>berdasarkan tampilan (estetika) bukan </a:t>
            </a:r>
            <a:r>
              <a:rPr lang="id-ID" sz="2400" dirty="0" smtClean="0"/>
              <a:t>dari aspek teknis/fungsi</a:t>
            </a:r>
          </a:p>
          <a:p>
            <a:pPr marL="457200" indent="-457200">
              <a:buFont typeface="+mj-lt"/>
              <a:buAutoNum type="arabicPeriod"/>
            </a:pPr>
            <a:r>
              <a:rPr lang="id-ID" sz="2400" dirty="0" smtClean="0"/>
              <a:t>Memiliki </a:t>
            </a:r>
            <a:r>
              <a:rPr lang="id-ID" sz="2400" dirty="0"/>
              <a:t>ciri 3 dimensi, misalnya bentuk </a:t>
            </a:r>
            <a:r>
              <a:rPr lang="id-ID" sz="2400" dirty="0" smtClean="0"/>
              <a:t>dan/atau konfigurasi </a:t>
            </a:r>
            <a:r>
              <a:rPr lang="id-ID" sz="2400" dirty="0"/>
              <a:t>bentuk produk; </a:t>
            </a:r>
            <a:r>
              <a:rPr lang="id-ID" sz="2400" dirty="0" smtClean="0"/>
              <a:t>dan/atau memiliki </a:t>
            </a:r>
            <a:r>
              <a:rPr lang="id-ID" sz="2400" dirty="0"/>
              <a:t>ciri 2 dimensi, misalnya</a:t>
            </a:r>
            <a:r>
              <a:rPr lang="id-ID" sz="2400" dirty="0" smtClean="0"/>
              <a:t>: pola</a:t>
            </a:r>
            <a:r>
              <a:rPr lang="id-ID" sz="2400" dirty="0"/>
              <a:t>, ornamen, garis dan/atau warna dari produk.</a:t>
            </a:r>
            <a:br>
              <a:rPr lang="id-ID" sz="2400" dirty="0"/>
            </a:br>
            <a:endParaRPr lang="id-ID" sz="24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3857445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Desain Industri</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grpSp>
        <p:nvGrpSpPr>
          <p:cNvPr id="32" name="Group 31"/>
          <p:cNvGrpSpPr/>
          <p:nvPr/>
        </p:nvGrpSpPr>
        <p:grpSpPr>
          <a:xfrm>
            <a:off x="990599" y="1912144"/>
            <a:ext cx="3479789" cy="3864770"/>
            <a:chOff x="990600" y="2590800"/>
            <a:chExt cx="3124200" cy="3186113"/>
          </a:xfrm>
        </p:grpSpPr>
        <p:pic>
          <p:nvPicPr>
            <p:cNvPr id="5" name="Picture 19" descr="325080s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2590800"/>
              <a:ext cx="11430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1"/>
            <p:cNvSpPr>
              <a:spLocks noChangeShapeType="1"/>
            </p:cNvSpPr>
            <p:nvPr/>
          </p:nvSpPr>
          <p:spPr bwMode="auto">
            <a:xfrm>
              <a:off x="1676400" y="3200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7" name="Line 12"/>
            <p:cNvSpPr>
              <a:spLocks noChangeShapeType="1"/>
            </p:cNvSpPr>
            <p:nvPr/>
          </p:nvSpPr>
          <p:spPr bwMode="auto">
            <a:xfrm>
              <a:off x="1676400" y="35052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8" name="Line 13"/>
            <p:cNvSpPr>
              <a:spLocks noChangeShapeType="1"/>
            </p:cNvSpPr>
            <p:nvPr/>
          </p:nvSpPr>
          <p:spPr bwMode="auto">
            <a:xfrm>
              <a:off x="1676400" y="4419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9" name="Text Box 14"/>
            <p:cNvSpPr txBox="1">
              <a:spLocks noChangeArrowheads="1"/>
            </p:cNvSpPr>
            <p:nvPr/>
          </p:nvSpPr>
          <p:spPr bwMode="auto">
            <a:xfrm>
              <a:off x="2590800" y="29718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err="1"/>
                <a:t>Tutup</a:t>
              </a:r>
              <a:endParaRPr lang="id-ID" altLang="id-ID" dirty="0"/>
            </a:p>
          </p:txBody>
        </p:sp>
        <p:sp>
          <p:nvSpPr>
            <p:cNvPr id="10" name="Text Box 15"/>
            <p:cNvSpPr txBox="1">
              <a:spLocks noChangeArrowheads="1"/>
            </p:cNvSpPr>
            <p:nvPr/>
          </p:nvSpPr>
          <p:spPr bwMode="auto">
            <a:xfrm>
              <a:off x="2590800" y="32908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err="1"/>
                <a:t>Leher</a:t>
              </a:r>
              <a:endParaRPr lang="id-ID" altLang="id-ID" dirty="0"/>
            </a:p>
          </p:txBody>
        </p:sp>
        <p:sp>
          <p:nvSpPr>
            <p:cNvPr id="11" name="Text Box 16"/>
            <p:cNvSpPr txBox="1">
              <a:spLocks noChangeArrowheads="1"/>
            </p:cNvSpPr>
            <p:nvPr/>
          </p:nvSpPr>
          <p:spPr bwMode="auto">
            <a:xfrm>
              <a:off x="2590800" y="42052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err="1"/>
                <a:t>Badan</a:t>
              </a:r>
              <a:endParaRPr lang="id-ID" altLang="id-ID" dirty="0"/>
            </a:p>
          </p:txBody>
        </p:sp>
        <p:sp>
          <p:nvSpPr>
            <p:cNvPr id="12" name="Text Box 17"/>
            <p:cNvSpPr txBox="1">
              <a:spLocks noChangeArrowheads="1"/>
            </p:cNvSpPr>
            <p:nvPr/>
          </p:nvSpPr>
          <p:spPr bwMode="auto">
            <a:xfrm>
              <a:off x="1066800" y="54102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id-ID"/>
                <a:t>Botol</a:t>
              </a:r>
              <a:endParaRPr lang="id-ID" altLang="id-ID"/>
            </a:p>
          </p:txBody>
        </p:sp>
      </p:grpSp>
      <p:grpSp>
        <p:nvGrpSpPr>
          <p:cNvPr id="33" name="Group 32"/>
          <p:cNvGrpSpPr/>
          <p:nvPr/>
        </p:nvGrpSpPr>
        <p:grpSpPr>
          <a:xfrm>
            <a:off x="5396753" y="1912143"/>
            <a:ext cx="5703036" cy="4399010"/>
            <a:chOff x="3962400" y="2057400"/>
            <a:chExt cx="5181600" cy="3948113"/>
          </a:xfrm>
        </p:grpSpPr>
        <p:pic>
          <p:nvPicPr>
            <p:cNvPr id="13" name="Picture 5" descr="maev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3505200"/>
              <a:ext cx="2514600"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Line 23"/>
            <p:cNvSpPr>
              <a:spLocks noChangeShapeType="1"/>
            </p:cNvSpPr>
            <p:nvPr/>
          </p:nvSpPr>
          <p:spPr bwMode="auto">
            <a:xfrm>
              <a:off x="6553200" y="4191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15" name="Text Box 24"/>
            <p:cNvSpPr txBox="1">
              <a:spLocks noChangeArrowheads="1"/>
            </p:cNvSpPr>
            <p:nvPr/>
          </p:nvSpPr>
          <p:spPr bwMode="auto">
            <a:xfrm>
              <a:off x="6096000" y="50434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Badan</a:t>
              </a:r>
              <a:endParaRPr lang="id-ID" altLang="id-ID"/>
            </a:p>
          </p:txBody>
        </p:sp>
        <p:sp>
          <p:nvSpPr>
            <p:cNvPr id="16" name="Line 25"/>
            <p:cNvSpPr>
              <a:spLocks noChangeShapeType="1"/>
            </p:cNvSpPr>
            <p:nvPr/>
          </p:nvSpPr>
          <p:spPr bwMode="auto">
            <a:xfrm flipH="1">
              <a:off x="5562600" y="45720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17" name="Text Box 26"/>
            <p:cNvSpPr txBox="1">
              <a:spLocks noChangeArrowheads="1"/>
            </p:cNvSpPr>
            <p:nvPr/>
          </p:nvSpPr>
          <p:spPr bwMode="auto">
            <a:xfrm>
              <a:off x="5105400" y="56388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Roda</a:t>
              </a:r>
              <a:endParaRPr lang="id-ID" altLang="id-ID"/>
            </a:p>
          </p:txBody>
        </p:sp>
        <p:sp>
          <p:nvSpPr>
            <p:cNvPr id="18" name="Line 27"/>
            <p:cNvSpPr>
              <a:spLocks noChangeShapeType="1"/>
            </p:cNvSpPr>
            <p:nvPr/>
          </p:nvSpPr>
          <p:spPr bwMode="auto">
            <a:xfrm flipH="1">
              <a:off x="4800600" y="4267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19" name="Text Box 28"/>
            <p:cNvSpPr txBox="1">
              <a:spLocks noChangeArrowheads="1"/>
            </p:cNvSpPr>
            <p:nvPr/>
          </p:nvSpPr>
          <p:spPr bwMode="auto">
            <a:xfrm>
              <a:off x="3962400" y="5105400"/>
              <a:ext cx="152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Bemper Depan</a:t>
              </a:r>
              <a:endParaRPr lang="id-ID" altLang="id-ID"/>
            </a:p>
          </p:txBody>
        </p:sp>
        <p:sp>
          <p:nvSpPr>
            <p:cNvPr id="20" name="Line 29"/>
            <p:cNvSpPr>
              <a:spLocks noChangeShapeType="1"/>
            </p:cNvSpPr>
            <p:nvPr/>
          </p:nvSpPr>
          <p:spPr bwMode="auto">
            <a:xfrm flipH="1" flipV="1">
              <a:off x="4800600" y="2971800"/>
              <a:ext cx="381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21" name="Text Box 30"/>
            <p:cNvSpPr txBox="1">
              <a:spLocks noChangeArrowheads="1"/>
            </p:cNvSpPr>
            <p:nvPr/>
          </p:nvSpPr>
          <p:spPr bwMode="auto">
            <a:xfrm>
              <a:off x="3962400" y="2590800"/>
              <a:ext cx="2057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a:t>Kisi-Kisi </a:t>
              </a:r>
              <a:r>
                <a:rPr lang="en-US" altLang="id-ID" dirty="0" err="1"/>
                <a:t>Depan</a:t>
              </a:r>
              <a:endParaRPr lang="id-ID" altLang="id-ID" dirty="0"/>
            </a:p>
          </p:txBody>
        </p:sp>
        <p:sp>
          <p:nvSpPr>
            <p:cNvPr id="22" name="Line 31"/>
            <p:cNvSpPr>
              <a:spLocks noChangeShapeType="1"/>
            </p:cNvSpPr>
            <p:nvPr/>
          </p:nvSpPr>
          <p:spPr bwMode="auto">
            <a:xfrm flipV="1">
              <a:off x="5715000" y="2667000"/>
              <a:ext cx="304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23" name="Text Box 32"/>
            <p:cNvSpPr txBox="1">
              <a:spLocks noChangeArrowheads="1"/>
            </p:cNvSpPr>
            <p:nvPr/>
          </p:nvSpPr>
          <p:spPr bwMode="auto">
            <a:xfrm>
              <a:off x="5791200" y="2057400"/>
              <a:ext cx="152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Lampu Depan</a:t>
              </a:r>
              <a:endParaRPr lang="id-ID" altLang="id-ID"/>
            </a:p>
          </p:txBody>
        </p:sp>
        <p:sp>
          <p:nvSpPr>
            <p:cNvPr id="24" name="Line 33"/>
            <p:cNvSpPr>
              <a:spLocks noChangeShapeType="1"/>
            </p:cNvSpPr>
            <p:nvPr/>
          </p:nvSpPr>
          <p:spPr bwMode="auto">
            <a:xfrm flipV="1">
              <a:off x="6400800" y="2895600"/>
              <a:ext cx="457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25" name="Text Box 34"/>
            <p:cNvSpPr txBox="1">
              <a:spLocks noChangeArrowheads="1"/>
            </p:cNvSpPr>
            <p:nvPr/>
          </p:nvSpPr>
          <p:spPr bwMode="auto">
            <a:xfrm>
              <a:off x="6629400" y="25146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Spion</a:t>
              </a:r>
              <a:endParaRPr lang="id-ID" altLang="id-ID"/>
            </a:p>
          </p:txBody>
        </p:sp>
        <p:sp>
          <p:nvSpPr>
            <p:cNvPr id="26" name="Line 35"/>
            <p:cNvSpPr>
              <a:spLocks noChangeShapeType="1"/>
            </p:cNvSpPr>
            <p:nvPr/>
          </p:nvSpPr>
          <p:spPr bwMode="auto">
            <a:xfrm flipV="1">
              <a:off x="6781800" y="32004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27" name="Text Box 36"/>
            <p:cNvSpPr txBox="1">
              <a:spLocks noChangeArrowheads="1"/>
            </p:cNvSpPr>
            <p:nvPr/>
          </p:nvSpPr>
          <p:spPr bwMode="auto">
            <a:xfrm>
              <a:off x="7315200" y="28956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Pintu</a:t>
              </a:r>
              <a:endParaRPr lang="id-ID" altLang="id-ID"/>
            </a:p>
          </p:txBody>
        </p:sp>
        <p:sp>
          <p:nvSpPr>
            <p:cNvPr id="28" name="Line 37"/>
            <p:cNvSpPr>
              <a:spLocks noChangeShapeType="1"/>
            </p:cNvSpPr>
            <p:nvPr/>
          </p:nvSpPr>
          <p:spPr bwMode="auto">
            <a:xfrm>
              <a:off x="7391400" y="3962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29" name="Text Box 38"/>
            <p:cNvSpPr txBox="1">
              <a:spLocks noChangeArrowheads="1"/>
            </p:cNvSpPr>
            <p:nvPr/>
          </p:nvSpPr>
          <p:spPr bwMode="auto">
            <a:xfrm>
              <a:off x="7848600" y="3657600"/>
              <a:ext cx="1295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Lampu Belakang</a:t>
              </a:r>
              <a:endParaRPr lang="id-ID" altLang="id-ID"/>
            </a:p>
          </p:txBody>
        </p:sp>
        <p:sp>
          <p:nvSpPr>
            <p:cNvPr id="30" name="Line 39"/>
            <p:cNvSpPr>
              <a:spLocks noChangeShapeType="1"/>
            </p:cNvSpPr>
            <p:nvPr/>
          </p:nvSpPr>
          <p:spPr bwMode="auto">
            <a:xfrm>
              <a:off x="7391400" y="4191000"/>
              <a:ext cx="3048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d-ID"/>
            </a:p>
          </p:txBody>
        </p:sp>
        <p:sp>
          <p:nvSpPr>
            <p:cNvPr id="31" name="Text Box 40"/>
            <p:cNvSpPr txBox="1">
              <a:spLocks noChangeArrowheads="1"/>
            </p:cNvSpPr>
            <p:nvPr/>
          </p:nvSpPr>
          <p:spPr bwMode="auto">
            <a:xfrm>
              <a:off x="6858000" y="5410200"/>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a:t>Bemper Belakang</a:t>
              </a:r>
              <a:endParaRPr lang="id-ID" altLang="id-ID"/>
            </a:p>
          </p:txBody>
        </p:sp>
      </p:grpSp>
    </p:spTree>
    <p:extLst>
      <p:ext uri="{BB962C8B-B14F-4D97-AF65-F5344CB8AC3E}">
        <p14:creationId xmlns:p14="http://schemas.microsoft.com/office/powerpoint/2010/main" xmlns="" val="663011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bukan desain Industri</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5" name="Text Box 4"/>
          <p:cNvSpPr txBox="1">
            <a:spLocks noChangeArrowheads="1"/>
          </p:cNvSpPr>
          <p:nvPr/>
        </p:nvSpPr>
        <p:spPr bwMode="auto">
          <a:xfrm>
            <a:off x="1145982" y="4618033"/>
            <a:ext cx="1767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id-ID" dirty="0"/>
              <a:t>Gear</a:t>
            </a:r>
            <a:endParaRPr lang="id-ID" altLang="id-ID" dirty="0"/>
          </a:p>
        </p:txBody>
      </p:sp>
      <p:sp>
        <p:nvSpPr>
          <p:cNvPr id="6" name="Text Box 5"/>
          <p:cNvSpPr txBox="1">
            <a:spLocks noChangeArrowheads="1"/>
          </p:cNvSpPr>
          <p:nvPr/>
        </p:nvSpPr>
        <p:spPr bwMode="auto">
          <a:xfrm>
            <a:off x="3399106" y="3269537"/>
            <a:ext cx="249967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err="1"/>
              <a:t>Semata-mata</a:t>
            </a:r>
            <a:r>
              <a:rPr lang="en-US" altLang="id-ID" dirty="0"/>
              <a:t> </a:t>
            </a:r>
            <a:r>
              <a:rPr lang="en-US" altLang="id-ID" dirty="0" err="1"/>
              <a:t>fungsi</a:t>
            </a:r>
            <a:r>
              <a:rPr lang="en-US" altLang="id-ID" dirty="0"/>
              <a:t> </a:t>
            </a:r>
            <a:r>
              <a:rPr lang="en-US" altLang="id-ID" dirty="0" err="1" smtClean="0"/>
              <a:t>teknis</a:t>
            </a:r>
            <a:r>
              <a:rPr lang="id-ID" altLang="id-ID" dirty="0" smtClean="0"/>
              <a:t> </a:t>
            </a:r>
            <a:r>
              <a:rPr lang="en-US" altLang="id-ID" dirty="0" smtClean="0">
                <a:sym typeface="Wingdings" panose="05000000000000000000" pitchFamily="2" charset="2"/>
              </a:rPr>
              <a:t></a:t>
            </a:r>
            <a:r>
              <a:rPr lang="en-US" altLang="id-ID" dirty="0" err="1">
                <a:sym typeface="Wingdings" panose="05000000000000000000" pitchFamily="2" charset="2"/>
              </a:rPr>
              <a:t>Tidak</a:t>
            </a:r>
            <a:r>
              <a:rPr lang="en-US" altLang="id-ID" dirty="0">
                <a:sym typeface="Wingdings" panose="05000000000000000000" pitchFamily="2" charset="2"/>
              </a:rPr>
              <a:t> </a:t>
            </a:r>
            <a:r>
              <a:rPr lang="en-US" altLang="id-ID" dirty="0" err="1">
                <a:sym typeface="Wingdings" panose="05000000000000000000" pitchFamily="2" charset="2"/>
              </a:rPr>
              <a:t>sesuai</a:t>
            </a:r>
            <a:r>
              <a:rPr lang="en-US" altLang="id-ID" dirty="0">
                <a:sym typeface="Wingdings" panose="05000000000000000000" pitchFamily="2" charset="2"/>
              </a:rPr>
              <a:t> </a:t>
            </a:r>
            <a:r>
              <a:rPr lang="en-US" altLang="id-ID" dirty="0" err="1">
                <a:sym typeface="Wingdings" panose="05000000000000000000" pitchFamily="2" charset="2"/>
              </a:rPr>
              <a:t>dengan</a:t>
            </a:r>
            <a:r>
              <a:rPr lang="en-US" altLang="id-ID" dirty="0">
                <a:sym typeface="Wingdings" panose="05000000000000000000" pitchFamily="2" charset="2"/>
              </a:rPr>
              <a:t> </a:t>
            </a:r>
            <a:r>
              <a:rPr lang="en-US" altLang="id-ID" dirty="0" err="1">
                <a:sym typeface="Wingdings" panose="05000000000000000000" pitchFamily="2" charset="2"/>
              </a:rPr>
              <a:t>definisi</a:t>
            </a:r>
            <a:r>
              <a:rPr lang="en-US" altLang="id-ID" dirty="0">
                <a:sym typeface="Wingdings" panose="05000000000000000000" pitchFamily="2" charset="2"/>
              </a:rPr>
              <a:t> DI</a:t>
            </a:r>
            <a:endParaRPr lang="id-ID" altLang="id-ID" dirty="0"/>
          </a:p>
        </p:txBody>
      </p:sp>
      <p:pic>
        <p:nvPicPr>
          <p:cNvPr id="7" name="Picture 6" descr="Gear-small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1753" y="2311408"/>
            <a:ext cx="2438432" cy="230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6037697" y="5447290"/>
            <a:ext cx="24082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id-ID" dirty="0" err="1"/>
              <a:t>Gambar</a:t>
            </a:r>
            <a:endParaRPr lang="id-ID" altLang="id-ID" dirty="0"/>
          </a:p>
        </p:txBody>
      </p:sp>
      <p:sp>
        <p:nvSpPr>
          <p:cNvPr id="9" name="Text Box 4"/>
          <p:cNvSpPr txBox="1">
            <a:spLocks noChangeArrowheads="1"/>
          </p:cNvSpPr>
          <p:nvPr/>
        </p:nvSpPr>
        <p:spPr bwMode="auto">
          <a:xfrm>
            <a:off x="8445935" y="3248992"/>
            <a:ext cx="338747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d-ID" dirty="0" err="1"/>
              <a:t>Semata-mata</a:t>
            </a:r>
            <a:r>
              <a:rPr lang="en-US" altLang="id-ID" dirty="0"/>
              <a:t> </a:t>
            </a:r>
            <a:r>
              <a:rPr lang="en-US" altLang="id-ID" dirty="0" err="1"/>
              <a:t>estetik</a:t>
            </a:r>
            <a:r>
              <a:rPr lang="en-US" altLang="id-ID" dirty="0"/>
              <a:t>, </a:t>
            </a:r>
            <a:r>
              <a:rPr lang="en-US" altLang="id-ID" dirty="0" err="1"/>
              <a:t>tidak</a:t>
            </a:r>
            <a:r>
              <a:rPr lang="en-US" altLang="id-ID" dirty="0"/>
              <a:t> </a:t>
            </a:r>
            <a:r>
              <a:rPr lang="en-US" altLang="id-ID" dirty="0" err="1"/>
              <a:t>diterapkan</a:t>
            </a:r>
            <a:r>
              <a:rPr lang="en-US" altLang="id-ID" dirty="0"/>
              <a:t> </a:t>
            </a:r>
            <a:r>
              <a:rPr lang="en-US" altLang="id-ID" dirty="0" err="1"/>
              <a:t>pada</a:t>
            </a:r>
            <a:r>
              <a:rPr lang="en-US" altLang="id-ID" dirty="0"/>
              <a:t> </a:t>
            </a:r>
            <a:r>
              <a:rPr lang="en-US" altLang="id-ID" dirty="0" err="1" smtClean="0"/>
              <a:t>produk</a:t>
            </a:r>
            <a:r>
              <a:rPr lang="id-ID" altLang="id-ID" dirty="0"/>
              <a:t> </a:t>
            </a:r>
            <a:r>
              <a:rPr lang="en-US" altLang="id-ID" dirty="0" smtClean="0">
                <a:sym typeface="Wingdings" panose="05000000000000000000" pitchFamily="2" charset="2"/>
              </a:rPr>
              <a:t></a:t>
            </a:r>
            <a:r>
              <a:rPr lang="en-US" altLang="id-ID" dirty="0" err="1">
                <a:sym typeface="Wingdings" panose="05000000000000000000" pitchFamily="2" charset="2"/>
              </a:rPr>
              <a:t>Tidak</a:t>
            </a:r>
            <a:r>
              <a:rPr lang="en-US" altLang="id-ID" dirty="0">
                <a:sym typeface="Wingdings" panose="05000000000000000000" pitchFamily="2" charset="2"/>
              </a:rPr>
              <a:t> </a:t>
            </a:r>
            <a:r>
              <a:rPr lang="en-US" altLang="id-ID" dirty="0" err="1">
                <a:sym typeface="Wingdings" panose="05000000000000000000" pitchFamily="2" charset="2"/>
              </a:rPr>
              <a:t>sesuai</a:t>
            </a:r>
            <a:r>
              <a:rPr lang="en-US" altLang="id-ID" dirty="0">
                <a:sym typeface="Wingdings" panose="05000000000000000000" pitchFamily="2" charset="2"/>
              </a:rPr>
              <a:t> </a:t>
            </a:r>
            <a:r>
              <a:rPr lang="en-US" altLang="id-ID" dirty="0" err="1">
                <a:sym typeface="Wingdings" panose="05000000000000000000" pitchFamily="2" charset="2"/>
              </a:rPr>
              <a:t>dengan</a:t>
            </a:r>
            <a:r>
              <a:rPr lang="en-US" altLang="id-ID" dirty="0">
                <a:sym typeface="Wingdings" panose="05000000000000000000" pitchFamily="2" charset="2"/>
              </a:rPr>
              <a:t> </a:t>
            </a:r>
            <a:r>
              <a:rPr lang="en-US" altLang="id-ID" dirty="0" err="1">
                <a:sym typeface="Wingdings" panose="05000000000000000000" pitchFamily="2" charset="2"/>
              </a:rPr>
              <a:t>definisi</a:t>
            </a:r>
            <a:r>
              <a:rPr lang="en-US" altLang="id-ID" dirty="0">
                <a:sym typeface="Wingdings" panose="05000000000000000000" pitchFamily="2" charset="2"/>
              </a:rPr>
              <a:t> DI</a:t>
            </a:r>
            <a:endParaRPr lang="id-ID" altLang="id-ID" dirty="0"/>
          </a:p>
        </p:txBody>
      </p:sp>
      <p:pic>
        <p:nvPicPr>
          <p:cNvPr id="10" name="Picture 6" descr="Gambar kart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37697" y="2015114"/>
            <a:ext cx="240823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023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1037320" y="287307"/>
            <a:ext cx="10058400" cy="852487"/>
          </a:xfrm>
        </p:spPr>
        <p:txBody>
          <a:bodyPr/>
          <a:lstStyle/>
          <a:p>
            <a:r>
              <a:rPr lang="id-ID" dirty="0"/>
              <a:t>Apa Kekayaan Intelektual (KI)?</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xmlns="" val="0"/>
              </a:ext>
            </a:extLst>
          </a:blip>
          <a:stretch>
            <a:fillRect/>
          </a:stretch>
        </p:blipFill>
        <p:spPr>
          <a:xfrm>
            <a:off x="1574299" y="3372547"/>
            <a:ext cx="3327400" cy="2451100"/>
          </a:xfrm>
        </p:spPr>
      </p:pic>
      <p:sp>
        <p:nvSpPr>
          <p:cNvPr id="7" name="Rounded Rectangular Callout 6"/>
          <p:cNvSpPr/>
          <p:nvPr/>
        </p:nvSpPr>
        <p:spPr>
          <a:xfrm>
            <a:off x="3100298" y="2601358"/>
            <a:ext cx="1499016" cy="574716"/>
          </a:xfrm>
          <a:prstGeom prst="wedgeRoundRectCallout">
            <a:avLst>
              <a:gd name="adj1" fmla="val -41833"/>
              <a:gd name="adj2" fmla="val 12249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Gagasan</a:t>
            </a:r>
            <a:endParaRPr lang="id-ID" dirty="0"/>
          </a:p>
        </p:txBody>
      </p:sp>
      <p:sp>
        <p:nvSpPr>
          <p:cNvPr id="8" name="Rounded Rectangular Callout 7"/>
          <p:cNvSpPr/>
          <p:nvPr/>
        </p:nvSpPr>
        <p:spPr>
          <a:xfrm>
            <a:off x="1196548" y="2794330"/>
            <a:ext cx="1528996" cy="585918"/>
          </a:xfrm>
          <a:prstGeom prst="wedgeRoundRectCallout">
            <a:avLst>
              <a:gd name="adj1" fmla="val 35049"/>
              <a:gd name="adj2" fmla="val 131576"/>
              <a:gd name="adj3" fmla="val 1666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Ide</a:t>
            </a:r>
            <a:endParaRPr lang="id-ID" dirty="0"/>
          </a:p>
        </p:txBody>
      </p:sp>
      <p:sp>
        <p:nvSpPr>
          <p:cNvPr id="9" name="TextBox 8"/>
          <p:cNvSpPr txBox="1"/>
          <p:nvPr/>
        </p:nvSpPr>
        <p:spPr>
          <a:xfrm>
            <a:off x="1858781" y="5957050"/>
            <a:ext cx="2425344" cy="369332"/>
          </a:xfrm>
          <a:prstGeom prst="rect">
            <a:avLst/>
          </a:prstGeom>
          <a:noFill/>
        </p:spPr>
        <p:txBody>
          <a:bodyPr wrap="none" rtlCol="0">
            <a:spAutoFit/>
          </a:bodyPr>
          <a:lstStyle/>
          <a:p>
            <a:r>
              <a:rPr lang="id-ID" dirty="0" smtClean="0"/>
              <a:t>Kemampuan Intelektual</a:t>
            </a:r>
            <a:endParaRPr lang="id-ID" dirty="0"/>
          </a:p>
        </p:txBody>
      </p:sp>
      <p:sp>
        <p:nvSpPr>
          <p:cNvPr id="10" name="Right Arrow 9"/>
          <p:cNvSpPr/>
          <p:nvPr/>
        </p:nvSpPr>
        <p:spPr>
          <a:xfrm>
            <a:off x="4827611" y="4357084"/>
            <a:ext cx="1766258" cy="584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Diwujudkan</a:t>
            </a:r>
            <a:endParaRPr lang="id-ID" dirty="0"/>
          </a:p>
        </p:txBody>
      </p:sp>
      <p:sp>
        <p:nvSpPr>
          <p:cNvPr id="12" name="Rectangle 11"/>
          <p:cNvSpPr/>
          <p:nvPr/>
        </p:nvSpPr>
        <p:spPr>
          <a:xfrm>
            <a:off x="1097280" y="1091030"/>
            <a:ext cx="10058400" cy="923330"/>
          </a:xfrm>
          <a:prstGeom prst="rect">
            <a:avLst/>
          </a:prstGeom>
        </p:spPr>
        <p:txBody>
          <a:bodyPr wrap="square">
            <a:spAutoFit/>
          </a:bodyPr>
          <a:lstStyle/>
          <a:p>
            <a:r>
              <a:rPr lang="id-ID" dirty="0"/>
              <a:t>Kekayaan intelektual mengacu kreasi dari pikiran yang muncul dari kemampuan intelektual manusia: </a:t>
            </a:r>
            <a:r>
              <a:rPr lang="id-ID" dirty="0" smtClean="0"/>
              <a:t>penemuan </a:t>
            </a:r>
            <a:r>
              <a:rPr lang="id-ID" dirty="0"/>
              <a:t>di bidang teknologi</a:t>
            </a:r>
            <a:r>
              <a:rPr lang="id-ID" dirty="0" smtClean="0"/>
              <a:t>, ilmu pengetahuan, karya </a:t>
            </a:r>
            <a:r>
              <a:rPr lang="id-ID" dirty="0"/>
              <a:t>sastra dan seni, simbol, nama, dan gambar yang digunakan dalam perdagangan</a:t>
            </a:r>
            <a:r>
              <a:rPr lang="id-ID" dirty="0" smtClean="0"/>
              <a:t>.</a:t>
            </a:r>
          </a:p>
        </p:txBody>
      </p:sp>
      <p:sp>
        <p:nvSpPr>
          <p:cNvPr id="18" name="TextBox 17"/>
          <p:cNvSpPr txBox="1"/>
          <p:nvPr/>
        </p:nvSpPr>
        <p:spPr>
          <a:xfrm>
            <a:off x="8565532" y="3828399"/>
            <a:ext cx="1426388" cy="646331"/>
          </a:xfrm>
          <a:prstGeom prst="rect">
            <a:avLst/>
          </a:prstGeom>
          <a:solidFill>
            <a:srgbClr val="FFC000"/>
          </a:solidFill>
        </p:spPr>
        <p:txBody>
          <a:bodyPr wrap="square" rtlCol="0">
            <a:spAutoFit/>
          </a:bodyPr>
          <a:lstStyle/>
          <a:p>
            <a:pPr algn="ctr"/>
            <a:r>
              <a:rPr lang="id-ID" dirty="0" smtClean="0"/>
              <a:t>Karya-karya Intelektual</a:t>
            </a:r>
            <a:endParaRPr lang="id-ID" dirty="0"/>
          </a:p>
        </p:txBody>
      </p:sp>
      <p:grpSp>
        <p:nvGrpSpPr>
          <p:cNvPr id="22" name="Group 21"/>
          <p:cNvGrpSpPr/>
          <p:nvPr/>
        </p:nvGrpSpPr>
        <p:grpSpPr>
          <a:xfrm>
            <a:off x="8450634" y="2206763"/>
            <a:ext cx="1666056" cy="1464501"/>
            <a:chOff x="8635979" y="1819347"/>
            <a:chExt cx="1666056" cy="1464501"/>
          </a:xfrm>
        </p:grpSpPr>
        <p:pic>
          <p:nvPicPr>
            <p:cNvPr id="15" name="Picture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35979" y="1819347"/>
              <a:ext cx="1666056" cy="1170404"/>
            </a:xfrm>
            <a:prstGeom prst="rect">
              <a:avLst/>
            </a:prstGeom>
          </p:spPr>
        </p:pic>
        <p:sp>
          <p:nvSpPr>
            <p:cNvPr id="19" name="TextBox 18"/>
            <p:cNvSpPr txBox="1"/>
            <p:nvPr/>
          </p:nvSpPr>
          <p:spPr>
            <a:xfrm>
              <a:off x="9071565" y="2914516"/>
              <a:ext cx="735201" cy="369332"/>
            </a:xfrm>
            <a:prstGeom prst="rect">
              <a:avLst/>
            </a:prstGeom>
            <a:noFill/>
          </p:spPr>
          <p:txBody>
            <a:bodyPr wrap="none" rtlCol="0">
              <a:spAutoFit/>
            </a:bodyPr>
            <a:lstStyle/>
            <a:p>
              <a:r>
                <a:rPr lang="id-ID" dirty="0" smtClean="0"/>
                <a:t>sastra</a:t>
              </a:r>
              <a:endParaRPr lang="id-ID" dirty="0"/>
            </a:p>
          </p:txBody>
        </p:sp>
      </p:grpSp>
      <p:grpSp>
        <p:nvGrpSpPr>
          <p:cNvPr id="21" name="Group 20"/>
          <p:cNvGrpSpPr/>
          <p:nvPr/>
        </p:nvGrpSpPr>
        <p:grpSpPr>
          <a:xfrm>
            <a:off x="6984424" y="3587781"/>
            <a:ext cx="1278027" cy="1546081"/>
            <a:chOff x="6984424" y="3168057"/>
            <a:chExt cx="1278027" cy="1546081"/>
          </a:xfrm>
        </p:grpSpPr>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84424" y="3168057"/>
              <a:ext cx="1278027" cy="1192006"/>
            </a:xfrm>
            <a:prstGeom prst="rect">
              <a:avLst/>
            </a:prstGeom>
          </p:spPr>
        </p:pic>
        <p:sp>
          <p:nvSpPr>
            <p:cNvPr id="20" name="TextBox 19"/>
            <p:cNvSpPr txBox="1"/>
            <p:nvPr/>
          </p:nvSpPr>
          <p:spPr>
            <a:xfrm>
              <a:off x="7253141" y="4344806"/>
              <a:ext cx="564578" cy="369332"/>
            </a:xfrm>
            <a:prstGeom prst="rect">
              <a:avLst/>
            </a:prstGeom>
            <a:noFill/>
          </p:spPr>
          <p:txBody>
            <a:bodyPr wrap="none" rtlCol="0">
              <a:spAutoFit/>
            </a:bodyPr>
            <a:lstStyle/>
            <a:p>
              <a:r>
                <a:rPr lang="id-ID" dirty="0" smtClean="0"/>
                <a:t>seni</a:t>
              </a:r>
              <a:endParaRPr lang="id-ID" dirty="0"/>
            </a:p>
          </p:txBody>
        </p:sp>
      </p:grpSp>
      <p:grpSp>
        <p:nvGrpSpPr>
          <p:cNvPr id="24" name="Group 23"/>
          <p:cNvGrpSpPr/>
          <p:nvPr/>
        </p:nvGrpSpPr>
        <p:grpSpPr>
          <a:xfrm>
            <a:off x="10339806" y="3458933"/>
            <a:ext cx="1546221" cy="1953292"/>
            <a:chOff x="10130331" y="3006987"/>
            <a:chExt cx="1546221" cy="1953292"/>
          </a:xfrm>
        </p:grpSpPr>
        <p:pic>
          <p:nvPicPr>
            <p:cNvPr id="14" name="Picture 1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143370" y="3006987"/>
              <a:ext cx="1533182" cy="1415245"/>
            </a:xfrm>
            <a:prstGeom prst="rect">
              <a:avLst/>
            </a:prstGeom>
          </p:spPr>
        </p:pic>
        <p:sp>
          <p:nvSpPr>
            <p:cNvPr id="23" name="TextBox 22"/>
            <p:cNvSpPr txBox="1"/>
            <p:nvPr/>
          </p:nvSpPr>
          <p:spPr>
            <a:xfrm>
              <a:off x="10130331" y="4313948"/>
              <a:ext cx="1425840" cy="646331"/>
            </a:xfrm>
            <a:prstGeom prst="rect">
              <a:avLst/>
            </a:prstGeom>
            <a:noFill/>
          </p:spPr>
          <p:txBody>
            <a:bodyPr wrap="none" rtlCol="0">
              <a:spAutoFit/>
            </a:bodyPr>
            <a:lstStyle/>
            <a:p>
              <a:pPr algn="ctr"/>
              <a:r>
                <a:rPr lang="id-ID" dirty="0" smtClean="0"/>
                <a:t>Ilmu </a:t>
              </a:r>
            </a:p>
            <a:p>
              <a:pPr algn="ctr"/>
              <a:r>
                <a:rPr lang="id-ID" dirty="0" smtClean="0"/>
                <a:t>pengetahuan</a:t>
              </a:r>
              <a:endParaRPr lang="id-ID" dirty="0"/>
            </a:p>
          </p:txBody>
        </p:sp>
      </p:grpSp>
      <p:grpSp>
        <p:nvGrpSpPr>
          <p:cNvPr id="3" name="Group 2"/>
          <p:cNvGrpSpPr/>
          <p:nvPr/>
        </p:nvGrpSpPr>
        <p:grpSpPr>
          <a:xfrm>
            <a:off x="8457585" y="4905528"/>
            <a:ext cx="1615389" cy="1419255"/>
            <a:chOff x="8457585" y="4635704"/>
            <a:chExt cx="1615389" cy="1419255"/>
          </a:xfrm>
        </p:grpSpPr>
        <p:sp>
          <p:nvSpPr>
            <p:cNvPr id="25" name="TextBox 24"/>
            <p:cNvSpPr txBox="1"/>
            <p:nvPr/>
          </p:nvSpPr>
          <p:spPr>
            <a:xfrm>
              <a:off x="8749222" y="5685627"/>
              <a:ext cx="1059008" cy="369332"/>
            </a:xfrm>
            <a:prstGeom prst="rect">
              <a:avLst/>
            </a:prstGeom>
            <a:noFill/>
          </p:spPr>
          <p:txBody>
            <a:bodyPr wrap="none" rtlCol="0">
              <a:spAutoFit/>
            </a:bodyPr>
            <a:lstStyle/>
            <a:p>
              <a:r>
                <a:rPr lang="id-ID" dirty="0" smtClean="0"/>
                <a:t>teknologi</a:t>
              </a:r>
              <a:endParaRPr lang="id-ID" dirty="0"/>
            </a:p>
          </p:txBody>
        </p:sp>
        <p:pic>
          <p:nvPicPr>
            <p:cNvPr id="26" name="Picture 2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457585" y="4635704"/>
              <a:ext cx="1615389" cy="1076926"/>
            </a:xfrm>
            <a:prstGeom prst="rect">
              <a:avLst/>
            </a:prstGeom>
          </p:spPr>
        </p:pic>
      </p:grpSp>
    </p:spTree>
    <p:extLst>
      <p:ext uri="{BB962C8B-B14F-4D97-AF65-F5344CB8AC3E}">
        <p14:creationId xmlns:p14="http://schemas.microsoft.com/office/powerpoint/2010/main" xmlns="" val="22255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750"/>
                                        <p:tgtEl>
                                          <p:spTgt spid="22"/>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750"/>
                                        <p:tgtEl>
                                          <p:spTgt spid="3"/>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Merek</a:t>
            </a:r>
            <a:endParaRPr lang="id-ID" dirty="0"/>
          </a:p>
        </p:txBody>
      </p:sp>
      <p:sp>
        <p:nvSpPr>
          <p:cNvPr id="6" name="Text Placeholder 5"/>
          <p:cNvSpPr>
            <a:spLocks noGrp="1"/>
          </p:cNvSpPr>
          <p:nvPr>
            <p:ph type="body" sz="half" idx="2"/>
          </p:nvPr>
        </p:nvSpPr>
        <p:spPr/>
        <p:txBody>
          <a:bodyPr/>
          <a:lstStyle/>
          <a:p>
            <a:endParaRPr lang="id-ID"/>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pic>
        <p:nvPicPr>
          <p:cNvPr id="13" name="Picture Placeholder 12"/>
          <p:cNvPicPr>
            <a:picLocks noGrp="1" noChangeAspect="1"/>
          </p:cNvPicPr>
          <p:nvPr>
            <p:ph type="pic" idx="1"/>
          </p:nvPr>
        </p:nvPicPr>
        <p:blipFill>
          <a:blip r:embed="rId2">
            <a:extLst>
              <a:ext uri="{28A0092B-C50C-407E-A947-70E740481C1C}">
                <a14:useLocalDpi xmlns:a14="http://schemas.microsoft.com/office/drawing/2010/main" xmlns="" val="0"/>
              </a:ext>
            </a:extLst>
          </a:blip>
          <a:srcRect l="1914" r="1914"/>
          <a:stretch>
            <a:fillRect/>
          </a:stretch>
        </p:blipFill>
        <p:spPr/>
      </p:pic>
    </p:spTree>
    <p:extLst>
      <p:ext uri="{BB962C8B-B14F-4D97-AF65-F5344CB8AC3E}">
        <p14:creationId xmlns:p14="http://schemas.microsoft.com/office/powerpoint/2010/main" xmlns="" val="297650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d-ID" dirty="0" smtClean="0"/>
              <a:t>Merek </a:t>
            </a:r>
            <a:endParaRPr lang="id-ID" dirty="0"/>
          </a:p>
        </p:txBody>
      </p:sp>
      <p:sp>
        <p:nvSpPr>
          <p:cNvPr id="9" name="Content Placeholder 8"/>
          <p:cNvSpPr>
            <a:spLocks noGrp="1"/>
          </p:cNvSpPr>
          <p:nvPr>
            <p:ph idx="1"/>
          </p:nvPr>
        </p:nvSpPr>
        <p:spPr>
          <a:xfrm>
            <a:off x="1097280" y="1845734"/>
            <a:ext cx="10058400" cy="3174501"/>
          </a:xfrm>
        </p:spPr>
        <p:txBody>
          <a:bodyPr>
            <a:noAutofit/>
          </a:bodyPr>
          <a:lstStyle/>
          <a:p>
            <a:r>
              <a:rPr lang="id-ID" sz="2400" b="1" dirty="0"/>
              <a:t>Berdasarkan UU </a:t>
            </a:r>
            <a:r>
              <a:rPr lang="id-ID" sz="2400" b="1" dirty="0" smtClean="0"/>
              <a:t>Merek Nomor 15 </a:t>
            </a:r>
            <a:r>
              <a:rPr lang="id-ID" sz="2400" b="1" dirty="0"/>
              <a:t>th </a:t>
            </a:r>
            <a:r>
              <a:rPr lang="id-ID" sz="2400" b="1" dirty="0" smtClean="0"/>
              <a:t>2001</a:t>
            </a:r>
          </a:p>
          <a:p>
            <a:pPr marL="268288" indent="-268288">
              <a:buFont typeface="Wingdings" panose="05000000000000000000" pitchFamily="2" charset="2"/>
              <a:buChar char="§"/>
            </a:pPr>
            <a:r>
              <a:rPr lang="id-ID" sz="2400" b="1" dirty="0"/>
              <a:t>Merek</a:t>
            </a:r>
            <a:r>
              <a:rPr lang="id-ID" sz="2400" dirty="0"/>
              <a:t> adalah tanda yang berupa gambar, nama, kata, huruf-huruf, angka-angka</a:t>
            </a:r>
            <a:r>
              <a:rPr lang="id-ID" sz="2400" dirty="0" smtClean="0"/>
              <a:t>, susunan </a:t>
            </a:r>
            <a:r>
              <a:rPr lang="id-ID" sz="2400" dirty="0"/>
              <a:t>warna, atau kombinasi dari unsur-unsur tersebut yang memiliki daya </a:t>
            </a:r>
            <a:r>
              <a:rPr lang="id-ID" sz="2400" dirty="0" smtClean="0"/>
              <a:t>pembeda dan </a:t>
            </a:r>
            <a:r>
              <a:rPr lang="id-ID" sz="2400" dirty="0"/>
              <a:t>digunakan dalam kegiatan perdagangan barang atau </a:t>
            </a:r>
            <a:r>
              <a:rPr lang="id-ID" sz="2400" dirty="0" smtClean="0"/>
              <a:t>jasa.</a:t>
            </a:r>
          </a:p>
          <a:p>
            <a:pPr marL="268288" indent="-268288">
              <a:buFont typeface="Wingdings" panose="05000000000000000000" pitchFamily="2" charset="2"/>
              <a:buChar char="§"/>
            </a:pPr>
            <a:r>
              <a:rPr lang="id-ID" sz="2400" b="1" dirty="0"/>
              <a:t>Hak atas Merek </a:t>
            </a:r>
            <a:r>
              <a:rPr lang="id-ID" sz="2400" dirty="0"/>
              <a:t>adalah hak eksklusif yang diberikan oleh Negara kepada pemilik Merek yang terdaftar dalam Daftar Umum Merek untuk jangka waktu tertentu dengan menggunakan sendiri Merek tersebut atau memberikan izin kepada pihak lain untuk menggunakannya.</a:t>
            </a:r>
            <a:br>
              <a:rPr lang="id-ID" sz="2400" dirty="0"/>
            </a:br>
            <a:endParaRPr lang="id-ID" sz="2400" dirty="0"/>
          </a:p>
          <a:p>
            <a:endParaRPr lang="id-ID" sz="2400" dirty="0" smtClean="0"/>
          </a:p>
        </p:txBody>
      </p:sp>
      <p:sp>
        <p:nvSpPr>
          <p:cNvPr id="2" name="Footer Placeholder 1"/>
          <p:cNvSpPr>
            <a:spLocks noGrp="1"/>
          </p:cNvSpPr>
          <p:nvPr>
            <p:ph type="ftr" sz="quarter" idx="11"/>
          </p:nvPr>
        </p:nvSpPr>
        <p:spPr/>
        <p:txBody>
          <a:bodyPr/>
          <a:lstStyle/>
          <a:p>
            <a:r>
              <a:rPr lang="en-US" dirty="0" smtClean="0"/>
              <a:t>Sentra KI - </a:t>
            </a:r>
            <a:r>
              <a:rPr lang="en-US" dirty="0" err="1" smtClean="0"/>
              <a:t>Universitas</a:t>
            </a:r>
            <a:r>
              <a:rPr lang="en-US" dirty="0" smtClean="0"/>
              <a:t> </a:t>
            </a:r>
            <a:r>
              <a:rPr lang="en-US" dirty="0" err="1" smtClean="0"/>
              <a:t>Muhammadiyah</a:t>
            </a:r>
            <a:r>
              <a:rPr lang="en-US" dirty="0" smtClean="0"/>
              <a:t> Malang</a:t>
            </a:r>
            <a:endParaRPr lang="en-US" dirty="0"/>
          </a:p>
        </p:txBody>
      </p:sp>
    </p:spTree>
    <p:extLst>
      <p:ext uri="{BB962C8B-B14F-4D97-AF65-F5344CB8AC3E}">
        <p14:creationId xmlns:p14="http://schemas.microsoft.com/office/powerpoint/2010/main" xmlns="" val="640766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Merek</a:t>
            </a:r>
            <a:endParaRPr lang="id-ID" dirty="0"/>
          </a:p>
        </p:txBody>
      </p:sp>
      <p:sp>
        <p:nvSpPr>
          <p:cNvPr id="3" name="Content Placeholder 2"/>
          <p:cNvSpPr>
            <a:spLocks noGrp="1"/>
          </p:cNvSpPr>
          <p:nvPr>
            <p:ph idx="1"/>
          </p:nvPr>
        </p:nvSpPr>
        <p:spPr/>
        <p:txBody>
          <a:bodyPr>
            <a:normAutofit/>
          </a:bodyPr>
          <a:lstStyle/>
          <a:p>
            <a:pPr lvl="1"/>
            <a:r>
              <a:rPr lang="id-ID" sz="2400" b="1" dirty="0"/>
              <a:t>Merek Dagang </a:t>
            </a:r>
            <a:r>
              <a:rPr lang="id-ID" sz="2400" dirty="0"/>
              <a:t>- Merek yang digunakan pada barang yang diperdagangkan oleh seseorang atau beberapa orang secara bersama-sama atau badan hukum untuk membedakan dengan barang-barang sejenis lainnya.</a:t>
            </a:r>
          </a:p>
          <a:p>
            <a:pPr lvl="1"/>
            <a:r>
              <a:rPr lang="id-ID" sz="2400" b="1" dirty="0"/>
              <a:t>Merek Jasa </a:t>
            </a:r>
            <a:r>
              <a:rPr lang="id-ID" sz="2400" dirty="0"/>
              <a:t>- Merek yang digunakan pada jasa yang diperdagangkan oleh seseorang atau beberapa orang secara bersama-sama atau badan hukum untuk membedakan dengan jasa-jasa sejenis lainnya. </a:t>
            </a:r>
          </a:p>
          <a:p>
            <a:pPr lvl="1"/>
            <a:r>
              <a:rPr lang="id-ID" sz="2400" b="1" dirty="0"/>
              <a:t>Merek Kolektif </a:t>
            </a:r>
            <a:r>
              <a:rPr lang="id-ID" sz="2400" dirty="0"/>
              <a:t>- Merek yang digunakan pada barang dan/atau jasa dengan karakteristik yang sama yang diperdagangkan oleh beberapa orang atau badan hukum secara bersama-sama untuk membedakan dengan barang dan/atau jasa sejenis lainnya.</a:t>
            </a:r>
          </a:p>
          <a:p>
            <a:endParaRPr lang="id-ID" sz="28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759543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Merek Dagang</a:t>
            </a:r>
            <a:endParaRPr lang="id-ID"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6402" t="26497" r="6665" b="25490"/>
          <a:stretch/>
        </p:blipFill>
        <p:spPr>
          <a:xfrm>
            <a:off x="1470212" y="2581240"/>
            <a:ext cx="4917194" cy="1990165"/>
          </a:xfrm>
        </p:spPr>
      </p:pic>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87988" y="2021058"/>
            <a:ext cx="3810000" cy="3810000"/>
          </a:xfrm>
          <a:prstGeom prst="rect">
            <a:avLst/>
          </a:prstGeom>
        </p:spPr>
      </p:pic>
      <p:sp>
        <p:nvSpPr>
          <p:cNvPr id="7" name="TextBox 6"/>
          <p:cNvSpPr txBox="1"/>
          <p:nvPr/>
        </p:nvSpPr>
        <p:spPr>
          <a:xfrm>
            <a:off x="2486074" y="4616417"/>
            <a:ext cx="2877647" cy="369332"/>
          </a:xfrm>
          <a:prstGeom prst="rect">
            <a:avLst/>
          </a:prstGeom>
          <a:noFill/>
        </p:spPr>
        <p:txBody>
          <a:bodyPr wrap="none" rtlCol="0">
            <a:spAutoFit/>
          </a:bodyPr>
          <a:lstStyle/>
          <a:p>
            <a:r>
              <a:rPr lang="id-ID" dirty="0" smtClean="0"/>
              <a:t>Merek untuk barang Permen</a:t>
            </a:r>
            <a:endParaRPr lang="id-ID" dirty="0"/>
          </a:p>
        </p:txBody>
      </p:sp>
      <p:sp>
        <p:nvSpPr>
          <p:cNvPr id="8" name="TextBox 7"/>
          <p:cNvSpPr txBox="1"/>
          <p:nvPr/>
        </p:nvSpPr>
        <p:spPr>
          <a:xfrm>
            <a:off x="7693408" y="5860775"/>
            <a:ext cx="2559099" cy="369332"/>
          </a:xfrm>
          <a:prstGeom prst="rect">
            <a:avLst/>
          </a:prstGeom>
          <a:noFill/>
        </p:spPr>
        <p:txBody>
          <a:bodyPr wrap="none" rtlCol="0">
            <a:spAutoFit/>
          </a:bodyPr>
          <a:lstStyle/>
          <a:p>
            <a:r>
              <a:rPr lang="id-ID" dirty="0" smtClean="0"/>
              <a:t>Merek untuk barang Kopi</a:t>
            </a:r>
            <a:endParaRPr lang="id-ID" dirty="0"/>
          </a:p>
        </p:txBody>
      </p:sp>
    </p:spTree>
    <p:extLst>
      <p:ext uri="{BB962C8B-B14F-4D97-AF65-F5344CB8AC3E}">
        <p14:creationId xmlns:p14="http://schemas.microsoft.com/office/powerpoint/2010/main" xmlns="" val="1064313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Merek </a:t>
            </a:r>
            <a:r>
              <a:rPr lang="id-ID" dirty="0" smtClean="0"/>
              <a:t>Jasa</a:t>
            </a:r>
            <a:endParaRPr lang="id-ID" dirty="0"/>
          </a:p>
        </p:txBody>
      </p:sp>
      <p:pic>
        <p:nvPicPr>
          <p:cNvPr id="5" name="Content Placeholder 4"/>
          <p:cNvPicPr>
            <a:picLocks noGrp="1" noChangeAspect="1"/>
          </p:cNvPicPr>
          <p:nvPr>
            <p:ph idx="1"/>
          </p:nvPr>
        </p:nvPicPr>
        <p:blipFill rotWithShape="1">
          <a:blip r:embed="rId2"/>
          <a:srcRect b="4640"/>
          <a:stretch/>
        </p:blipFill>
        <p:spPr>
          <a:xfrm>
            <a:off x="2192119" y="2405188"/>
            <a:ext cx="2988133" cy="2948247"/>
          </a:xfrm>
          <a:prstGeom prst="rect">
            <a:avLst/>
          </a:prstGeom>
        </p:spPr>
      </p:pic>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7" name="TextBox 6"/>
          <p:cNvSpPr txBox="1"/>
          <p:nvPr/>
        </p:nvSpPr>
        <p:spPr>
          <a:xfrm>
            <a:off x="2192119" y="5353435"/>
            <a:ext cx="2988132" cy="646331"/>
          </a:xfrm>
          <a:prstGeom prst="rect">
            <a:avLst/>
          </a:prstGeom>
          <a:noFill/>
        </p:spPr>
        <p:txBody>
          <a:bodyPr wrap="square" rtlCol="0">
            <a:spAutoFit/>
          </a:bodyPr>
          <a:lstStyle/>
          <a:p>
            <a:pPr algn="ctr"/>
            <a:r>
              <a:rPr lang="id-ID" dirty="0"/>
              <a:t>Untuk Jasa di bidang</a:t>
            </a:r>
            <a:br>
              <a:rPr lang="id-ID" dirty="0"/>
            </a:br>
            <a:r>
              <a:rPr lang="id-ID" dirty="0" smtClean="0"/>
              <a:t>Perdadangan/Pertokoan</a:t>
            </a:r>
            <a:endParaRPr lang="id-ID"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26480" y="2541048"/>
            <a:ext cx="4829175" cy="2676525"/>
          </a:xfrm>
          <a:prstGeom prst="rect">
            <a:avLst/>
          </a:prstGeom>
        </p:spPr>
      </p:pic>
      <p:sp>
        <p:nvSpPr>
          <p:cNvPr id="8" name="TextBox 7"/>
          <p:cNvSpPr txBox="1"/>
          <p:nvPr/>
        </p:nvSpPr>
        <p:spPr>
          <a:xfrm>
            <a:off x="7047001" y="5260279"/>
            <a:ext cx="2988132" cy="646331"/>
          </a:xfrm>
          <a:prstGeom prst="rect">
            <a:avLst/>
          </a:prstGeom>
          <a:noFill/>
        </p:spPr>
        <p:txBody>
          <a:bodyPr wrap="square" rtlCol="0">
            <a:spAutoFit/>
          </a:bodyPr>
          <a:lstStyle/>
          <a:p>
            <a:pPr algn="ctr"/>
            <a:r>
              <a:rPr lang="id-ID" dirty="0"/>
              <a:t>Untuk Jasa di bidang</a:t>
            </a:r>
            <a:br>
              <a:rPr lang="id-ID" dirty="0"/>
            </a:br>
            <a:r>
              <a:rPr lang="id-ID" dirty="0" smtClean="0"/>
              <a:t>transportasi udara</a:t>
            </a:r>
            <a:endParaRPr lang="id-ID" dirty="0"/>
          </a:p>
        </p:txBody>
      </p:sp>
    </p:spTree>
    <p:extLst>
      <p:ext uri="{BB962C8B-B14F-4D97-AF65-F5344CB8AC3E}">
        <p14:creationId xmlns:p14="http://schemas.microsoft.com/office/powerpoint/2010/main" xmlns="" val="4190367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Merek </a:t>
            </a:r>
            <a:r>
              <a:rPr lang="id-ID" dirty="0" smtClean="0"/>
              <a:t>Kolektif</a:t>
            </a:r>
            <a:endParaRPr lang="id-ID"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97280" y="2911590"/>
            <a:ext cx="5234361" cy="1661296"/>
          </a:xfrm>
        </p:spPr>
      </p:pic>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18736" y="2035405"/>
            <a:ext cx="4236944" cy="3177708"/>
          </a:xfrm>
          <a:prstGeom prst="rect">
            <a:avLst/>
          </a:prstGeom>
        </p:spPr>
      </p:pic>
      <p:sp>
        <p:nvSpPr>
          <p:cNvPr id="6" name="TextBox 5"/>
          <p:cNvSpPr txBox="1"/>
          <p:nvPr/>
        </p:nvSpPr>
        <p:spPr>
          <a:xfrm>
            <a:off x="6918735" y="5213113"/>
            <a:ext cx="4236945" cy="646331"/>
          </a:xfrm>
          <a:prstGeom prst="rect">
            <a:avLst/>
          </a:prstGeom>
          <a:noFill/>
        </p:spPr>
        <p:txBody>
          <a:bodyPr wrap="square" rtlCol="0">
            <a:spAutoFit/>
          </a:bodyPr>
          <a:lstStyle/>
          <a:p>
            <a:pPr algn="ctr"/>
            <a:r>
              <a:rPr lang="id-ID" dirty="0"/>
              <a:t>Untuk </a:t>
            </a:r>
            <a:r>
              <a:rPr lang="id-ID" dirty="0" smtClean="0"/>
              <a:t>barang dan Jasa </a:t>
            </a:r>
            <a:r>
              <a:rPr lang="id-ID" dirty="0"/>
              <a:t>di bidang</a:t>
            </a:r>
            <a:br>
              <a:rPr lang="id-ID" dirty="0"/>
            </a:br>
            <a:r>
              <a:rPr lang="id-ID" dirty="0"/>
              <a:t>Restorant/Hidangan Siap </a:t>
            </a:r>
            <a:r>
              <a:rPr lang="id-ID" dirty="0" smtClean="0"/>
              <a:t>Saji</a:t>
            </a:r>
            <a:endParaRPr lang="id-ID" dirty="0"/>
          </a:p>
        </p:txBody>
      </p:sp>
      <p:sp>
        <p:nvSpPr>
          <p:cNvPr id="8" name="TextBox 7"/>
          <p:cNvSpPr txBox="1"/>
          <p:nvPr/>
        </p:nvSpPr>
        <p:spPr>
          <a:xfrm>
            <a:off x="1097280" y="4572886"/>
            <a:ext cx="5234361" cy="646331"/>
          </a:xfrm>
          <a:prstGeom prst="rect">
            <a:avLst/>
          </a:prstGeom>
          <a:noFill/>
        </p:spPr>
        <p:txBody>
          <a:bodyPr wrap="square" rtlCol="0">
            <a:spAutoFit/>
          </a:bodyPr>
          <a:lstStyle/>
          <a:p>
            <a:pPr algn="ctr"/>
            <a:r>
              <a:rPr lang="id-ID" dirty="0"/>
              <a:t>Untuk </a:t>
            </a:r>
            <a:r>
              <a:rPr lang="id-ID" dirty="0" smtClean="0"/>
              <a:t>barang dan Jasa </a:t>
            </a:r>
            <a:r>
              <a:rPr lang="id-ID" dirty="0"/>
              <a:t>di bidang</a:t>
            </a:r>
            <a:br>
              <a:rPr lang="id-ID" dirty="0"/>
            </a:br>
            <a:r>
              <a:rPr lang="id-ID" dirty="0" smtClean="0"/>
              <a:t>retail</a:t>
            </a:r>
            <a:endParaRPr lang="id-ID" dirty="0"/>
          </a:p>
        </p:txBody>
      </p:sp>
    </p:spTree>
    <p:extLst>
      <p:ext uri="{BB962C8B-B14F-4D97-AF65-F5344CB8AC3E}">
        <p14:creationId xmlns:p14="http://schemas.microsoft.com/office/powerpoint/2010/main" xmlns="" val="634561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Indikasi Geografis</a:t>
            </a:r>
            <a:endParaRPr lang="id-ID" dirty="0"/>
          </a:p>
        </p:txBody>
      </p:sp>
      <p:sp>
        <p:nvSpPr>
          <p:cNvPr id="3" name="Content Placeholder 2"/>
          <p:cNvSpPr>
            <a:spLocks noGrp="1"/>
          </p:cNvSpPr>
          <p:nvPr>
            <p:ph idx="1"/>
          </p:nvPr>
        </p:nvSpPr>
        <p:spPr/>
        <p:txBody>
          <a:bodyPr>
            <a:normAutofit fontScale="92500" lnSpcReduction="20000"/>
          </a:bodyPr>
          <a:lstStyle/>
          <a:p>
            <a:pPr marL="0" indent="0">
              <a:buNone/>
            </a:pPr>
            <a:r>
              <a:rPr lang="id-ID" sz="2800" b="1" dirty="0"/>
              <a:t>Berdasarkan </a:t>
            </a:r>
            <a:r>
              <a:rPr lang="id-ID" sz="2800" b="1" dirty="0" smtClean="0"/>
              <a:t>UU Merek Nomor 15 </a:t>
            </a:r>
            <a:r>
              <a:rPr lang="id-ID" sz="2800" b="1" dirty="0"/>
              <a:t>th </a:t>
            </a:r>
            <a:r>
              <a:rPr lang="id-ID" sz="2800" b="1" dirty="0" smtClean="0"/>
              <a:t>2001</a:t>
            </a:r>
            <a:endParaRPr lang="id-ID" sz="2800" b="1" dirty="0"/>
          </a:p>
          <a:p>
            <a:pPr marL="358775" indent="-358775">
              <a:buFont typeface="Wingdings" panose="05000000000000000000" pitchFamily="2" charset="2"/>
              <a:buChar char="§"/>
            </a:pPr>
            <a:r>
              <a:rPr lang="id-ID" sz="2800" dirty="0" smtClean="0"/>
              <a:t>Suatu </a:t>
            </a:r>
            <a:r>
              <a:rPr lang="id-ID" sz="2800" dirty="0"/>
              <a:t>tanda yang menunjukkan daerah asal </a:t>
            </a:r>
            <a:r>
              <a:rPr lang="id-ID" sz="2800" dirty="0" smtClean="0"/>
              <a:t>suatu barang</a:t>
            </a:r>
            <a:r>
              <a:rPr lang="id-ID" sz="2800" dirty="0"/>
              <a:t>, yang karena faktor lingkungan </a:t>
            </a:r>
            <a:r>
              <a:rPr lang="id-ID" sz="2800" dirty="0" smtClean="0"/>
              <a:t>geografis termasuk </a:t>
            </a:r>
            <a:r>
              <a:rPr lang="id-ID" sz="2800" dirty="0"/>
              <a:t>faktor alam, faktor manusia, </a:t>
            </a:r>
            <a:r>
              <a:rPr lang="id-ID" sz="2800" dirty="0" smtClean="0"/>
              <a:t>atau kombinasi </a:t>
            </a:r>
            <a:r>
              <a:rPr lang="id-ID" sz="2800" dirty="0"/>
              <a:t>dari kedua faktor tersebut, </a:t>
            </a:r>
            <a:r>
              <a:rPr lang="id-ID" sz="2800" dirty="0" smtClean="0"/>
              <a:t>memberikan ciri </a:t>
            </a:r>
            <a:r>
              <a:rPr lang="id-ID" sz="2800" dirty="0"/>
              <a:t>dan kualitas tertentu pada barang </a:t>
            </a:r>
            <a:r>
              <a:rPr lang="id-ID" sz="2800" dirty="0" smtClean="0"/>
              <a:t>yang dihasilkan.</a:t>
            </a:r>
          </a:p>
          <a:p>
            <a:pPr marL="358775" indent="-358775">
              <a:buFont typeface="Wingdings" panose="05000000000000000000" pitchFamily="2" charset="2"/>
              <a:buChar char="§"/>
            </a:pPr>
            <a:r>
              <a:rPr lang="id-ID" sz="2800" dirty="0" smtClean="0"/>
              <a:t>Tanda </a:t>
            </a:r>
            <a:r>
              <a:rPr lang="id-ID" sz="2800" dirty="0"/>
              <a:t>merupakan nama tempat atau daerah </a:t>
            </a:r>
            <a:r>
              <a:rPr lang="id-ID" sz="2800" dirty="0" smtClean="0"/>
              <a:t>maupun tanda </a:t>
            </a:r>
            <a:r>
              <a:rPr lang="id-ID" sz="2800" dirty="0"/>
              <a:t>tertentu lainnya yang menunjukkan asal </a:t>
            </a:r>
            <a:r>
              <a:rPr lang="id-ID" sz="2800" dirty="0" smtClean="0"/>
              <a:t>tempat dihasilkannya </a:t>
            </a:r>
            <a:r>
              <a:rPr lang="id-ID" sz="2800" dirty="0"/>
              <a:t>barang yang dilindungi </a:t>
            </a:r>
            <a:r>
              <a:rPr lang="id-ID" sz="2800"/>
              <a:t>oleh </a:t>
            </a:r>
            <a:r>
              <a:rPr lang="id-ID" sz="2800" smtClean="0"/>
              <a:t>indikasi geografis</a:t>
            </a:r>
            <a:r>
              <a:rPr lang="id-ID" sz="2800" dirty="0" smtClean="0"/>
              <a:t>.</a:t>
            </a:r>
          </a:p>
          <a:p>
            <a:pPr marL="358775" indent="-358775">
              <a:buFont typeface="Wingdings" panose="05000000000000000000" pitchFamily="2" charset="2"/>
              <a:buChar char="§"/>
            </a:pPr>
            <a:r>
              <a:rPr lang="id-ID" sz="2800" dirty="0" smtClean="0"/>
              <a:t>Contoh : Salak Pondoh, Kopi Gayo, dan Ubi Cilembu</a:t>
            </a:r>
            <a:r>
              <a:rPr lang="id-ID" sz="2800" dirty="0"/>
              <a:t/>
            </a:r>
            <a:br>
              <a:rPr lang="id-ID" sz="2800" dirty="0"/>
            </a:br>
            <a:r>
              <a:rPr lang="id-ID" sz="2800" dirty="0"/>
              <a:t/>
            </a:r>
            <a:br>
              <a:rPr lang="id-ID" sz="2800" dirty="0"/>
            </a:br>
            <a:endParaRPr lang="id-ID" sz="28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2016921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656630"/>
            <a:ext cx="10058400" cy="946037"/>
          </a:xfrm>
        </p:spPr>
        <p:txBody>
          <a:bodyPr/>
          <a:lstStyle/>
          <a:p>
            <a:r>
              <a:rPr lang="id-ID" dirty="0" smtClean="0"/>
              <a:t>Contoh Indikasi Geografis Terdaftar</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34006" t="36503" r="33798" b="40109"/>
          <a:stretch/>
        </p:blipFill>
        <p:spPr>
          <a:xfrm>
            <a:off x="1320285" y="4133108"/>
            <a:ext cx="1946420" cy="200256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25956" t="33880" r="26369" b="32240"/>
          <a:stretch/>
        </p:blipFill>
        <p:spPr>
          <a:xfrm>
            <a:off x="6517883" y="4131638"/>
            <a:ext cx="1991106" cy="20040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xmlns="" val="0"/>
              </a:ext>
            </a:extLst>
          </a:blip>
          <a:srcRect l="28010" t="34269" r="29360" b="36479"/>
          <a:stretch/>
        </p:blipFill>
        <p:spPr>
          <a:xfrm>
            <a:off x="9152844" y="1938110"/>
            <a:ext cx="2002835" cy="1946420"/>
          </a:xfrm>
          <a:prstGeom prst="rect">
            <a:avLst/>
          </a:prstGeom>
        </p:spPr>
      </p:pic>
      <p:pic>
        <p:nvPicPr>
          <p:cNvPr id="9" name="Content Placeholder 4"/>
          <p:cNvPicPr>
            <a:picLocks noChangeAspect="1"/>
          </p:cNvPicPr>
          <p:nvPr/>
        </p:nvPicPr>
        <p:blipFill rotWithShape="1">
          <a:blip r:embed="rId6">
            <a:extLst>
              <a:ext uri="{28A0092B-C50C-407E-A947-70E740481C1C}">
                <a14:useLocalDpi xmlns:a14="http://schemas.microsoft.com/office/drawing/2010/main" xmlns="" val="0"/>
              </a:ext>
            </a:extLst>
          </a:blip>
          <a:srcRect l="27475" t="34967" r="28192" b="33359"/>
          <a:stretch/>
        </p:blipFill>
        <p:spPr>
          <a:xfrm>
            <a:off x="6647692" y="1938110"/>
            <a:ext cx="1861297" cy="1883455"/>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xmlns="" val="0"/>
              </a:ext>
            </a:extLst>
          </a:blip>
          <a:srcRect l="29362" t="34099" r="27606" b="34863"/>
          <a:stretch/>
        </p:blipFill>
        <p:spPr>
          <a:xfrm>
            <a:off x="3858249" y="1926778"/>
            <a:ext cx="2051917" cy="1946421"/>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xmlns="" val="0"/>
              </a:ext>
            </a:extLst>
          </a:blip>
          <a:srcRect l="24099" t="40437" r="25750" b="39235"/>
          <a:stretch/>
        </p:blipFill>
        <p:spPr>
          <a:xfrm>
            <a:off x="8989738" y="4509065"/>
            <a:ext cx="2428407" cy="1394086"/>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xmlns="" val="0"/>
              </a:ext>
            </a:extLst>
          </a:blip>
          <a:srcRect l="27194" t="37158" r="26988" b="31366"/>
          <a:stretch/>
        </p:blipFill>
        <p:spPr>
          <a:xfrm>
            <a:off x="3858249" y="4131638"/>
            <a:ext cx="2124017" cy="2066611"/>
          </a:xfrm>
          <a:prstGeom prst="rect">
            <a:avLst/>
          </a:prstGeom>
        </p:spPr>
      </p:pic>
      <p:pic>
        <p:nvPicPr>
          <p:cNvPr id="13" name="Picture 12"/>
          <p:cNvPicPr>
            <a:picLocks noChangeAspect="1"/>
          </p:cNvPicPr>
          <p:nvPr/>
        </p:nvPicPr>
        <p:blipFill>
          <a:blip r:embed="rId10"/>
          <a:stretch>
            <a:fillRect/>
          </a:stretch>
        </p:blipFill>
        <p:spPr>
          <a:xfrm>
            <a:off x="1320285" y="1926779"/>
            <a:ext cx="1946420" cy="1946420"/>
          </a:xfrm>
          <a:prstGeom prst="rect">
            <a:avLst/>
          </a:prstGeom>
        </p:spPr>
      </p:pic>
    </p:spTree>
    <p:extLst>
      <p:ext uri="{BB962C8B-B14F-4D97-AF65-F5344CB8AC3E}">
        <p14:creationId xmlns:p14="http://schemas.microsoft.com/office/powerpoint/2010/main" xmlns="" val="2999252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Rahasia Dagang</a:t>
            </a:r>
            <a:endParaRPr lang="id-ID" dirty="0"/>
          </a:p>
        </p:txBody>
      </p:sp>
      <p:sp>
        <p:nvSpPr>
          <p:cNvPr id="4" name="Text Placeholder 3"/>
          <p:cNvSpPr>
            <a:spLocks noGrp="1"/>
          </p:cNvSpPr>
          <p:nvPr>
            <p:ph type="body" sz="half" idx="2"/>
          </p:nvPr>
        </p:nvSpPr>
        <p:spPr/>
        <p:txBody>
          <a:bodyPr/>
          <a:lstStyle/>
          <a:p>
            <a:endParaRPr lang="id-ID"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
        <p:nvSpPr>
          <p:cNvPr id="13" name="Picture Placeholder 12"/>
          <p:cNvSpPr>
            <a:spLocks noGrp="1"/>
          </p:cNvSpPr>
          <p:nvPr>
            <p:ph type="pic" idx="1"/>
          </p:nvPr>
        </p:nvSpPr>
        <p:spPr/>
      </p:sp>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3507" y="393788"/>
            <a:ext cx="4445000" cy="4127500"/>
          </a:xfrm>
          <a:prstGeom prst="rect">
            <a:avLst/>
          </a:prstGeom>
        </p:spPr>
      </p:pic>
    </p:spTree>
    <p:extLst>
      <p:ext uri="{BB962C8B-B14F-4D97-AF65-F5344CB8AC3E}">
        <p14:creationId xmlns:p14="http://schemas.microsoft.com/office/powerpoint/2010/main" xmlns="" val="3883181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366941"/>
            <a:ext cx="10058400" cy="1450757"/>
          </a:xfrm>
        </p:spPr>
        <p:txBody>
          <a:bodyPr/>
          <a:lstStyle/>
          <a:p>
            <a:r>
              <a:rPr lang="id-ID" dirty="0" smtClean="0"/>
              <a:t>Rahasia Dagang</a:t>
            </a:r>
            <a:endParaRPr lang="id-ID" dirty="0"/>
          </a:p>
        </p:txBody>
      </p:sp>
      <p:sp>
        <p:nvSpPr>
          <p:cNvPr id="8" name="Content Placeholder 7"/>
          <p:cNvSpPr>
            <a:spLocks noGrp="1"/>
          </p:cNvSpPr>
          <p:nvPr>
            <p:ph idx="1"/>
          </p:nvPr>
        </p:nvSpPr>
        <p:spPr/>
        <p:txBody>
          <a:bodyPr>
            <a:normAutofit/>
          </a:bodyPr>
          <a:lstStyle/>
          <a:p>
            <a:pPr marL="0" indent="0">
              <a:buNone/>
            </a:pPr>
            <a:r>
              <a:rPr lang="id-ID" sz="2800" b="1" dirty="0"/>
              <a:t>Berdasarkan UU </a:t>
            </a:r>
            <a:r>
              <a:rPr lang="id-ID" sz="2800" b="1" dirty="0" smtClean="0"/>
              <a:t>Rahasia Dagang Nomor 30 </a:t>
            </a:r>
            <a:r>
              <a:rPr lang="id-ID" sz="2800" b="1" dirty="0"/>
              <a:t>th </a:t>
            </a:r>
            <a:r>
              <a:rPr lang="id-ID" sz="2800" b="1" dirty="0" smtClean="0"/>
              <a:t>2000</a:t>
            </a:r>
          </a:p>
          <a:p>
            <a:pPr marL="447675" indent="-447675">
              <a:buFont typeface="Wingdings" panose="05000000000000000000" pitchFamily="2" charset="2"/>
              <a:buChar char="§"/>
            </a:pPr>
            <a:r>
              <a:rPr lang="id-ID" sz="2800" b="1" dirty="0" smtClean="0"/>
              <a:t>Rahasia </a:t>
            </a:r>
            <a:r>
              <a:rPr lang="id-ID" sz="2800" b="1" dirty="0"/>
              <a:t>Dagang </a:t>
            </a:r>
            <a:r>
              <a:rPr lang="id-ID" sz="2800" dirty="0"/>
              <a:t>adalah informasi yang tidak diketahui oleh umum di bidang </a:t>
            </a:r>
            <a:r>
              <a:rPr lang="id-ID" sz="2800" dirty="0" smtClean="0"/>
              <a:t>teknologi dan/atau </a:t>
            </a:r>
            <a:r>
              <a:rPr lang="id-ID" sz="2800" dirty="0"/>
              <a:t>bisnis, mempunyai nilai ekonomi karena berguna dalam kegiatan usaha, </a:t>
            </a:r>
            <a:r>
              <a:rPr lang="id-ID" sz="2800" dirty="0" smtClean="0"/>
              <a:t>dan dijaga </a:t>
            </a:r>
            <a:r>
              <a:rPr lang="id-ID" sz="2800" dirty="0"/>
              <a:t>kerahasiaannya oleh pemilik Rahasia </a:t>
            </a:r>
            <a:r>
              <a:rPr lang="id-ID" sz="2800" dirty="0" smtClean="0"/>
              <a:t>Dagang.</a:t>
            </a:r>
            <a:endParaRPr lang="id-ID" sz="2800" dirty="0"/>
          </a:p>
          <a:p>
            <a:pPr marL="447675" indent="-447675">
              <a:buFont typeface="Wingdings" panose="05000000000000000000" pitchFamily="2" charset="2"/>
              <a:buChar char="§"/>
            </a:pPr>
            <a:r>
              <a:rPr lang="id-ID" sz="2800" b="1" dirty="0" smtClean="0"/>
              <a:t>Hak Rahasia Dagang </a:t>
            </a:r>
            <a:r>
              <a:rPr lang="id-ID" sz="2800" dirty="0" smtClean="0"/>
              <a:t>adalah hak atas rahasia dagang yang timbul berdasarkan Undang-undang.</a:t>
            </a:r>
            <a:r>
              <a:rPr lang="id-ID" sz="2800" dirty="0"/>
              <a:t/>
            </a:r>
            <a:br>
              <a:rPr lang="id-ID" sz="2800" dirty="0"/>
            </a:br>
            <a:endParaRPr lang="id-ID" sz="2800" dirty="0" smtClean="0"/>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345682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Alasan Untuk Melindungi </a:t>
            </a:r>
            <a:r>
              <a:rPr lang="id-ID" dirty="0" smtClean="0"/>
              <a:t>KI</a:t>
            </a:r>
            <a:endParaRPr lang="id-ID" dirty="0"/>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xmlns="" val="1310104771"/>
              </p:ext>
            </p:extLst>
          </p:nvPr>
        </p:nvGraphicFramePr>
        <p:xfrm>
          <a:off x="1190512" y="1951265"/>
          <a:ext cx="9965168"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0" name="Rectangle 19"/>
          <p:cNvSpPr/>
          <p:nvPr/>
        </p:nvSpPr>
        <p:spPr>
          <a:xfrm>
            <a:off x="1470211" y="5325958"/>
            <a:ext cx="9685469" cy="646331"/>
          </a:xfrm>
          <a:prstGeom prst="rect">
            <a:avLst/>
          </a:prstGeom>
        </p:spPr>
        <p:txBody>
          <a:bodyPr wrap="square">
            <a:spAutoFit/>
          </a:bodyPr>
          <a:lstStyle/>
          <a:p>
            <a:r>
              <a:rPr lang="en-US" dirty="0" err="1"/>
              <a:t>Sumber</a:t>
            </a:r>
            <a:r>
              <a:rPr lang="en-US" dirty="0"/>
              <a:t>:</a:t>
            </a:r>
            <a:br>
              <a:rPr lang="en-US" dirty="0"/>
            </a:br>
            <a:r>
              <a:rPr lang="en-US" dirty="0"/>
              <a:t>OHIM, Prospective Study about Design Registration Demand at a European Union </a:t>
            </a:r>
            <a:r>
              <a:rPr lang="en-US" dirty="0" smtClean="0"/>
              <a:t>Level</a:t>
            </a:r>
            <a:r>
              <a:rPr lang="id-ID" dirty="0" smtClean="0"/>
              <a:t> </a:t>
            </a:r>
            <a:r>
              <a:rPr lang="en-US" dirty="0" smtClean="0"/>
              <a:t>(2002</a:t>
            </a:r>
            <a:r>
              <a:rPr lang="id-ID" dirty="0" smtClean="0"/>
              <a:t>)</a:t>
            </a:r>
            <a:endParaRPr lang="id-ID" dirty="0"/>
          </a:p>
        </p:txBody>
      </p:sp>
    </p:spTree>
    <p:extLst>
      <p:ext uri="{BB962C8B-B14F-4D97-AF65-F5344CB8AC3E}">
        <p14:creationId xmlns:p14="http://schemas.microsoft.com/office/powerpoint/2010/main" xmlns="" val="3805537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Rahasia Dagang</a:t>
            </a:r>
            <a:endParaRPr lang="id-ID" dirty="0"/>
          </a:p>
        </p:txBody>
      </p:sp>
      <p:sp>
        <p:nvSpPr>
          <p:cNvPr id="3" name="Content Placeholder 2"/>
          <p:cNvSpPr>
            <a:spLocks noGrp="1"/>
          </p:cNvSpPr>
          <p:nvPr>
            <p:ph idx="1"/>
          </p:nvPr>
        </p:nvSpPr>
        <p:spPr>
          <a:xfrm>
            <a:off x="6799377" y="5103333"/>
            <a:ext cx="3419226" cy="522712"/>
          </a:xfrm>
        </p:spPr>
        <p:txBody>
          <a:bodyPr>
            <a:normAutofit/>
          </a:bodyPr>
          <a:lstStyle/>
          <a:p>
            <a:pPr algn="ctr"/>
            <a:r>
              <a:rPr lang="id-ID" dirty="0" smtClean="0"/>
              <a:t>Ayam goreng Mbok Berek</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43433" y="1979441"/>
            <a:ext cx="4085503" cy="2891985"/>
          </a:xfrm>
          <a:prstGeom prst="rect">
            <a:avLst/>
          </a:prstGeom>
        </p:spPr>
      </p:pic>
      <p:sp>
        <p:nvSpPr>
          <p:cNvPr id="6" name="Content Placeholder 2"/>
          <p:cNvSpPr txBox="1">
            <a:spLocks/>
          </p:cNvSpPr>
          <p:nvPr/>
        </p:nvSpPr>
        <p:spPr>
          <a:xfrm>
            <a:off x="2810758" y="4883715"/>
            <a:ext cx="1750851" cy="5212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id-ID" dirty="0" smtClean="0"/>
              <a:t>Coca Cola</a:t>
            </a:r>
            <a:endParaRPr lang="id-ID"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9376" y="2218334"/>
            <a:ext cx="3419226" cy="2665381"/>
          </a:xfrm>
          <a:prstGeom prst="rect">
            <a:avLst/>
          </a:prstGeom>
        </p:spPr>
      </p:pic>
    </p:spTree>
    <p:extLst>
      <p:ext uri="{BB962C8B-B14F-4D97-AF65-F5344CB8AC3E}">
        <p14:creationId xmlns:p14="http://schemas.microsoft.com/office/powerpoint/2010/main" xmlns="" val="2701597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Desain Tata Letak Sirkuit Terpadu</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xmlns="" val="0"/>
              </a:ext>
            </a:extLst>
          </a:blip>
          <a:srcRect t="26146" b="26146"/>
          <a:stretch>
            <a:fillRect/>
          </a:stretch>
        </p:blipFill>
        <p:spPr/>
      </p:pic>
      <p:sp>
        <p:nvSpPr>
          <p:cNvPr id="4" name="Text Placeholder 3"/>
          <p:cNvSpPr>
            <a:spLocks noGrp="1"/>
          </p:cNvSpPr>
          <p:nvPr>
            <p:ph type="body" sz="half" idx="2"/>
          </p:nvPr>
        </p:nvSpPr>
        <p:spPr/>
        <p:txBody>
          <a:bodyPr/>
          <a:lstStyle/>
          <a:p>
            <a:endParaRPr lang="id-ID"/>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1188234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2133600" y="287338"/>
            <a:ext cx="10058400" cy="687387"/>
          </a:xfrm>
        </p:spPr>
        <p:txBody>
          <a:bodyPr>
            <a:normAutofit fontScale="90000"/>
          </a:bodyPr>
          <a:lstStyle/>
          <a:p>
            <a:r>
              <a:rPr lang="id-ID" dirty="0"/>
              <a:t>Desain Tata Letak Sirkuit Terpadu (DTLST)</a:t>
            </a:r>
          </a:p>
        </p:txBody>
      </p:sp>
      <p:grpSp>
        <p:nvGrpSpPr>
          <p:cNvPr id="24" name="Group 23"/>
          <p:cNvGrpSpPr/>
          <p:nvPr/>
        </p:nvGrpSpPr>
        <p:grpSpPr>
          <a:xfrm>
            <a:off x="570999" y="3815314"/>
            <a:ext cx="11107712" cy="2238884"/>
            <a:chOff x="599607" y="1418714"/>
            <a:chExt cx="11107712" cy="2238884"/>
          </a:xfrm>
        </p:grpSpPr>
        <p:sp>
          <p:nvSpPr>
            <p:cNvPr id="5" name="Rounded Rectangle 4"/>
            <p:cNvSpPr/>
            <p:nvPr/>
          </p:nvSpPr>
          <p:spPr>
            <a:xfrm>
              <a:off x="599607" y="1887261"/>
              <a:ext cx="2773180" cy="17553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Suatu Produk dalam bentuk jadi atau setengah jadi, yang di dalamnya terdapat berbagai elemen</a:t>
              </a:r>
            </a:p>
            <a:p>
              <a:pPr lvl="0" algn="ctr"/>
              <a:endParaRPr lang="id-ID" sz="1400" dirty="0" smtClean="0"/>
            </a:p>
            <a:p>
              <a:pPr lvl="0" algn="ctr"/>
              <a:r>
                <a:rPr lang="id-ID" sz="1400" dirty="0" smtClean="0"/>
                <a:t>Catatan</a:t>
              </a:r>
              <a:r>
                <a:rPr lang="id-ID" sz="1400" dirty="0"/>
                <a:t>: bahan jadi: produk </a:t>
              </a:r>
              <a:r>
                <a:rPr lang="id-ID" sz="1400" dirty="0" smtClean="0"/>
                <a:t>akhir</a:t>
              </a:r>
              <a:endParaRPr lang="id-ID" sz="1400" dirty="0"/>
            </a:p>
          </p:txBody>
        </p:sp>
        <p:sp>
          <p:nvSpPr>
            <p:cNvPr id="6" name="Rounded Rectangle 5"/>
            <p:cNvSpPr/>
            <p:nvPr/>
          </p:nvSpPr>
          <p:spPr>
            <a:xfrm>
              <a:off x="3686185" y="1902250"/>
              <a:ext cx="2773180" cy="17553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Sekurang-kurangnya satu elemen adalah elemen aktif</a:t>
              </a:r>
              <a:r>
                <a:rPr lang="id-ID" sz="2000" dirty="0"/>
                <a:t>.</a:t>
              </a:r>
            </a:p>
            <a:p>
              <a:pPr lvl="0" algn="ctr"/>
              <a:endParaRPr lang="id-ID" sz="2000" dirty="0"/>
            </a:p>
            <a:p>
              <a:pPr lvl="0" algn="ctr"/>
              <a:r>
                <a:rPr lang="id-ID" sz="1400" dirty="0"/>
                <a:t>Contoh Elemen aktif: transistor, kondensator, dioda, pelawan.</a:t>
              </a:r>
            </a:p>
          </p:txBody>
        </p:sp>
        <p:sp>
          <p:nvSpPr>
            <p:cNvPr id="7" name="Rounded Rectangle 6"/>
            <p:cNvSpPr/>
            <p:nvPr/>
          </p:nvSpPr>
          <p:spPr>
            <a:xfrm>
              <a:off x="6772763" y="1902250"/>
              <a:ext cx="2773180" cy="17553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Yang sebagian atau seluruhnya saling berkaitan serta dibentuk secara terpadu  di dalam sebuah bahan semikonduktor</a:t>
              </a:r>
            </a:p>
          </p:txBody>
        </p:sp>
        <p:sp>
          <p:nvSpPr>
            <p:cNvPr id="9" name="Rounded Rectangle 8"/>
            <p:cNvSpPr/>
            <p:nvPr/>
          </p:nvSpPr>
          <p:spPr>
            <a:xfrm>
              <a:off x="9893216" y="1887261"/>
              <a:ext cx="1814103" cy="17553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Fungsi Elektronik</a:t>
              </a:r>
            </a:p>
          </p:txBody>
        </p:sp>
        <p:sp>
          <p:nvSpPr>
            <p:cNvPr id="13" name="Right Arrow 12"/>
            <p:cNvSpPr/>
            <p:nvPr/>
          </p:nvSpPr>
          <p:spPr>
            <a:xfrm>
              <a:off x="3372787" y="2655881"/>
              <a:ext cx="313398" cy="21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ight Arrow 13"/>
            <p:cNvSpPr/>
            <p:nvPr/>
          </p:nvSpPr>
          <p:spPr>
            <a:xfrm>
              <a:off x="6474355" y="2661996"/>
              <a:ext cx="313398" cy="21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ight Arrow 15"/>
            <p:cNvSpPr/>
            <p:nvPr/>
          </p:nvSpPr>
          <p:spPr>
            <a:xfrm>
              <a:off x="9560933" y="2655881"/>
              <a:ext cx="313398" cy="21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599607" y="1418714"/>
              <a:ext cx="3427967" cy="523220"/>
            </a:xfrm>
            <a:prstGeom prst="rect">
              <a:avLst/>
            </a:prstGeom>
          </p:spPr>
          <p:txBody>
            <a:bodyPr wrap="square">
              <a:spAutoFit/>
            </a:bodyPr>
            <a:lstStyle/>
            <a:p>
              <a:r>
                <a:rPr lang="id-ID" sz="2800" dirty="0"/>
                <a:t>SIRKUIT TERPADU</a:t>
              </a:r>
            </a:p>
          </p:txBody>
        </p:sp>
      </p:grpSp>
      <p:grpSp>
        <p:nvGrpSpPr>
          <p:cNvPr id="23" name="Group 22"/>
          <p:cNvGrpSpPr/>
          <p:nvPr/>
        </p:nvGrpSpPr>
        <p:grpSpPr>
          <a:xfrm>
            <a:off x="516463" y="1707677"/>
            <a:ext cx="11162248" cy="1665003"/>
            <a:chOff x="599607" y="4570537"/>
            <a:chExt cx="11162248" cy="1665003"/>
          </a:xfrm>
        </p:grpSpPr>
        <p:sp>
          <p:nvSpPr>
            <p:cNvPr id="10" name="Rounded Rectangle 9"/>
            <p:cNvSpPr/>
            <p:nvPr/>
          </p:nvSpPr>
          <p:spPr>
            <a:xfrm>
              <a:off x="599607" y="5023936"/>
              <a:ext cx="2773180" cy="1211603"/>
            </a:xfrm>
            <a:prstGeom prst="roundRect">
              <a:avLst/>
            </a:prstGeom>
            <a:solidFill>
              <a:srgbClr val="23A31D"/>
            </a:solidFill>
            <a:ln>
              <a:solidFill>
                <a:srgbClr val="23A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Kreasi berupa rancangan peletakan 3 dimensi dari berbagai elemen </a:t>
              </a:r>
            </a:p>
          </p:txBody>
        </p:sp>
        <p:sp>
          <p:nvSpPr>
            <p:cNvPr id="11" name="Rounded Rectangle 10"/>
            <p:cNvSpPr/>
            <p:nvPr/>
          </p:nvSpPr>
          <p:spPr>
            <a:xfrm>
              <a:off x="4338983" y="5023936"/>
              <a:ext cx="3683495" cy="1211604"/>
            </a:xfrm>
            <a:prstGeom prst="roundRect">
              <a:avLst/>
            </a:prstGeom>
            <a:solidFill>
              <a:srgbClr val="23A31D"/>
            </a:solidFill>
            <a:ln>
              <a:solidFill>
                <a:srgbClr val="23A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Sekurang-kurangnya satu elemen adalah elemen aktif, serta sebagian atau semua interkoneksi dalam sirkuit terpadu. </a:t>
              </a:r>
            </a:p>
          </p:txBody>
        </p:sp>
        <p:sp>
          <p:nvSpPr>
            <p:cNvPr id="12" name="Rounded Rectangle 11"/>
            <p:cNvSpPr/>
            <p:nvPr/>
          </p:nvSpPr>
          <p:spPr>
            <a:xfrm>
              <a:off x="8988675" y="5023936"/>
              <a:ext cx="2773180" cy="1211604"/>
            </a:xfrm>
            <a:prstGeom prst="roundRect">
              <a:avLst/>
            </a:prstGeom>
            <a:solidFill>
              <a:srgbClr val="23A31D"/>
            </a:solidFill>
            <a:ln>
              <a:solidFill>
                <a:srgbClr val="23A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Persiapan pembuatan Sirkuit Terpadu</a:t>
              </a:r>
            </a:p>
          </p:txBody>
        </p:sp>
        <p:sp>
          <p:nvSpPr>
            <p:cNvPr id="18" name="Right Arrow 17"/>
            <p:cNvSpPr/>
            <p:nvPr/>
          </p:nvSpPr>
          <p:spPr>
            <a:xfrm>
              <a:off x="3599359" y="5429521"/>
              <a:ext cx="543031" cy="400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599607" y="4570537"/>
              <a:ext cx="2982035" cy="523220"/>
            </a:xfrm>
            <a:prstGeom prst="rect">
              <a:avLst/>
            </a:prstGeom>
          </p:spPr>
          <p:txBody>
            <a:bodyPr wrap="none">
              <a:spAutoFit/>
            </a:bodyPr>
            <a:lstStyle/>
            <a:p>
              <a:r>
                <a:rPr lang="id-ID" sz="2800" dirty="0"/>
                <a:t>DESAIN TATA LETAK</a:t>
              </a:r>
            </a:p>
          </p:txBody>
        </p:sp>
        <p:sp>
          <p:nvSpPr>
            <p:cNvPr id="22" name="Right Arrow 21"/>
            <p:cNvSpPr/>
            <p:nvPr/>
          </p:nvSpPr>
          <p:spPr>
            <a:xfrm>
              <a:off x="8249051" y="5429521"/>
              <a:ext cx="543031" cy="400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5" name="Rectangle 24"/>
          <p:cNvSpPr/>
          <p:nvPr/>
        </p:nvSpPr>
        <p:spPr>
          <a:xfrm>
            <a:off x="516463" y="1265042"/>
            <a:ext cx="4145750" cy="369332"/>
          </a:xfrm>
          <a:prstGeom prst="rect">
            <a:avLst/>
          </a:prstGeom>
        </p:spPr>
        <p:txBody>
          <a:bodyPr wrap="none">
            <a:spAutoFit/>
          </a:bodyPr>
          <a:lstStyle/>
          <a:p>
            <a:r>
              <a:rPr lang="id-ID" b="1" dirty="0"/>
              <a:t>Berdasarkan UU </a:t>
            </a:r>
            <a:r>
              <a:rPr lang="id-ID" b="1" dirty="0" smtClean="0"/>
              <a:t>DTLST Nomor 32 </a:t>
            </a:r>
            <a:r>
              <a:rPr lang="id-ID" b="1" dirty="0"/>
              <a:t>th 2000</a:t>
            </a:r>
          </a:p>
        </p:txBody>
      </p:sp>
    </p:spTree>
    <p:extLst>
      <p:ext uri="{BB962C8B-B14F-4D97-AF65-F5344CB8AC3E}">
        <p14:creationId xmlns:p14="http://schemas.microsoft.com/office/powerpoint/2010/main" xmlns="" val="3776713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1068387" y="334181"/>
            <a:ext cx="10058400" cy="878074"/>
          </a:xfrm>
        </p:spPr>
        <p:txBody>
          <a:bodyPr/>
          <a:lstStyle/>
          <a:p>
            <a:pPr algn="ctr"/>
            <a:r>
              <a:rPr lang="id-ID" dirty="0" smtClean="0"/>
              <a:t>Contoh DTLST</a:t>
            </a:r>
            <a:endParaRPr lang="id-ID" dirty="0"/>
          </a:p>
        </p:txBody>
      </p:sp>
      <p:pic>
        <p:nvPicPr>
          <p:cNvPr id="7" name="Picture 6"/>
          <p:cNvPicPr>
            <a:picLocks noChangeAspect="1"/>
          </p:cNvPicPr>
          <p:nvPr/>
        </p:nvPicPr>
        <p:blipFill>
          <a:blip r:embed="rId2"/>
          <a:stretch>
            <a:fillRect/>
          </a:stretch>
        </p:blipFill>
        <p:spPr>
          <a:xfrm>
            <a:off x="2332163" y="1302686"/>
            <a:ext cx="3285714" cy="2533333"/>
          </a:xfrm>
          <a:prstGeom prst="rect">
            <a:avLst/>
          </a:prstGeom>
        </p:spPr>
      </p:pic>
      <p:pic>
        <p:nvPicPr>
          <p:cNvPr id="8" name="Picture 7"/>
          <p:cNvPicPr>
            <a:picLocks noChangeAspect="1"/>
          </p:cNvPicPr>
          <p:nvPr/>
        </p:nvPicPr>
        <p:blipFill>
          <a:blip r:embed="rId3"/>
          <a:stretch>
            <a:fillRect/>
          </a:stretch>
        </p:blipFill>
        <p:spPr>
          <a:xfrm>
            <a:off x="6693552" y="1321734"/>
            <a:ext cx="3361905" cy="2514286"/>
          </a:xfrm>
          <a:prstGeom prst="rect">
            <a:avLst/>
          </a:prstGeom>
        </p:spPr>
      </p:pic>
      <p:pic>
        <p:nvPicPr>
          <p:cNvPr id="9" name="Picture 8"/>
          <p:cNvPicPr>
            <a:picLocks noChangeAspect="1"/>
          </p:cNvPicPr>
          <p:nvPr/>
        </p:nvPicPr>
        <p:blipFill>
          <a:blip r:embed="rId4"/>
          <a:stretch>
            <a:fillRect/>
          </a:stretch>
        </p:blipFill>
        <p:spPr>
          <a:xfrm>
            <a:off x="2332163" y="3881236"/>
            <a:ext cx="2828571" cy="2085714"/>
          </a:xfrm>
          <a:prstGeom prst="rect">
            <a:avLst/>
          </a:prstGeom>
        </p:spPr>
      </p:pic>
      <p:pic>
        <p:nvPicPr>
          <p:cNvPr id="10" name="Picture 9"/>
          <p:cNvPicPr>
            <a:picLocks noChangeAspect="1"/>
          </p:cNvPicPr>
          <p:nvPr/>
        </p:nvPicPr>
        <p:blipFill>
          <a:blip r:embed="rId5"/>
          <a:stretch>
            <a:fillRect/>
          </a:stretch>
        </p:blipFill>
        <p:spPr>
          <a:xfrm>
            <a:off x="5449451" y="4209807"/>
            <a:ext cx="2066667" cy="1428571"/>
          </a:xfrm>
          <a:prstGeom prst="rect">
            <a:avLst/>
          </a:prstGeom>
        </p:spPr>
      </p:pic>
      <p:pic>
        <p:nvPicPr>
          <p:cNvPr id="11" name="Picture 10"/>
          <p:cNvPicPr>
            <a:picLocks noChangeAspect="1"/>
          </p:cNvPicPr>
          <p:nvPr/>
        </p:nvPicPr>
        <p:blipFill>
          <a:blip r:embed="rId6"/>
          <a:stretch>
            <a:fillRect/>
          </a:stretch>
        </p:blipFill>
        <p:spPr>
          <a:xfrm>
            <a:off x="8093552" y="3978833"/>
            <a:ext cx="1961905" cy="2066667"/>
          </a:xfrm>
          <a:prstGeom prst="rect">
            <a:avLst/>
          </a:prstGeom>
        </p:spPr>
      </p:pic>
      <p:sp>
        <p:nvSpPr>
          <p:cNvPr id="12" name="Oval 11"/>
          <p:cNvSpPr/>
          <p:nvPr/>
        </p:nvSpPr>
        <p:spPr>
          <a:xfrm>
            <a:off x="3821398" y="2180576"/>
            <a:ext cx="689547" cy="328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urved Down Arrow 12"/>
          <p:cNvSpPr/>
          <p:nvPr/>
        </p:nvSpPr>
        <p:spPr>
          <a:xfrm>
            <a:off x="4144212" y="1456245"/>
            <a:ext cx="3378833" cy="71192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xmlns="" val="3629965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ym typeface="Wingdings" panose="05000000000000000000" pitchFamily="2" charset="2"/>
              </a:rPr>
              <a:t>Perlindungan Varietas Tanaman (</a:t>
            </a:r>
            <a:r>
              <a:rPr lang="id-ID" dirty="0" smtClean="0"/>
              <a:t>PVT)</a:t>
            </a:r>
            <a:endParaRPr lang="id-ID" dirty="0"/>
          </a:p>
        </p:txBody>
      </p:sp>
      <p:sp>
        <p:nvSpPr>
          <p:cNvPr id="4" name="Text Placeholder 3"/>
          <p:cNvSpPr>
            <a:spLocks noGrp="1"/>
          </p:cNvSpPr>
          <p:nvPr>
            <p:ph type="body" sz="half" idx="2"/>
          </p:nvPr>
        </p:nvSpPr>
        <p:spPr/>
        <p:txBody>
          <a:bodyPr/>
          <a:lstStyle/>
          <a:p>
            <a:endParaRPr lang="id-ID"/>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pic>
        <p:nvPicPr>
          <p:cNvPr id="14" name="Picture Placeholder 13"/>
          <p:cNvPicPr>
            <a:picLocks noGrp="1" noChangeAspect="1"/>
          </p:cNvPicPr>
          <p:nvPr>
            <p:ph type="pic" idx="1"/>
          </p:nvPr>
        </p:nvPicPr>
        <p:blipFill>
          <a:blip r:embed="rId3">
            <a:extLst>
              <a:ext uri="{28A0092B-C50C-407E-A947-70E740481C1C}">
                <a14:useLocalDpi xmlns:a14="http://schemas.microsoft.com/office/drawing/2010/main" xmlns="" val="0"/>
              </a:ext>
            </a:extLst>
          </a:blip>
          <a:srcRect l="9070" r="9070"/>
          <a:stretch>
            <a:fillRect/>
          </a:stretch>
        </p:blipFill>
        <p:spPr/>
      </p:pic>
    </p:spTree>
    <p:extLst>
      <p:ext uri="{BB962C8B-B14F-4D97-AF65-F5344CB8AC3E}">
        <p14:creationId xmlns:p14="http://schemas.microsoft.com/office/powerpoint/2010/main" xmlns="" val="3598944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a:sym typeface="Wingdings" panose="05000000000000000000" pitchFamily="2" charset="2"/>
              </a:rPr>
              <a:t>Perlindungan Varietas Tanaman (</a:t>
            </a:r>
            <a:r>
              <a:rPr lang="id-ID" dirty="0"/>
              <a:t>PVT)</a:t>
            </a:r>
          </a:p>
        </p:txBody>
      </p:sp>
      <p:sp>
        <p:nvSpPr>
          <p:cNvPr id="7" name="Content Placeholder 6"/>
          <p:cNvSpPr>
            <a:spLocks noGrp="1"/>
          </p:cNvSpPr>
          <p:nvPr>
            <p:ph idx="1"/>
          </p:nvPr>
        </p:nvSpPr>
        <p:spPr/>
        <p:txBody>
          <a:bodyPr>
            <a:normAutofit/>
          </a:bodyPr>
          <a:lstStyle/>
          <a:p>
            <a:r>
              <a:rPr lang="id-ID" b="1" dirty="0"/>
              <a:t>Berdasarkan UU DTLST Nomor </a:t>
            </a:r>
            <a:r>
              <a:rPr lang="id-ID" b="1" dirty="0" smtClean="0"/>
              <a:t>29 </a:t>
            </a:r>
            <a:r>
              <a:rPr lang="id-ID" b="1" dirty="0"/>
              <a:t>th 2000</a:t>
            </a:r>
          </a:p>
          <a:p>
            <a:r>
              <a:rPr lang="id-ID" b="1" dirty="0" smtClean="0"/>
              <a:t>PVT : </a:t>
            </a:r>
            <a:r>
              <a:rPr lang="id-ID" dirty="0" smtClean="0"/>
              <a:t> </a:t>
            </a:r>
            <a:r>
              <a:rPr lang="id-ID" dirty="0"/>
              <a:t>perlindungan khusus yang diberikan negara, yang dalam hal ini diwakili oleh Pemerintah dan pelaksanaannya dilakukan oleh Kantor </a:t>
            </a:r>
            <a:r>
              <a:rPr lang="id-ID" dirty="0" smtClean="0"/>
              <a:t>PVT, </a:t>
            </a:r>
            <a:r>
              <a:rPr lang="id-ID" dirty="0"/>
              <a:t>terhadap varietas tanaman yang dihasilkan oleh pemulia tanaman melalui kegiatan pemuliaan tanaman.</a:t>
            </a:r>
            <a:endParaRPr lang="id-ID" b="1" dirty="0" smtClean="0"/>
          </a:p>
          <a:p>
            <a:r>
              <a:rPr lang="id-ID" b="1" dirty="0" smtClean="0"/>
              <a:t>Hak PVT : </a:t>
            </a:r>
            <a:r>
              <a:rPr lang="id-ID" dirty="0" smtClean="0"/>
              <a:t>hak </a:t>
            </a:r>
            <a:r>
              <a:rPr lang="id-ID" dirty="0"/>
              <a:t>khusus yang diberikan negara kepada pemulia dan/atau pemegang hak </a:t>
            </a:r>
            <a:r>
              <a:rPr lang="id-ID" dirty="0" smtClean="0"/>
              <a:t>PVT untuk </a:t>
            </a:r>
            <a:r>
              <a:rPr lang="id-ID" dirty="0"/>
              <a:t>menggunakan sendiri varietas hasil pemuliaannya atau memberi persetujuan kepada orang atau badan hukum lain untuk menggunakannya selama waktu tertentu</a:t>
            </a:r>
            <a:r>
              <a:rPr lang="id-ID" dirty="0" smtClean="0"/>
              <a:t>.</a:t>
            </a:r>
          </a:p>
          <a:p>
            <a:endParaRPr lang="id-ID" b="1" dirty="0"/>
          </a:p>
          <a:p>
            <a:r>
              <a:rPr lang="id-ID" b="1" dirty="0" smtClean="0"/>
              <a:t>Contoh tanaman : </a:t>
            </a:r>
            <a:r>
              <a:rPr lang="id-ID" dirty="0" smtClean="0"/>
              <a:t>Padi, Cabe, Pepaya, Tomat, Jagung</a:t>
            </a:r>
            <a:endParaRPr lang="id-ID" dirty="0"/>
          </a:p>
          <a:p>
            <a:endParaRPr lang="id-ID" b="1" dirty="0"/>
          </a:p>
          <a:p>
            <a:endParaRPr lang="id-ID" dirty="0"/>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385306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Paten</a:t>
            </a:r>
            <a:endParaRPr lang="id-ID"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xmlns="" val="0"/>
              </a:ext>
            </a:extLst>
          </a:blip>
          <a:srcRect t="14098" b="14098"/>
          <a:stretch>
            <a:fillRect/>
          </a:stretch>
        </p:blipFill>
        <p:spPr/>
      </p:pic>
      <p:sp>
        <p:nvSpPr>
          <p:cNvPr id="6" name="Text Placeholder 5"/>
          <p:cNvSpPr>
            <a:spLocks noGrp="1"/>
          </p:cNvSpPr>
          <p:nvPr>
            <p:ph type="body" sz="half" idx="2"/>
          </p:nvPr>
        </p:nvSpPr>
        <p:spPr/>
        <p:txBody>
          <a:bodyPr/>
          <a:lstStyle/>
          <a:p>
            <a:endParaRPr lang="id-ID"/>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2845516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Paten</a:t>
            </a:r>
            <a:endParaRPr lang="id-ID" dirty="0"/>
          </a:p>
        </p:txBody>
      </p:sp>
      <p:sp>
        <p:nvSpPr>
          <p:cNvPr id="6" name="Content Placeholder 5"/>
          <p:cNvSpPr>
            <a:spLocks noGrp="1"/>
          </p:cNvSpPr>
          <p:nvPr>
            <p:ph idx="1"/>
          </p:nvPr>
        </p:nvSpPr>
        <p:spPr/>
        <p:txBody>
          <a:bodyPr>
            <a:normAutofit/>
          </a:bodyPr>
          <a:lstStyle/>
          <a:p>
            <a:pPr marL="0" indent="0">
              <a:spcBef>
                <a:spcPts val="0"/>
              </a:spcBef>
              <a:spcAft>
                <a:spcPts val="1200"/>
              </a:spcAft>
              <a:buNone/>
              <a:defRPr/>
            </a:pPr>
            <a:r>
              <a:rPr lang="en-US" b="1" dirty="0">
                <a:cs typeface="Arial" charset="0"/>
              </a:rPr>
              <a:t>UU Paten </a:t>
            </a:r>
            <a:r>
              <a:rPr lang="en-US" b="1" dirty="0" smtClean="0">
                <a:cs typeface="Arial" charset="0"/>
              </a:rPr>
              <a:t>No</a:t>
            </a:r>
            <a:r>
              <a:rPr lang="en-US" b="1" dirty="0">
                <a:cs typeface="Arial" charset="0"/>
              </a:rPr>
              <a:t>. </a:t>
            </a:r>
            <a:r>
              <a:rPr lang="en-US" b="1" dirty="0" smtClean="0">
                <a:cs typeface="Arial" charset="0"/>
              </a:rPr>
              <a:t>14</a:t>
            </a:r>
            <a:r>
              <a:rPr lang="id-ID" b="1" dirty="0" smtClean="0">
                <a:cs typeface="Arial" charset="0"/>
              </a:rPr>
              <a:t> th </a:t>
            </a:r>
            <a:r>
              <a:rPr lang="en-US" b="1" dirty="0" smtClean="0">
                <a:cs typeface="Arial" charset="0"/>
              </a:rPr>
              <a:t>2001</a:t>
            </a:r>
            <a:endParaRPr lang="id-ID" b="1" dirty="0" smtClean="0">
              <a:cs typeface="Arial" charset="0"/>
            </a:endParaRPr>
          </a:p>
          <a:p>
            <a:pPr marL="0" indent="0" fontAlgn="auto">
              <a:spcBef>
                <a:spcPts val="0"/>
              </a:spcBef>
              <a:spcAft>
                <a:spcPts val="1200"/>
              </a:spcAft>
              <a:buNone/>
              <a:defRPr/>
            </a:pPr>
            <a:r>
              <a:rPr lang="id-ID" sz="2800" dirty="0"/>
              <a:t>Hak eksklusif yang diberikan oleh </a:t>
            </a:r>
            <a:r>
              <a:rPr lang="id-ID" sz="2800" dirty="0" smtClean="0"/>
              <a:t>negara kepada </a:t>
            </a:r>
            <a:r>
              <a:rPr lang="id-ID" sz="2800" dirty="0"/>
              <a:t>Inventor atas hasil invensinya </a:t>
            </a:r>
            <a:r>
              <a:rPr lang="id-ID" sz="2800" dirty="0" smtClean="0"/>
              <a:t>di bidang </a:t>
            </a:r>
            <a:r>
              <a:rPr lang="id-ID" sz="2800" dirty="0"/>
              <a:t>teknologi, </a:t>
            </a:r>
            <a:r>
              <a:rPr lang="id-ID" sz="2800" dirty="0" smtClean="0"/>
              <a:t>selama waktu </a:t>
            </a:r>
            <a:r>
              <a:rPr lang="id-ID" sz="2800" dirty="0"/>
              <a:t>tertentu melaksanakan </a:t>
            </a:r>
            <a:r>
              <a:rPr lang="id-ID" sz="2800" dirty="0" smtClean="0"/>
              <a:t>sendiri invensinya </a:t>
            </a:r>
            <a:r>
              <a:rPr lang="id-ID" sz="2800" dirty="0"/>
              <a:t>tersebut atau </a:t>
            </a:r>
            <a:r>
              <a:rPr lang="id-ID" sz="2800" dirty="0" smtClean="0"/>
              <a:t>memberikan persetujuannya </a:t>
            </a:r>
            <a:r>
              <a:rPr lang="id-ID" sz="2800" dirty="0"/>
              <a:t>kepada pihak lain </a:t>
            </a:r>
            <a:r>
              <a:rPr lang="id-ID" sz="2800" dirty="0" smtClean="0"/>
              <a:t>untuk melaksanakannya (masa perlindungan </a:t>
            </a:r>
            <a:r>
              <a:rPr lang="id-ID" sz="2800" dirty="0"/>
              <a:t>20 tahun</a:t>
            </a:r>
            <a:r>
              <a:rPr lang="id-ID" sz="2800" dirty="0" smtClean="0"/>
              <a:t>)</a:t>
            </a:r>
          </a:p>
          <a:p>
            <a:pPr marL="0" indent="0" fontAlgn="auto">
              <a:spcBef>
                <a:spcPts val="0"/>
              </a:spcBef>
              <a:spcAft>
                <a:spcPts val="1200"/>
              </a:spcAft>
              <a:buNone/>
              <a:defRPr/>
            </a:pPr>
            <a:endParaRPr lang="id-ID" sz="2800" dirty="0"/>
          </a:p>
          <a:p>
            <a:pPr marL="0" indent="0">
              <a:spcBef>
                <a:spcPts val="0"/>
              </a:spcBef>
              <a:spcAft>
                <a:spcPts val="1200"/>
              </a:spcAft>
              <a:buNone/>
              <a:defRPr/>
            </a:pPr>
            <a:r>
              <a:rPr lang="id-ID" sz="2800" b="1" dirty="0" smtClean="0"/>
              <a:t>Paten sederhana </a:t>
            </a:r>
            <a:r>
              <a:rPr lang="id-ID" sz="2800" dirty="0" smtClean="0"/>
              <a:t>: </a:t>
            </a:r>
            <a:r>
              <a:rPr lang="id-ID" sz="2800" dirty="0"/>
              <a:t>invensi yang memiliki nilai kegunaan lebih praktis daripada invensi sebelumnya dan bersifat kasat mata atau berwujud (</a:t>
            </a:r>
            <a:r>
              <a:rPr lang="id-ID" sz="2800" i="1" dirty="0"/>
              <a:t>tangible</a:t>
            </a:r>
            <a:r>
              <a:rPr lang="id-ID" sz="2800" dirty="0" smtClean="0"/>
              <a:t>). </a:t>
            </a:r>
            <a:r>
              <a:rPr lang="id-ID" sz="2800" dirty="0"/>
              <a:t>(masa perlindungan </a:t>
            </a:r>
            <a:r>
              <a:rPr lang="id-ID" sz="2800" dirty="0" smtClean="0"/>
              <a:t>10 </a:t>
            </a:r>
            <a:r>
              <a:rPr lang="id-ID" sz="2800" dirty="0"/>
              <a:t>tahun</a:t>
            </a:r>
            <a:r>
              <a:rPr lang="id-ID" sz="2800" dirty="0" smtClean="0"/>
              <a:t>)</a:t>
            </a:r>
            <a:endParaRPr lang="id-ID" sz="2800" dirty="0"/>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910506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Invensi dan Inventor?</a:t>
            </a:r>
            <a:endParaRPr lang="id-ID" dirty="0"/>
          </a:p>
        </p:txBody>
      </p:sp>
      <p:sp>
        <p:nvSpPr>
          <p:cNvPr id="3" name="Content Placeholder 2"/>
          <p:cNvSpPr>
            <a:spLocks noGrp="1"/>
          </p:cNvSpPr>
          <p:nvPr>
            <p:ph idx="1"/>
          </p:nvPr>
        </p:nvSpPr>
        <p:spPr/>
        <p:txBody>
          <a:bodyPr>
            <a:normAutofit/>
          </a:bodyPr>
          <a:lstStyle/>
          <a:p>
            <a:r>
              <a:rPr lang="id-ID" sz="2400" b="1" dirty="0" smtClean="0"/>
              <a:t>Invensi</a:t>
            </a:r>
            <a:r>
              <a:rPr lang="id-ID" sz="2400" dirty="0" smtClean="0"/>
              <a:t>  : Ide </a:t>
            </a:r>
            <a:r>
              <a:rPr lang="id-ID" sz="2400" dirty="0"/>
              <a:t>inventor yang dituangkan ke </a:t>
            </a:r>
            <a:r>
              <a:rPr lang="id-ID" sz="2400" dirty="0" smtClean="0"/>
              <a:t>dalam suatu </a:t>
            </a:r>
            <a:r>
              <a:rPr lang="id-ID" sz="2400" dirty="0">
                <a:solidFill>
                  <a:srgbClr val="FF0000"/>
                </a:solidFill>
              </a:rPr>
              <a:t>kegiatan pemecahan </a:t>
            </a:r>
            <a:r>
              <a:rPr lang="id-ID" sz="2400" dirty="0" smtClean="0">
                <a:solidFill>
                  <a:srgbClr val="FF0000"/>
                </a:solidFill>
              </a:rPr>
              <a:t>masalah yang </a:t>
            </a:r>
            <a:r>
              <a:rPr lang="id-ID" sz="2400" dirty="0">
                <a:solidFill>
                  <a:srgbClr val="FF0000"/>
                </a:solidFill>
              </a:rPr>
              <a:t>spesifik di bidang teknologi</a:t>
            </a:r>
            <a:r>
              <a:rPr lang="id-ID" sz="2400" dirty="0"/>
              <a:t> </a:t>
            </a:r>
            <a:r>
              <a:rPr lang="id-ID" sz="2400" dirty="0" smtClean="0"/>
              <a:t>dapat berupa </a:t>
            </a:r>
            <a:r>
              <a:rPr lang="id-ID" sz="2400" dirty="0"/>
              <a:t>produk, proses </a:t>
            </a:r>
            <a:r>
              <a:rPr lang="id-ID" sz="2400" dirty="0" smtClean="0"/>
              <a:t>atau penyempurnaan </a:t>
            </a:r>
            <a:r>
              <a:rPr lang="id-ID" sz="2400" dirty="0"/>
              <a:t>dan </a:t>
            </a:r>
            <a:r>
              <a:rPr lang="id-ID" sz="2400" dirty="0" smtClean="0"/>
              <a:t>pengembangan produk </a:t>
            </a:r>
            <a:r>
              <a:rPr lang="id-ID" sz="2400" dirty="0"/>
              <a:t>atau proses</a:t>
            </a:r>
            <a:br>
              <a:rPr lang="id-ID" sz="2400" dirty="0"/>
            </a:br>
            <a:endParaRPr lang="id-ID" sz="2400" b="1" dirty="0"/>
          </a:p>
          <a:p>
            <a:r>
              <a:rPr lang="id-ID" sz="2400" b="1" dirty="0" smtClean="0"/>
              <a:t>Inventor</a:t>
            </a:r>
            <a:r>
              <a:rPr lang="id-ID" sz="2400" dirty="0" smtClean="0"/>
              <a:t> : </a:t>
            </a:r>
            <a:r>
              <a:rPr lang="id-ID" sz="2400" dirty="0"/>
              <a:t>seorang yang secara sendiri atau beberapa orang yang secara bersama-sama melaksanakan ide yang dituangkan ke dalam kegiatan yang menghasilkan </a:t>
            </a:r>
            <a:r>
              <a:rPr lang="id-ID" sz="2400" dirty="0" smtClean="0"/>
              <a:t>invensi.</a:t>
            </a:r>
            <a:endParaRPr lang="id-ID" sz="24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263295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6" name="Title 1"/>
          <p:cNvSpPr txBox="1">
            <a:spLocks/>
          </p:cNvSpPr>
          <p:nvPr/>
        </p:nvSpPr>
        <p:spPr>
          <a:xfrm>
            <a:off x="1097280" y="286603"/>
            <a:ext cx="10058400" cy="6727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d-ID" dirty="0" smtClean="0"/>
              <a:t>Ilustrasi Tentang Paten</a:t>
            </a:r>
            <a:endParaRPr lang="id-ID" dirty="0"/>
          </a:p>
        </p:txBody>
      </p:sp>
      <p:grpSp>
        <p:nvGrpSpPr>
          <p:cNvPr id="17" name="Group 16"/>
          <p:cNvGrpSpPr/>
          <p:nvPr/>
        </p:nvGrpSpPr>
        <p:grpSpPr>
          <a:xfrm>
            <a:off x="1913585" y="1277520"/>
            <a:ext cx="974113" cy="1338780"/>
            <a:chOff x="1343965" y="1457400"/>
            <a:chExt cx="974113" cy="1338780"/>
          </a:xfrm>
        </p:grpSpPr>
        <p:grpSp>
          <p:nvGrpSpPr>
            <p:cNvPr id="15" name="Group 14"/>
            <p:cNvGrpSpPr/>
            <p:nvPr/>
          </p:nvGrpSpPr>
          <p:grpSpPr>
            <a:xfrm>
              <a:off x="1397197" y="1457400"/>
              <a:ext cx="885668" cy="1042441"/>
              <a:chOff x="1362856" y="1693889"/>
              <a:chExt cx="885668" cy="1042441"/>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2856" y="1693889"/>
                <a:ext cx="885668" cy="8856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48917" y="2136723"/>
                <a:ext cx="599607" cy="599607"/>
              </a:xfrm>
              <a:prstGeom prst="rect">
                <a:avLst/>
              </a:prstGeom>
            </p:spPr>
          </p:pic>
        </p:grpSp>
        <p:sp>
          <p:nvSpPr>
            <p:cNvPr id="16" name="TextBox 15"/>
            <p:cNvSpPr txBox="1"/>
            <p:nvPr/>
          </p:nvSpPr>
          <p:spPr>
            <a:xfrm>
              <a:off x="1343965" y="2426848"/>
              <a:ext cx="974113" cy="369332"/>
            </a:xfrm>
            <a:prstGeom prst="rect">
              <a:avLst/>
            </a:prstGeom>
            <a:noFill/>
          </p:spPr>
          <p:txBody>
            <a:bodyPr wrap="none" rtlCol="0">
              <a:spAutoFit/>
            </a:bodyPr>
            <a:lstStyle/>
            <a:p>
              <a:r>
                <a:rPr lang="id-ID" dirty="0" smtClean="0"/>
                <a:t>Inventor</a:t>
              </a:r>
              <a:endParaRPr lang="id-ID" dirty="0"/>
            </a:p>
          </p:txBody>
        </p:sp>
      </p:grpSp>
      <p:grpSp>
        <p:nvGrpSpPr>
          <p:cNvPr id="21" name="Group 20"/>
          <p:cNvGrpSpPr/>
          <p:nvPr/>
        </p:nvGrpSpPr>
        <p:grpSpPr>
          <a:xfrm>
            <a:off x="8688752" y="1207430"/>
            <a:ext cx="1438957" cy="1625454"/>
            <a:chOff x="6490123" y="1660157"/>
            <a:chExt cx="1438957" cy="1625454"/>
          </a:xfrm>
        </p:grpSpPr>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90123" y="1660157"/>
              <a:ext cx="1438957" cy="1079759"/>
            </a:xfrm>
            <a:prstGeom prst="rect">
              <a:avLst/>
            </a:prstGeom>
          </p:spPr>
        </p:pic>
        <p:sp>
          <p:nvSpPr>
            <p:cNvPr id="19" name="TextBox 18"/>
            <p:cNvSpPr txBox="1"/>
            <p:nvPr/>
          </p:nvSpPr>
          <p:spPr>
            <a:xfrm>
              <a:off x="6490123" y="2639280"/>
              <a:ext cx="1424493" cy="646331"/>
            </a:xfrm>
            <a:prstGeom prst="rect">
              <a:avLst/>
            </a:prstGeom>
            <a:noFill/>
          </p:spPr>
          <p:txBody>
            <a:bodyPr wrap="none" rtlCol="0">
              <a:spAutoFit/>
            </a:bodyPr>
            <a:lstStyle/>
            <a:p>
              <a:pPr algn="ctr"/>
              <a:r>
                <a:rPr lang="id-ID" dirty="0" smtClean="0"/>
                <a:t>Perlindungan</a:t>
              </a:r>
            </a:p>
            <a:p>
              <a:pPr algn="ctr"/>
              <a:r>
                <a:rPr lang="id-ID" dirty="0" smtClean="0"/>
                <a:t>Hukum</a:t>
              </a:r>
              <a:endParaRPr lang="id-ID" dirty="0"/>
            </a:p>
          </p:txBody>
        </p:sp>
      </p:grpSp>
      <p:sp>
        <p:nvSpPr>
          <p:cNvPr id="24" name="Right Arrow 23"/>
          <p:cNvSpPr/>
          <p:nvPr/>
        </p:nvSpPr>
        <p:spPr>
          <a:xfrm>
            <a:off x="3296069" y="162129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Menghasilkan </a:t>
            </a:r>
            <a:endParaRPr lang="id-ID" sz="1100" dirty="0"/>
          </a:p>
        </p:txBody>
      </p:sp>
      <p:sp>
        <p:nvSpPr>
          <p:cNvPr id="25" name="Right Arrow 24"/>
          <p:cNvSpPr/>
          <p:nvPr/>
        </p:nvSpPr>
        <p:spPr>
          <a:xfrm>
            <a:off x="6858476" y="162129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Mendaftarkan Invensi</a:t>
            </a:r>
            <a:endParaRPr lang="id-ID" sz="1100" dirty="0"/>
          </a:p>
        </p:txBody>
      </p:sp>
      <p:sp>
        <p:nvSpPr>
          <p:cNvPr id="26" name="Rounded Rectangle 25"/>
          <p:cNvSpPr/>
          <p:nvPr/>
        </p:nvSpPr>
        <p:spPr>
          <a:xfrm>
            <a:off x="8621121" y="4695709"/>
            <a:ext cx="1528997" cy="77840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Hak Eksklusif</a:t>
            </a:r>
            <a:endParaRPr lang="id-ID" dirty="0"/>
          </a:p>
        </p:txBody>
      </p:sp>
      <p:sp>
        <p:nvSpPr>
          <p:cNvPr id="27" name="Right Arrow 26"/>
          <p:cNvSpPr/>
          <p:nvPr/>
        </p:nvSpPr>
        <p:spPr>
          <a:xfrm rot="5400000">
            <a:off x="8740395" y="3445799"/>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Mendapatkan </a:t>
            </a:r>
            <a:endParaRPr lang="id-ID" sz="1100" dirty="0"/>
          </a:p>
        </p:txBody>
      </p:sp>
      <p:sp>
        <p:nvSpPr>
          <p:cNvPr id="29" name="TextBox 28"/>
          <p:cNvSpPr txBox="1"/>
          <p:nvPr/>
        </p:nvSpPr>
        <p:spPr>
          <a:xfrm>
            <a:off x="1660915" y="2264845"/>
            <a:ext cx="1448089" cy="646331"/>
          </a:xfrm>
          <a:prstGeom prst="rect">
            <a:avLst/>
          </a:prstGeom>
          <a:solidFill>
            <a:schemeClr val="bg1"/>
          </a:solidFill>
        </p:spPr>
        <p:txBody>
          <a:bodyPr wrap="none" rtlCol="0">
            <a:spAutoFit/>
          </a:bodyPr>
          <a:lstStyle/>
          <a:p>
            <a:pPr algn="ctr"/>
            <a:r>
              <a:rPr lang="id-ID" dirty="0" smtClean="0"/>
              <a:t>Inventor &amp; </a:t>
            </a:r>
          </a:p>
          <a:p>
            <a:pPr algn="ctr"/>
            <a:r>
              <a:rPr lang="id-ID" dirty="0" smtClean="0"/>
              <a:t>Pemilik Paten</a:t>
            </a:r>
            <a:endParaRPr lang="id-ID" dirty="0"/>
          </a:p>
        </p:txBody>
      </p:sp>
      <p:cxnSp>
        <p:nvCxnSpPr>
          <p:cNvPr id="33" name="Curved Connector 32"/>
          <p:cNvCxnSpPr>
            <a:endCxn id="29" idx="3"/>
          </p:cNvCxnSpPr>
          <p:nvPr/>
        </p:nvCxnSpPr>
        <p:spPr>
          <a:xfrm rot="10800000">
            <a:off x="3109004" y="2588011"/>
            <a:ext cx="5252822" cy="2362680"/>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rot="5400000">
            <a:off x="1116583" y="3402766"/>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Lisensi</a:t>
            </a:r>
            <a:endParaRPr lang="id-ID" sz="1600" dirty="0"/>
          </a:p>
        </p:txBody>
      </p:sp>
      <p:pic>
        <p:nvPicPr>
          <p:cNvPr id="36" name="Picture 3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38616" y="4504981"/>
            <a:ext cx="1636943" cy="1636943"/>
          </a:xfrm>
          <a:prstGeom prst="rect">
            <a:avLst/>
          </a:prstGeom>
        </p:spPr>
      </p:pic>
      <p:grpSp>
        <p:nvGrpSpPr>
          <p:cNvPr id="37" name="Group 36"/>
          <p:cNvGrpSpPr/>
          <p:nvPr/>
        </p:nvGrpSpPr>
        <p:grpSpPr>
          <a:xfrm>
            <a:off x="2454797" y="5007987"/>
            <a:ext cx="1151939" cy="1325269"/>
            <a:chOff x="4052200" y="3852554"/>
            <a:chExt cx="1151939" cy="1325269"/>
          </a:xfrm>
        </p:grpSpPr>
        <p:pic>
          <p:nvPicPr>
            <p:cNvPr id="38" name="Picture 3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52200" y="3852554"/>
              <a:ext cx="1151939" cy="1015897"/>
            </a:xfrm>
            <a:prstGeom prst="rect">
              <a:avLst/>
            </a:prstGeom>
          </p:spPr>
        </p:pic>
        <p:sp>
          <p:nvSpPr>
            <p:cNvPr id="39" name="TextBox 38"/>
            <p:cNvSpPr txBox="1"/>
            <p:nvPr/>
          </p:nvSpPr>
          <p:spPr>
            <a:xfrm>
              <a:off x="4202100" y="4808491"/>
              <a:ext cx="819648" cy="369332"/>
            </a:xfrm>
            <a:prstGeom prst="rect">
              <a:avLst/>
            </a:prstGeom>
            <a:noFill/>
          </p:spPr>
          <p:txBody>
            <a:bodyPr wrap="none" rtlCol="0">
              <a:spAutoFit/>
            </a:bodyPr>
            <a:lstStyle/>
            <a:p>
              <a:r>
                <a:rPr lang="id-ID" dirty="0" smtClean="0"/>
                <a:t>Royalti</a:t>
              </a:r>
              <a:endParaRPr lang="id-ID" dirty="0"/>
            </a:p>
          </p:txBody>
        </p:sp>
      </p:grpSp>
      <p:sp>
        <p:nvSpPr>
          <p:cNvPr id="42" name="TextBox 41"/>
          <p:cNvSpPr txBox="1"/>
          <p:nvPr/>
        </p:nvSpPr>
        <p:spPr>
          <a:xfrm>
            <a:off x="1221790" y="6037901"/>
            <a:ext cx="1128835" cy="369332"/>
          </a:xfrm>
          <a:prstGeom prst="rect">
            <a:avLst/>
          </a:prstGeom>
          <a:noFill/>
        </p:spPr>
        <p:txBody>
          <a:bodyPr wrap="none" rtlCol="0">
            <a:spAutoFit/>
          </a:bodyPr>
          <a:lstStyle/>
          <a:p>
            <a:r>
              <a:rPr lang="id-ID" dirty="0" smtClean="0"/>
              <a:t>Pihak Lain</a:t>
            </a:r>
            <a:endParaRPr lang="id-ID" dirty="0"/>
          </a:p>
        </p:txBody>
      </p:sp>
      <p:grpSp>
        <p:nvGrpSpPr>
          <p:cNvPr id="3" name="Group 2"/>
          <p:cNvGrpSpPr/>
          <p:nvPr/>
        </p:nvGrpSpPr>
        <p:grpSpPr>
          <a:xfrm>
            <a:off x="5245668" y="1264009"/>
            <a:ext cx="933829" cy="1427855"/>
            <a:chOff x="5245668" y="1264009"/>
            <a:chExt cx="933829" cy="1427855"/>
          </a:xfrm>
        </p:grpSpPr>
        <p:grpSp>
          <p:nvGrpSpPr>
            <p:cNvPr id="20" name="Group 19"/>
            <p:cNvGrpSpPr/>
            <p:nvPr/>
          </p:nvGrpSpPr>
          <p:grpSpPr>
            <a:xfrm>
              <a:off x="5245668" y="1408150"/>
              <a:ext cx="933829" cy="1283714"/>
              <a:chOff x="4052200" y="1588507"/>
              <a:chExt cx="933829" cy="1283714"/>
            </a:xfrm>
          </p:grpSpPr>
          <p:pic>
            <p:nvPicPr>
              <p:cNvPr id="9" name="Content Placeholder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52200" y="1588507"/>
                <a:ext cx="849584" cy="792903"/>
              </a:xfrm>
              <a:prstGeom prst="rect">
                <a:avLst/>
              </a:prstGeom>
            </p:spPr>
          </p:pic>
          <p:sp>
            <p:nvSpPr>
              <p:cNvPr id="18" name="TextBox 17"/>
              <p:cNvSpPr txBox="1"/>
              <p:nvPr/>
            </p:nvSpPr>
            <p:spPr>
              <a:xfrm>
                <a:off x="4143811" y="2502889"/>
                <a:ext cx="842218" cy="369332"/>
              </a:xfrm>
              <a:prstGeom prst="rect">
                <a:avLst/>
              </a:prstGeom>
              <a:noFill/>
            </p:spPr>
            <p:txBody>
              <a:bodyPr wrap="none" rtlCol="0">
                <a:spAutoFit/>
              </a:bodyPr>
              <a:lstStyle/>
              <a:p>
                <a:r>
                  <a:rPr lang="id-ID" dirty="0" smtClean="0"/>
                  <a:t>Invensi</a:t>
                </a:r>
                <a:endParaRPr lang="id-ID" dirty="0"/>
              </a:p>
            </p:txBody>
          </p:sp>
        </p:grpSp>
        <p:pic>
          <p:nvPicPr>
            <p:cNvPr id="2" name="Picture 1"/>
            <p:cNvPicPr>
              <a:picLocks noChangeAspect="1"/>
            </p:cNvPicPr>
            <p:nvPr/>
          </p:nvPicPr>
          <p:blipFill>
            <a:blip r:embed="rId8"/>
            <a:stretch>
              <a:fillRect/>
            </a:stretch>
          </p:blipFill>
          <p:spPr>
            <a:xfrm>
              <a:off x="5375865" y="1264009"/>
              <a:ext cx="803631" cy="1071509"/>
            </a:xfrm>
            <a:prstGeom prst="rect">
              <a:avLst/>
            </a:prstGeom>
          </p:spPr>
        </p:pic>
      </p:grpSp>
    </p:spTree>
    <p:extLst>
      <p:ext uri="{BB962C8B-B14F-4D97-AF65-F5344CB8AC3E}">
        <p14:creationId xmlns:p14="http://schemas.microsoft.com/office/powerpoint/2010/main" xmlns="" val="38759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250"/>
                                        <p:tgtEl>
                                          <p:spTgt spid="25"/>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250"/>
                                        <p:tgtEl>
                                          <p:spTgt spid="2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250"/>
                                        <p:tgtEl>
                                          <p:spTgt spid="27"/>
                                        </p:tgtEl>
                                      </p:cBhvr>
                                    </p:animEffect>
                                  </p:childTnLst>
                                </p:cTn>
                              </p:par>
                            </p:childTnLst>
                          </p:cTn>
                        </p:par>
                        <p:par>
                          <p:cTn id="28" fill="hold">
                            <p:stCondLst>
                              <p:cond delay="625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250"/>
                                        <p:tgtEl>
                                          <p:spTgt spid="26"/>
                                        </p:tgtEl>
                                      </p:cBhvr>
                                    </p:animEffect>
                                  </p:childTnLst>
                                </p:cTn>
                              </p:par>
                            </p:childTnLst>
                          </p:cTn>
                        </p:par>
                        <p:par>
                          <p:cTn id="32" fill="hold">
                            <p:stCondLst>
                              <p:cond delay="7500"/>
                            </p:stCondLst>
                            <p:childTnLst>
                              <p:par>
                                <p:cTn id="33" presetID="2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1250"/>
                                        <p:tgtEl>
                                          <p:spTgt spid="33"/>
                                        </p:tgtEl>
                                      </p:cBhvr>
                                    </p:animEffect>
                                  </p:childTnLst>
                                </p:cTn>
                              </p:par>
                            </p:childTnLst>
                          </p:cTn>
                        </p:par>
                        <p:par>
                          <p:cTn id="36" fill="hold">
                            <p:stCondLst>
                              <p:cond delay="875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par>
                          <p:cTn id="40" fill="hold">
                            <p:stCondLst>
                              <p:cond delay="975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250"/>
                                        <p:tgtEl>
                                          <p:spTgt spid="35"/>
                                        </p:tgtEl>
                                      </p:cBhvr>
                                    </p:animEffect>
                                  </p:childTnLst>
                                </p:cTn>
                              </p:par>
                            </p:childTnLst>
                          </p:cTn>
                        </p:par>
                        <p:par>
                          <p:cTn id="44" fill="hold">
                            <p:stCondLst>
                              <p:cond delay="11000"/>
                            </p:stCondLst>
                            <p:childTnLst>
                              <p:par>
                                <p:cTn id="45" presetID="22" presetClass="entr" presetSubtype="4"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1250"/>
                                        <p:tgtEl>
                                          <p:spTgt spid="36"/>
                                        </p:tgtEl>
                                      </p:cBhvr>
                                    </p:animEffect>
                                  </p:childTnLst>
                                </p:cTn>
                              </p:par>
                            </p:childTnLst>
                          </p:cTn>
                        </p:par>
                        <p:par>
                          <p:cTn id="48" fill="hold">
                            <p:stCondLst>
                              <p:cond delay="1225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1275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13250"/>
                            </p:stCondLst>
                            <p:childTnLst>
                              <p:par>
                                <p:cTn id="57" presetID="37" presetClass="path" presetSubtype="0" accel="50000" decel="50000" fill="hold" nodeType="afterEffect">
                                  <p:stCondLst>
                                    <p:cond delay="0"/>
                                  </p:stCondLst>
                                  <p:childTnLst>
                                    <p:animMotion origin="layout" path="M -2.08333E-6 3.33333E-6 L 0.02227 -0.1301 C 0.02709 -0.15764 0.02891 -0.19769 0.02643 -0.23843 C 0.02331 -0.28565 0.01745 -0.32246 0.00938 -0.34769 L -0.02747 -0.4676 " pathEditMode="relative" rAng="15840000" ptsTypes="AAAAA">
                                      <p:cBhvr>
                                        <p:cTn id="58" dur="2000" fill="hold"/>
                                        <p:tgtEl>
                                          <p:spTgt spid="37"/>
                                        </p:tgtEl>
                                        <p:attrNameLst>
                                          <p:attrName>ppt_x</p:attrName>
                                          <p:attrName>ppt_y</p:attrName>
                                        </p:attrNameLst>
                                      </p:cBhvr>
                                      <p:rCtr x="625"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5"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0"/>
              </a:spcBef>
            </a:pPr>
            <a:endParaRPr lang="id-ID" altLang="id-ID" dirty="0"/>
          </a:p>
          <a:p>
            <a:endParaRPr lang="id-ID" dirty="0"/>
          </a:p>
        </p:txBody>
      </p:sp>
      <p:sp>
        <p:nvSpPr>
          <p:cNvPr id="8" name="Footer Placeholder 7"/>
          <p:cNvSpPr>
            <a:spLocks noGrp="1"/>
          </p:cNvSpPr>
          <p:nvPr>
            <p:ph type="ftr" sz="quarter" idx="11"/>
          </p:nvPr>
        </p:nvSpPr>
        <p:spPr/>
        <p:txBody>
          <a:bodyPr/>
          <a:lstStyle/>
          <a:p>
            <a:r>
              <a:rPr lang="en-US" smtClean="0"/>
              <a:t>Sentra KI - Universitas Muhammadiyah Malang</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693" y="987274"/>
            <a:ext cx="10929573" cy="5177166"/>
          </a:xfrm>
          <a:prstGeom prst="rect">
            <a:avLst/>
          </a:prstGeom>
        </p:spPr>
      </p:pic>
    </p:spTree>
    <p:extLst>
      <p:ext uri="{BB962C8B-B14F-4D97-AF65-F5344CB8AC3E}">
        <p14:creationId xmlns:p14="http://schemas.microsoft.com/office/powerpoint/2010/main" xmlns="" val="2021555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Pendaftaran Paten </a:t>
            </a:r>
            <a:endParaRPr lang="id-ID" dirty="0"/>
          </a:p>
        </p:txBody>
      </p:sp>
      <p:sp>
        <p:nvSpPr>
          <p:cNvPr id="3" name="Content Placeholder 2"/>
          <p:cNvSpPr>
            <a:spLocks noGrp="1"/>
          </p:cNvSpPr>
          <p:nvPr>
            <p:ph idx="1"/>
          </p:nvPr>
        </p:nvSpPr>
        <p:spPr/>
        <p:txBody>
          <a:bodyPr>
            <a:normAutofit/>
          </a:bodyPr>
          <a:lstStyle/>
          <a:p>
            <a:r>
              <a:rPr lang="id-ID" sz="2400" dirty="0"/>
              <a:t>Ada 2 macam sistem pendaftaran paten, yaitu :</a:t>
            </a:r>
          </a:p>
          <a:p>
            <a:pPr marL="269875" indent="-269875">
              <a:buFont typeface="Wingdings" panose="05000000000000000000" pitchFamily="2" charset="2"/>
              <a:buChar char="§"/>
            </a:pPr>
            <a:r>
              <a:rPr lang="id-ID" sz="2400" b="1" dirty="0"/>
              <a:t>Sistem</a:t>
            </a:r>
            <a:r>
              <a:rPr lang="id-ID" sz="2400" b="1" i="1" dirty="0"/>
              <a:t> First to File </a:t>
            </a:r>
            <a:r>
              <a:rPr lang="id-ID" sz="2400" dirty="0"/>
              <a:t>adalah suatu sistem yang memberikan hak paten bagi mereka yang mendaftar pertama atas invensi baru sesuai dengan persyaratan.</a:t>
            </a:r>
          </a:p>
          <a:p>
            <a:pPr marL="269875" indent="-269875">
              <a:buFont typeface="Wingdings" panose="05000000000000000000" pitchFamily="2" charset="2"/>
              <a:buChar char="§"/>
            </a:pPr>
            <a:r>
              <a:rPr lang="id-ID" sz="2400" b="1" dirty="0"/>
              <a:t>Sistem</a:t>
            </a:r>
            <a:r>
              <a:rPr lang="id-ID" sz="2400" b="1" i="1" dirty="0"/>
              <a:t> First to Invent </a:t>
            </a:r>
            <a:r>
              <a:rPr lang="id-ID" sz="2400" dirty="0"/>
              <a:t>adalah suatu system yang memberikan hak paten bagi mereka yang menemukan inovasi pertama kali sesuai dengan persyaratan yang telah ditentukan </a:t>
            </a:r>
          </a:p>
          <a:p>
            <a:pPr marL="0" indent="0">
              <a:buNone/>
            </a:pPr>
            <a:r>
              <a:rPr lang="id-ID" sz="2400" dirty="0" smtClean="0"/>
              <a:t>Indonesia menganut sistem </a:t>
            </a:r>
            <a:r>
              <a:rPr lang="id-ID" sz="2400" b="1" dirty="0"/>
              <a:t>Sistem</a:t>
            </a:r>
            <a:r>
              <a:rPr lang="id-ID" sz="2400" b="1" i="1" dirty="0"/>
              <a:t> First to File </a:t>
            </a:r>
            <a:endParaRPr lang="id-ID" sz="24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165544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Paten</a:t>
            </a:r>
            <a:endParaRPr lang="id-ID" dirty="0"/>
          </a:p>
        </p:txBody>
      </p:sp>
      <p:sp>
        <p:nvSpPr>
          <p:cNvPr id="3" name="Content Placeholder 2"/>
          <p:cNvSpPr>
            <a:spLocks noGrp="1"/>
          </p:cNvSpPr>
          <p:nvPr>
            <p:ph idx="1"/>
          </p:nvPr>
        </p:nvSpPr>
        <p:spPr/>
        <p:txBody>
          <a:bodyPr/>
          <a:lstStyle/>
          <a:p>
            <a:pPr marL="171450" indent="-171450" fontAlgn="auto">
              <a:spcBef>
                <a:spcPts val="0"/>
              </a:spcBef>
              <a:spcAft>
                <a:spcPts val="1200"/>
              </a:spcAft>
              <a:buFont typeface="Arial" panose="020B0604020202020204" pitchFamily="34" charset="0"/>
              <a:buChar char="•"/>
              <a:defRPr/>
            </a:pPr>
            <a:r>
              <a:rPr lang="id-ID" dirty="0"/>
              <a:t>Paten memberikan insentif kepada individu dengan menawarkan pengakuan untuk kreativitas mereka dan imbalan materi untuk penemuan berharga mereka.</a:t>
            </a:r>
          </a:p>
          <a:p>
            <a:pPr marL="171450" indent="-171450" fontAlgn="auto">
              <a:spcBef>
                <a:spcPts val="0"/>
              </a:spcBef>
              <a:spcAft>
                <a:spcPts val="1200"/>
              </a:spcAft>
              <a:buFont typeface="Arial" panose="020B0604020202020204" pitchFamily="34" charset="0"/>
              <a:buChar char="•"/>
              <a:defRPr/>
            </a:pPr>
            <a:r>
              <a:rPr lang="id-ID" dirty="0"/>
              <a:t>Insentif ini mendorong inovasi, yang menjamin bahwa kualitas hidup manusia terus </a:t>
            </a:r>
            <a:r>
              <a:rPr lang="id-ID" dirty="0" smtClean="0"/>
              <a:t>ditingkatkan</a:t>
            </a:r>
          </a:p>
          <a:p>
            <a:pPr marL="171450" indent="-171450" fontAlgn="auto">
              <a:spcBef>
                <a:spcPts val="0"/>
              </a:spcBef>
              <a:spcAft>
                <a:spcPts val="1200"/>
              </a:spcAft>
              <a:buFont typeface="Arial" panose="020B0604020202020204" pitchFamily="34" charset="0"/>
              <a:buChar char="•"/>
              <a:defRPr/>
            </a:pPr>
            <a:r>
              <a:rPr lang="id-ID" dirty="0" smtClean="0"/>
              <a:t>Melindungi inventor dari pihak yang tidak berhak untuk menggunakan invensi-nya</a:t>
            </a:r>
            <a:endParaRPr lang="id-ID"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3603020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xmlns="" val="2082421943"/>
              </p:ext>
            </p:extLst>
          </p:nvPr>
        </p:nvGraphicFramePr>
        <p:xfrm>
          <a:off x="813006" y="332904"/>
          <a:ext cx="10506636" cy="5900286"/>
        </p:xfrm>
        <a:graphic>
          <a:graphicData uri="http://schemas.openxmlformats.org/drawingml/2006/table">
            <a:tbl>
              <a:tblPr/>
              <a:tblGrid>
                <a:gridCol w="422618"/>
                <a:gridCol w="1102480"/>
                <a:gridCol w="1433226"/>
                <a:gridCol w="3338919"/>
                <a:gridCol w="2081048"/>
                <a:gridCol w="2128345"/>
              </a:tblGrid>
              <a:tr h="395211">
                <a:tc>
                  <a:txBody>
                    <a:bodyPr/>
                    <a:lstStyle/>
                    <a:p>
                      <a:pPr algn="ctr" fontAlgn="t"/>
                      <a:r>
                        <a:rPr lang="id-ID" sz="1200" b="1" dirty="0" smtClean="0">
                          <a:solidFill>
                            <a:srgbClr val="080001"/>
                          </a:solidFill>
                          <a:effectLst/>
                          <a:latin typeface="Verdana" panose="020B0604030504040204" pitchFamily="34" charset="0"/>
                        </a:rPr>
                        <a:t>NO</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200" b="1" dirty="0">
                          <a:solidFill>
                            <a:srgbClr val="080001"/>
                          </a:solidFill>
                          <a:effectLst/>
                          <a:latin typeface="Verdana" panose="020B0604030504040204" pitchFamily="34" charset="0"/>
                        </a:rPr>
                        <a:t>JENIS </a:t>
                      </a:r>
                      <a:r>
                        <a:rPr lang="id-ID" sz="1200" b="1" dirty="0" smtClean="0">
                          <a:solidFill>
                            <a:srgbClr val="080001"/>
                          </a:solidFill>
                          <a:effectLst/>
                          <a:latin typeface="Verdana" panose="020B0604030504040204" pitchFamily="34" charset="0"/>
                        </a:rPr>
                        <a:t>HKI</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200" b="1" dirty="0" smtClean="0">
                          <a:solidFill>
                            <a:srgbClr val="080001"/>
                          </a:solidFill>
                          <a:effectLst/>
                          <a:latin typeface="Verdana" panose="020B0604030504040204" pitchFamily="34" charset="0"/>
                        </a:rPr>
                        <a:t>PERATURAN</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200" b="1" dirty="0">
                          <a:solidFill>
                            <a:srgbClr val="080001"/>
                          </a:solidFill>
                          <a:effectLst/>
                          <a:latin typeface="Verdana" panose="020B0604030504040204" pitchFamily="34" charset="0"/>
                        </a:rPr>
                        <a:t>OBJEK </a:t>
                      </a:r>
                      <a:r>
                        <a:rPr lang="id-ID" sz="1200" b="1" dirty="0" smtClean="0">
                          <a:solidFill>
                            <a:srgbClr val="080001"/>
                          </a:solidFill>
                          <a:effectLst/>
                          <a:latin typeface="Verdana" panose="020B0604030504040204" pitchFamily="34" charset="0"/>
                        </a:rPr>
                        <a:t>PERLINDUNGAN</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200" b="1" dirty="0">
                          <a:solidFill>
                            <a:srgbClr val="080001"/>
                          </a:solidFill>
                          <a:effectLst/>
                          <a:latin typeface="Verdana" panose="020B0604030504040204" pitchFamily="34" charset="0"/>
                        </a:rPr>
                        <a:t>MASA </a:t>
                      </a:r>
                      <a:r>
                        <a:rPr lang="id-ID" sz="1200" b="1" dirty="0" smtClean="0">
                          <a:solidFill>
                            <a:srgbClr val="080001"/>
                          </a:solidFill>
                          <a:effectLst/>
                          <a:latin typeface="Verdana" panose="020B0604030504040204" pitchFamily="34" charset="0"/>
                        </a:rPr>
                        <a:t>PERLINDUNGAN</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200" b="1" dirty="0" smtClean="0">
                          <a:solidFill>
                            <a:srgbClr val="080001"/>
                          </a:solidFill>
                          <a:effectLst/>
                          <a:latin typeface="Verdana" panose="020B0604030504040204" pitchFamily="34" charset="0"/>
                        </a:rPr>
                        <a:t>KETERANGAN</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500861">
                <a:tc>
                  <a:txBody>
                    <a:bodyPr/>
                    <a:lstStyle/>
                    <a:p>
                      <a:pPr algn="ctr" fontAlgn="t"/>
                      <a:r>
                        <a:rPr lang="id-ID" sz="1200" dirty="0">
                          <a:solidFill>
                            <a:srgbClr val="080001"/>
                          </a:solidFill>
                          <a:effectLst/>
                          <a:latin typeface="Verdana" panose="020B0604030504040204" pitchFamily="34" charset="0"/>
                        </a:rPr>
                        <a:t>1</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dirty="0">
                          <a:solidFill>
                            <a:srgbClr val="080001"/>
                          </a:solidFill>
                          <a:effectLst/>
                          <a:latin typeface="Verdana" panose="020B0604030504040204" pitchFamily="34" charset="0"/>
                        </a:rPr>
                        <a:t>Hak </a:t>
                      </a:r>
                      <a:r>
                        <a:rPr lang="id-ID" sz="1200" dirty="0" smtClean="0">
                          <a:solidFill>
                            <a:srgbClr val="080001"/>
                          </a:solidFill>
                          <a:effectLst/>
                          <a:latin typeface="Verdana" panose="020B0604030504040204" pitchFamily="34" charset="0"/>
                        </a:rPr>
                        <a:t>Cipta</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dirty="0">
                          <a:solidFill>
                            <a:srgbClr val="080001"/>
                          </a:solidFill>
                          <a:effectLst/>
                          <a:latin typeface="Verdana" panose="020B0604030504040204" pitchFamily="34" charset="0"/>
                        </a:rPr>
                        <a:t>UU No. </a:t>
                      </a:r>
                      <a:r>
                        <a:rPr lang="id-ID" sz="1200" dirty="0" smtClean="0">
                          <a:solidFill>
                            <a:srgbClr val="080001"/>
                          </a:solidFill>
                          <a:effectLst/>
                          <a:latin typeface="Verdana" panose="020B0604030504040204" pitchFamily="34" charset="0"/>
                        </a:rPr>
                        <a:t>28/2014</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Atas karya/ciptaan </a:t>
                      </a:r>
                      <a:r>
                        <a:rPr lang="id-ID" sz="1200" dirty="0" smtClean="0">
                          <a:solidFill>
                            <a:srgbClr val="080001"/>
                          </a:solidFill>
                          <a:effectLst/>
                          <a:latin typeface="Verdana" panose="020B0604030504040204" pitchFamily="34" charset="0"/>
                        </a:rPr>
                        <a:t>dibidang ilmu</a:t>
                      </a:r>
                      <a:r>
                        <a:rPr lang="id-ID" sz="1200" dirty="0">
                          <a:solidFill>
                            <a:srgbClr val="080001"/>
                          </a:solidFill>
                          <a:effectLst/>
                          <a:latin typeface="Verdana" panose="020B0604030504040204" pitchFamily="34" charset="0"/>
                        </a:rPr>
                        <a:t> pengetahuan, seni atau </a:t>
                      </a:r>
                      <a:r>
                        <a:rPr lang="id-ID" sz="1200" dirty="0" smtClean="0">
                          <a:solidFill>
                            <a:srgbClr val="080001"/>
                          </a:solidFill>
                          <a:effectLst/>
                          <a:latin typeface="Verdana" panose="020B0604030504040204" pitchFamily="34" charset="0"/>
                        </a:rPr>
                        <a:t>sastra</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pt-BR" sz="1200" dirty="0">
                          <a:solidFill>
                            <a:srgbClr val="080001"/>
                          </a:solidFill>
                          <a:effectLst/>
                          <a:latin typeface="Verdana" panose="020B0604030504040204" pitchFamily="34" charset="0"/>
                        </a:rPr>
                        <a:t>Seumur </a:t>
                      </a:r>
                      <a:r>
                        <a:rPr lang="pt-BR" sz="1200" dirty="0" smtClean="0">
                          <a:solidFill>
                            <a:srgbClr val="080001"/>
                          </a:solidFill>
                          <a:effectLst/>
                          <a:latin typeface="Verdana" panose="020B0604030504040204" pitchFamily="34" charset="0"/>
                        </a:rPr>
                        <a:t>hidup</a:t>
                      </a:r>
                      <a:r>
                        <a:rPr lang="id-ID" sz="1200" dirty="0" smtClean="0">
                          <a:solidFill>
                            <a:srgbClr val="080001"/>
                          </a:solidFill>
                          <a:effectLst/>
                          <a:latin typeface="Verdana" panose="020B0604030504040204" pitchFamily="34" charset="0"/>
                        </a:rPr>
                        <a:t> </a:t>
                      </a:r>
                      <a:r>
                        <a:rPr lang="pt-BR" sz="1200" dirty="0" smtClean="0">
                          <a:solidFill>
                            <a:srgbClr val="080001"/>
                          </a:solidFill>
                          <a:effectLst/>
                          <a:latin typeface="Verdana" panose="020B0604030504040204" pitchFamily="34" charset="0"/>
                        </a:rPr>
                        <a:t>pencipta</a:t>
                      </a:r>
                      <a:r>
                        <a:rPr lang="id-ID" sz="1200" baseline="0" dirty="0" smtClean="0">
                          <a:solidFill>
                            <a:srgbClr val="080001"/>
                          </a:solidFill>
                          <a:effectLst/>
                          <a:latin typeface="Verdana" panose="020B0604030504040204" pitchFamily="34" charset="0"/>
                        </a:rPr>
                        <a:t> </a:t>
                      </a:r>
                      <a:r>
                        <a:rPr lang="pt-BR" sz="1200" dirty="0" smtClean="0">
                          <a:solidFill>
                            <a:srgbClr val="080001"/>
                          </a:solidFill>
                          <a:effectLst/>
                          <a:latin typeface="Verdana" panose="020B0604030504040204" pitchFamily="34" charset="0"/>
                        </a:rPr>
                        <a:t>ditambah</a:t>
                      </a:r>
                      <a:r>
                        <a:rPr lang="pt-BR" sz="1200" dirty="0">
                          <a:solidFill>
                            <a:srgbClr val="080001"/>
                          </a:solidFill>
                          <a:effectLst/>
                          <a:latin typeface="Verdana" panose="020B0604030504040204" pitchFamily="34" charset="0"/>
                        </a:rPr>
                        <a:t> 50</a:t>
                      </a:r>
                      <a:br>
                        <a:rPr lang="pt-BR" sz="1200" dirty="0">
                          <a:solidFill>
                            <a:srgbClr val="080001"/>
                          </a:solidFill>
                          <a:effectLst/>
                          <a:latin typeface="Verdana" panose="020B0604030504040204" pitchFamily="34" charset="0"/>
                        </a:rPr>
                      </a:br>
                      <a:endParaRPr lang="pt-BR"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FF0000"/>
                          </a:solidFill>
                          <a:effectLst/>
                          <a:latin typeface="Verdana" panose="020B0604030504040204" pitchFamily="34" charset="0"/>
                        </a:rPr>
                        <a:t>Bersifat ekslusif  </a:t>
                      </a:r>
                      <a:r>
                        <a:rPr lang="id-ID" sz="1200" dirty="0" smtClean="0">
                          <a:solidFill>
                            <a:srgbClr val="FF0000"/>
                          </a:solidFill>
                          <a:effectLst/>
                          <a:latin typeface="Verdana" panose="020B0604030504040204" pitchFamily="34" charset="0"/>
                        </a:rPr>
                        <a:t>&amp; pendaftaran</a:t>
                      </a:r>
                      <a:r>
                        <a:rPr lang="id-ID" sz="1200" baseline="0" dirty="0" smtClean="0">
                          <a:solidFill>
                            <a:srgbClr val="FF0000"/>
                          </a:solidFill>
                          <a:effectLst/>
                          <a:latin typeface="Verdana" panose="020B0604030504040204" pitchFamily="34" charset="0"/>
                        </a:rPr>
                        <a:t> </a:t>
                      </a:r>
                      <a:r>
                        <a:rPr lang="id-ID" sz="1200" dirty="0" smtClean="0">
                          <a:solidFill>
                            <a:srgbClr val="FF0000"/>
                          </a:solidFill>
                          <a:effectLst/>
                          <a:latin typeface="Verdana" panose="020B0604030504040204" pitchFamily="34" charset="0"/>
                        </a:rPr>
                        <a:t>tidak</a:t>
                      </a:r>
                      <a:r>
                        <a:rPr lang="id-ID" sz="1200" dirty="0">
                          <a:solidFill>
                            <a:srgbClr val="FF0000"/>
                          </a:solidFill>
                          <a:effectLst/>
                          <a:latin typeface="Verdana" panose="020B0604030504040204" pitchFamily="34" charset="0"/>
                        </a:rPr>
                        <a:t> </a:t>
                      </a:r>
                      <a:r>
                        <a:rPr lang="id-ID" sz="1200" dirty="0" smtClean="0">
                          <a:solidFill>
                            <a:srgbClr val="FF0000"/>
                          </a:solidFill>
                          <a:effectLst/>
                          <a:latin typeface="Verdana" panose="020B0604030504040204" pitchFamily="34" charset="0"/>
                        </a:rPr>
                        <a:t>diharuskan</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06003">
                <a:tc>
                  <a:txBody>
                    <a:bodyPr/>
                    <a:lstStyle/>
                    <a:p>
                      <a:pPr algn="ctr" fontAlgn="t"/>
                      <a:r>
                        <a:rPr lang="id-ID" sz="1200" dirty="0">
                          <a:solidFill>
                            <a:srgbClr val="080001"/>
                          </a:solidFill>
                          <a:effectLst/>
                          <a:latin typeface="Verdana" panose="020B0604030504040204" pitchFamily="34" charset="0"/>
                        </a:rPr>
                        <a:t>2</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Merek</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UU No. 15/2001</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d-ID" sz="1200" dirty="0" smtClean="0">
                          <a:solidFill>
                            <a:srgbClr val="080001"/>
                          </a:solidFill>
                          <a:effectLst/>
                          <a:latin typeface="Verdana" panose="020B0604030504040204" pitchFamily="34" charset="0"/>
                        </a:rPr>
                        <a:t>Tanda berupa  gambar, nama, kata,</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huruf-huruf, angka- angka,susunan warna atau kombinasinya</a:t>
                      </a:r>
                      <a:endParaRPr lang="id-ID" sz="1200" dirty="0" smtClean="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10 </a:t>
                      </a:r>
                      <a:r>
                        <a:rPr lang="id-ID" sz="1200" dirty="0" smtClean="0">
                          <a:solidFill>
                            <a:srgbClr val="080001"/>
                          </a:solidFill>
                          <a:effectLst/>
                          <a:latin typeface="Verdana" panose="020B0604030504040204" pitchFamily="34" charset="0"/>
                        </a:rPr>
                        <a:t>tahun</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smtClean="0">
                          <a:solidFill>
                            <a:srgbClr val="080001"/>
                          </a:solidFill>
                          <a:effectLst/>
                          <a:latin typeface="Verdana" panose="020B0604030504040204" pitchFamily="34" charset="0"/>
                        </a:rPr>
                        <a:t>Dapat</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diperpanjang</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06512">
                <a:tc>
                  <a:txBody>
                    <a:bodyPr/>
                    <a:lstStyle/>
                    <a:p>
                      <a:pPr algn="ctr" fontAlgn="t"/>
                      <a:r>
                        <a:rPr lang="id-ID" sz="1200" dirty="0">
                          <a:solidFill>
                            <a:srgbClr val="080001"/>
                          </a:solidFill>
                          <a:effectLst/>
                          <a:latin typeface="Verdana" panose="020B0604030504040204" pitchFamily="34" charset="0"/>
                        </a:rPr>
                        <a:t>3</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dirty="0" smtClean="0">
                          <a:solidFill>
                            <a:srgbClr val="080001"/>
                          </a:solidFill>
                          <a:effectLst/>
                          <a:latin typeface="Verdana" panose="020B0604030504040204" pitchFamily="34" charset="0"/>
                        </a:rPr>
                        <a:t>Desain</a:t>
                      </a:r>
                    </a:p>
                    <a:p>
                      <a:pPr fontAlgn="t"/>
                      <a:r>
                        <a:rPr lang="id-ID" sz="1200" dirty="0" smtClean="0">
                          <a:solidFill>
                            <a:srgbClr val="080001"/>
                          </a:solidFill>
                          <a:effectLst/>
                          <a:latin typeface="Verdana" panose="020B0604030504040204" pitchFamily="34" charset="0"/>
                        </a:rPr>
                        <a:t>Industri</a:t>
                      </a:r>
                      <a:r>
                        <a:rPr lang="id-ID" sz="1200" dirty="0">
                          <a:solidFill>
                            <a:srgbClr val="080001"/>
                          </a:solidFill>
                          <a:effectLst/>
                          <a:latin typeface="Verdana" panose="020B0604030504040204" pitchFamily="34" charset="0"/>
                        </a:rPr>
                        <a:t/>
                      </a:r>
                      <a:br>
                        <a:rPr lang="id-ID" sz="1200" dirty="0">
                          <a:solidFill>
                            <a:srgbClr val="080001"/>
                          </a:solidFill>
                          <a:effectLst/>
                          <a:latin typeface="Verdana" panose="020B0604030504040204" pitchFamily="34" charset="0"/>
                        </a:rPr>
                      </a:b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UU No. 31/2000</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Bentuk, konfigurasi, </a:t>
                      </a:r>
                      <a:r>
                        <a:rPr lang="id-ID" sz="1200" dirty="0" smtClean="0">
                          <a:solidFill>
                            <a:srgbClr val="080001"/>
                          </a:solidFill>
                          <a:effectLst/>
                          <a:latin typeface="Verdana" panose="020B0604030504040204" pitchFamily="34" charset="0"/>
                        </a:rPr>
                        <a:t>atau komposisi</a:t>
                      </a:r>
                      <a:r>
                        <a:rPr lang="id-ID" sz="1200" dirty="0">
                          <a:solidFill>
                            <a:srgbClr val="080001"/>
                          </a:solidFill>
                          <a:effectLst/>
                          <a:latin typeface="Verdana" panose="020B0604030504040204" pitchFamily="34" charset="0"/>
                        </a:rPr>
                        <a:t> garis dan </a:t>
                      </a:r>
                      <a:r>
                        <a:rPr lang="id-ID" sz="1200" dirty="0" smtClean="0">
                          <a:solidFill>
                            <a:srgbClr val="080001"/>
                          </a:solidFill>
                          <a:effectLst/>
                          <a:latin typeface="Verdana" panose="020B0604030504040204" pitchFamily="34" charset="0"/>
                        </a:rPr>
                        <a:t>warna,</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atau gabungannya.</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10 </a:t>
                      </a:r>
                      <a:r>
                        <a:rPr lang="id-ID" sz="1200" dirty="0" smtClean="0">
                          <a:solidFill>
                            <a:srgbClr val="080001"/>
                          </a:solidFill>
                          <a:effectLst/>
                          <a:latin typeface="Verdana" panose="020B0604030504040204" pitchFamily="34" charset="0"/>
                        </a:rPr>
                        <a:t>Tahun</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a:solidFill>
                            <a:srgbClr val="080001"/>
                          </a:solidFill>
                          <a:effectLst/>
                          <a:latin typeface="Verdana" panose="020B0604030504040204" pitchFamily="34" charset="0"/>
                        </a:rPr>
                        <a:t> </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96730">
                <a:tc>
                  <a:txBody>
                    <a:bodyPr/>
                    <a:lstStyle/>
                    <a:p>
                      <a:pPr algn="ctr" fontAlgn="t"/>
                      <a:r>
                        <a:rPr lang="id-ID" sz="1200" dirty="0">
                          <a:solidFill>
                            <a:srgbClr val="080001"/>
                          </a:solidFill>
                          <a:effectLst/>
                          <a:latin typeface="Verdana" panose="020B0604030504040204" pitchFamily="34" charset="0"/>
                        </a:rPr>
                        <a:t>4</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DTLST</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UU No. 32/2000</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Desain rangkaian </a:t>
                      </a:r>
                      <a:r>
                        <a:rPr lang="id-ID" sz="1200" dirty="0" smtClean="0">
                          <a:solidFill>
                            <a:srgbClr val="080001"/>
                          </a:solidFill>
                          <a:effectLst/>
                          <a:latin typeface="Verdana" panose="020B0604030504040204" pitchFamily="34" charset="0"/>
                        </a:rPr>
                        <a:t>yang</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mengandung</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elemen</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aktif/semikonduktor.</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a:solidFill>
                            <a:srgbClr val="080001"/>
                          </a:solidFill>
                          <a:effectLst/>
                          <a:latin typeface="Verdana" panose="020B0604030504040204" pitchFamily="34" charset="0"/>
                        </a:rPr>
                        <a:t>10 Tahun</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a:solidFill>
                            <a:srgbClr val="080001"/>
                          </a:solidFill>
                          <a:effectLst/>
                          <a:latin typeface="Verdana" panose="020B0604030504040204" pitchFamily="34" charset="0"/>
                        </a:rPr>
                        <a:t> </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01080">
                <a:tc rowSpan="2">
                  <a:txBody>
                    <a:bodyPr/>
                    <a:lstStyle/>
                    <a:p>
                      <a:pPr algn="ctr" fontAlgn="t"/>
                      <a:r>
                        <a:rPr lang="id-ID" sz="1200" dirty="0">
                          <a:solidFill>
                            <a:srgbClr val="080001"/>
                          </a:solidFill>
                          <a:effectLst/>
                          <a:latin typeface="Verdana" panose="020B0604030504040204" pitchFamily="34" charset="0"/>
                        </a:rPr>
                        <a:t>5</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1200">
                          <a:solidFill>
                            <a:srgbClr val="080001"/>
                          </a:solidFill>
                          <a:effectLst/>
                          <a:latin typeface="Verdana" panose="020B0604030504040204" pitchFamily="34" charset="0"/>
                        </a:rPr>
                        <a:t>PVT</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1200">
                          <a:solidFill>
                            <a:srgbClr val="080001"/>
                          </a:solidFill>
                          <a:effectLst/>
                          <a:latin typeface="Verdana" panose="020B0604030504040204" pitchFamily="34" charset="0"/>
                        </a:rPr>
                        <a:t>UU No. 29/2000</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Tanaman dengan varian </a:t>
                      </a:r>
                      <a:r>
                        <a:rPr lang="id-ID" sz="1200" dirty="0" smtClean="0">
                          <a:solidFill>
                            <a:srgbClr val="080001"/>
                          </a:solidFill>
                          <a:effectLst/>
                          <a:latin typeface="Verdana" panose="020B0604030504040204" pitchFamily="34" charset="0"/>
                        </a:rPr>
                        <a:t>baru</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fi-FI" sz="1200" dirty="0">
                          <a:solidFill>
                            <a:srgbClr val="080001"/>
                          </a:solidFill>
                          <a:effectLst/>
                          <a:latin typeface="Verdana" panose="020B0604030504040204" pitchFamily="34" charset="0"/>
                        </a:rPr>
                        <a:t>20 tahun </a:t>
                      </a:r>
                      <a:r>
                        <a:rPr lang="fi-FI" sz="1200" dirty="0" smtClean="0">
                          <a:solidFill>
                            <a:srgbClr val="080001"/>
                          </a:solidFill>
                          <a:effectLst/>
                          <a:latin typeface="Verdana" panose="020B0604030504040204" pitchFamily="34" charset="0"/>
                        </a:rPr>
                        <a:t>untuk</a:t>
                      </a:r>
                      <a:r>
                        <a:rPr lang="id-ID" sz="1200" dirty="0" smtClean="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tanaman</a:t>
                      </a:r>
                      <a:r>
                        <a:rPr lang="fi-FI" sz="1200" dirty="0">
                          <a:solidFill>
                            <a:srgbClr val="080001"/>
                          </a:solidFill>
                          <a:effectLst/>
                          <a:latin typeface="Verdana" panose="020B0604030504040204" pitchFamily="34" charset="0"/>
                        </a:rPr>
                        <a:t> musiman</a:t>
                      </a:r>
                      <a:br>
                        <a:rPr lang="fi-FI" sz="1200" dirty="0">
                          <a:solidFill>
                            <a:srgbClr val="080001"/>
                          </a:solidFill>
                          <a:effectLst/>
                          <a:latin typeface="Verdana" panose="020B0604030504040204" pitchFamily="34" charset="0"/>
                        </a:rPr>
                      </a:br>
                      <a:endParaRPr lang="fi-FI"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l" fontAlgn="t"/>
                      <a:r>
                        <a:rPr lang="id-ID" sz="1200" dirty="0" smtClean="0">
                          <a:solidFill>
                            <a:srgbClr val="080001"/>
                          </a:solidFill>
                          <a:effectLst/>
                          <a:latin typeface="Verdana" panose="020B0604030504040204" pitchFamily="34" charset="0"/>
                        </a:rPr>
                        <a:t>Bukan</a:t>
                      </a:r>
                      <a:r>
                        <a:rPr lang="id-ID" sz="1200" baseline="0" dirty="0" smtClean="0">
                          <a:solidFill>
                            <a:srgbClr val="080001"/>
                          </a:solidFill>
                          <a:effectLst/>
                          <a:latin typeface="Verdana" panose="020B0604030504040204" pitchFamily="34" charset="0"/>
                        </a:rPr>
                        <a:t>  k</a:t>
                      </a:r>
                      <a:r>
                        <a:rPr lang="id-ID" sz="1200" dirty="0" smtClean="0">
                          <a:solidFill>
                            <a:srgbClr val="080001"/>
                          </a:solidFill>
                          <a:effectLst/>
                          <a:latin typeface="Verdana" panose="020B0604030504040204" pitchFamily="34" charset="0"/>
                        </a:rPr>
                        <a:t>ewenangan</a:t>
                      </a:r>
                      <a:r>
                        <a:rPr lang="id-ID" sz="1200" dirty="0">
                          <a:solidFill>
                            <a:srgbClr val="080001"/>
                          </a:solidFill>
                          <a:effectLst/>
                          <a:latin typeface="Verdana" panose="020B0604030504040204" pitchFamily="34" charset="0"/>
                        </a:rPr>
                        <a:t> DJHKI</a:t>
                      </a:r>
                      <a:r>
                        <a:rPr lang="id-ID" sz="1200" dirty="0" smtClean="0">
                          <a:solidFill>
                            <a:srgbClr val="080001"/>
                          </a:solidFill>
                          <a:effectLst/>
                          <a:latin typeface="Verdana" panose="020B0604030504040204" pitchFamily="34" charset="0"/>
                        </a:rPr>
                        <a:t>. Pendaftaran</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di Deptan</a:t>
                      </a:r>
                      <a:endParaRPr lang="id-ID" sz="2400" dirty="0">
                        <a:effectLst/>
                        <a:latin typeface="Trebuchet MS" panose="020B060302020202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5211">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l" fontAlgn="t"/>
                      <a:r>
                        <a:rPr lang="id-ID" sz="1200" dirty="0">
                          <a:solidFill>
                            <a:srgbClr val="080001"/>
                          </a:solidFill>
                          <a:effectLst/>
                          <a:latin typeface="Verdana" panose="020B0604030504040204" pitchFamily="34" charset="0"/>
                        </a:rPr>
                        <a:t> </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fi-FI" sz="1200" dirty="0">
                          <a:solidFill>
                            <a:srgbClr val="080001"/>
                          </a:solidFill>
                          <a:effectLst/>
                          <a:latin typeface="Verdana" panose="020B0604030504040204" pitchFamily="34" charset="0"/>
                        </a:rPr>
                        <a:t>25 tahun </a:t>
                      </a:r>
                      <a:r>
                        <a:rPr lang="fi-FI" sz="1200" dirty="0" smtClean="0">
                          <a:solidFill>
                            <a:srgbClr val="080001"/>
                          </a:solidFill>
                          <a:effectLst/>
                          <a:latin typeface="Verdana" panose="020B0604030504040204" pitchFamily="34" charset="0"/>
                        </a:rPr>
                        <a:t>untuk</a:t>
                      </a:r>
                      <a:r>
                        <a:rPr lang="id-ID" sz="1200" dirty="0" smtClean="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tanaman</a:t>
                      </a:r>
                      <a:r>
                        <a:rPr lang="fi-FI" sz="1200" dirty="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tahunan</a:t>
                      </a:r>
                      <a:endParaRPr lang="fi-FI"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id-ID"/>
                    </a:p>
                  </a:txBody>
                  <a:tcPr/>
                </a:tc>
              </a:tr>
              <a:tr h="500861">
                <a:tc>
                  <a:txBody>
                    <a:bodyPr/>
                    <a:lstStyle/>
                    <a:p>
                      <a:pPr algn="ctr" fontAlgn="t"/>
                      <a:r>
                        <a:rPr lang="id-ID" sz="1200" dirty="0">
                          <a:solidFill>
                            <a:srgbClr val="080001"/>
                          </a:solidFill>
                          <a:effectLst/>
                          <a:latin typeface="Verdana" panose="020B0604030504040204" pitchFamily="34" charset="0"/>
                        </a:rPr>
                        <a:t>6</a:t>
                      </a:r>
                      <a:r>
                        <a:rPr lang="id-ID" sz="1200" dirty="0" smtClean="0">
                          <a:solidFill>
                            <a:srgbClr val="080001"/>
                          </a:solidFill>
                          <a:effectLst/>
                          <a:latin typeface="Verdana" panose="020B0604030504040204" pitchFamily="34" charset="0"/>
                        </a:rPr>
                        <a:t>.</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dirty="0" smtClean="0">
                          <a:solidFill>
                            <a:srgbClr val="080001"/>
                          </a:solidFill>
                          <a:effectLst/>
                          <a:latin typeface="Verdana" panose="020B0604030504040204" pitchFamily="34" charset="0"/>
                        </a:rPr>
                        <a:t>Rahasia Dagang</a:t>
                      </a:r>
                      <a:r>
                        <a:rPr lang="id-ID" sz="1200" dirty="0">
                          <a:solidFill>
                            <a:srgbClr val="080001"/>
                          </a:solidFill>
                          <a:effectLst/>
                          <a:latin typeface="Verdana" panose="020B0604030504040204" pitchFamily="34" charset="0"/>
                        </a:rPr>
                        <a:t/>
                      </a:r>
                      <a:br>
                        <a:rPr lang="id-ID" sz="1200" dirty="0">
                          <a:solidFill>
                            <a:srgbClr val="080001"/>
                          </a:solidFill>
                          <a:effectLst/>
                          <a:latin typeface="Verdana" panose="020B0604030504040204" pitchFamily="34" charset="0"/>
                        </a:rPr>
                      </a:b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200">
                          <a:solidFill>
                            <a:srgbClr val="080001"/>
                          </a:solidFill>
                          <a:effectLst/>
                          <a:latin typeface="Verdana" panose="020B0604030504040204" pitchFamily="34" charset="0"/>
                        </a:rPr>
                        <a:t>UU No. 30/2000</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Informasi yang </a:t>
                      </a:r>
                      <a:r>
                        <a:rPr lang="id-ID" sz="1200" dirty="0" smtClean="0">
                          <a:solidFill>
                            <a:srgbClr val="080001"/>
                          </a:solidFill>
                          <a:effectLst/>
                          <a:latin typeface="Verdana" panose="020B0604030504040204" pitchFamily="34" charset="0"/>
                        </a:rPr>
                        <a:t>bernilai ekonomi</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Selama </a:t>
                      </a:r>
                      <a:r>
                        <a:rPr lang="id-ID" sz="1200" dirty="0" smtClean="0">
                          <a:solidFill>
                            <a:srgbClr val="080001"/>
                          </a:solidFill>
                          <a:effectLst/>
                          <a:latin typeface="Verdana" panose="020B0604030504040204" pitchFamily="34" charset="0"/>
                        </a:rPr>
                        <a:t>informasi terjaga</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kerahasiaannya</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b="1" dirty="0">
                          <a:solidFill>
                            <a:srgbClr val="FF0000"/>
                          </a:solidFill>
                          <a:effectLst/>
                          <a:latin typeface="Verdana" panose="020B0604030504040204" pitchFamily="34" charset="0"/>
                        </a:rPr>
                        <a:t>Tidak </a:t>
                      </a:r>
                      <a:r>
                        <a:rPr lang="id-ID" sz="1200" b="1" dirty="0" smtClean="0">
                          <a:solidFill>
                            <a:srgbClr val="FF0000"/>
                          </a:solidFill>
                          <a:effectLst/>
                          <a:latin typeface="Verdana" panose="020B0604030504040204" pitchFamily="34" charset="0"/>
                        </a:rPr>
                        <a:t>perlu</a:t>
                      </a:r>
                      <a:r>
                        <a:rPr lang="id-ID" sz="1200" b="1" baseline="0" dirty="0" smtClean="0">
                          <a:solidFill>
                            <a:srgbClr val="FF0000"/>
                          </a:solidFill>
                          <a:effectLst/>
                          <a:latin typeface="Verdana" panose="020B0604030504040204" pitchFamily="34" charset="0"/>
                        </a:rPr>
                        <a:t> </a:t>
                      </a:r>
                      <a:r>
                        <a:rPr lang="id-ID" sz="1200" b="1" dirty="0" smtClean="0">
                          <a:solidFill>
                            <a:srgbClr val="FF0000"/>
                          </a:solidFill>
                          <a:effectLst/>
                          <a:latin typeface="Verdana" panose="020B0604030504040204" pitchFamily="34" charset="0"/>
                        </a:rPr>
                        <a:t>pendaftaran</a:t>
                      </a:r>
                      <a:endParaRPr lang="id-ID" sz="1200" b="1"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00861">
                <a:tc rowSpan="2">
                  <a:txBody>
                    <a:bodyPr/>
                    <a:lstStyle/>
                    <a:p>
                      <a:pPr algn="ctr" fontAlgn="t"/>
                      <a:r>
                        <a:rPr lang="id-ID" sz="1200" dirty="0">
                          <a:solidFill>
                            <a:srgbClr val="080001"/>
                          </a:solidFill>
                          <a:effectLst/>
                          <a:latin typeface="Verdana" panose="020B0604030504040204" pitchFamily="34" charset="0"/>
                        </a:rPr>
                        <a:t>7.</a:t>
                      </a:r>
                      <a:br>
                        <a:rPr lang="id-ID" sz="1200" dirty="0">
                          <a:solidFill>
                            <a:srgbClr val="080001"/>
                          </a:solidFill>
                          <a:effectLst/>
                          <a:latin typeface="Verdana" panose="020B0604030504040204" pitchFamily="34" charset="0"/>
                        </a:rPr>
                      </a:b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1200">
                          <a:solidFill>
                            <a:srgbClr val="080001"/>
                          </a:solidFill>
                          <a:effectLst/>
                          <a:latin typeface="Verdana" panose="020B0604030504040204" pitchFamily="34" charset="0"/>
                        </a:rPr>
                        <a:t>Paten</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1200">
                          <a:solidFill>
                            <a:srgbClr val="080001"/>
                          </a:solidFill>
                          <a:effectLst/>
                          <a:latin typeface="Verdana" panose="020B0604030504040204" pitchFamily="34" charset="0"/>
                        </a:rPr>
                        <a:t>UU No. 14/2001</a:t>
                      </a:r>
                      <a:br>
                        <a:rPr lang="id-ID" sz="1200">
                          <a:solidFill>
                            <a:srgbClr val="080001"/>
                          </a:solidFill>
                          <a:effectLst/>
                          <a:latin typeface="Verdana" panose="020B0604030504040204" pitchFamily="34" charset="0"/>
                        </a:rPr>
                      </a:br>
                      <a:endParaRPr lang="id-ID" sz="120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l" fontAlgn="t"/>
                      <a:r>
                        <a:rPr lang="id-ID" sz="1200" dirty="0">
                          <a:solidFill>
                            <a:srgbClr val="080001"/>
                          </a:solidFill>
                          <a:effectLst/>
                          <a:latin typeface="Verdana" panose="020B0604030504040204" pitchFamily="34" charset="0"/>
                        </a:rPr>
                        <a:t>Invensi di bidang </a:t>
                      </a:r>
                      <a:r>
                        <a:rPr lang="id-ID" sz="1200" dirty="0" smtClean="0">
                          <a:solidFill>
                            <a:srgbClr val="080001"/>
                          </a:solidFill>
                          <a:effectLst/>
                          <a:latin typeface="Verdana" panose="020B0604030504040204" pitchFamily="34" charset="0"/>
                        </a:rPr>
                        <a:t>teknologi</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berupa</a:t>
                      </a:r>
                      <a:r>
                        <a:rPr lang="id-ID" sz="1200" dirty="0">
                          <a:solidFill>
                            <a:srgbClr val="080001"/>
                          </a:solidFill>
                          <a:effectLst/>
                          <a:latin typeface="Verdana" panose="020B0604030504040204" pitchFamily="34" charset="0"/>
                        </a:rPr>
                        <a:t> produk atau </a:t>
                      </a:r>
                      <a:r>
                        <a:rPr lang="id-ID" sz="1200" dirty="0" smtClean="0">
                          <a:solidFill>
                            <a:srgbClr val="080001"/>
                          </a:solidFill>
                          <a:effectLst/>
                          <a:latin typeface="Verdana" panose="020B0604030504040204" pitchFamily="34" charset="0"/>
                        </a:rPr>
                        <a:t>proses</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fi-FI" sz="1200" dirty="0">
                          <a:solidFill>
                            <a:srgbClr val="080001"/>
                          </a:solidFill>
                          <a:effectLst/>
                          <a:latin typeface="Verdana" panose="020B0604030504040204" pitchFamily="34" charset="0"/>
                        </a:rPr>
                        <a:t>20 tahun </a:t>
                      </a:r>
                      <a:r>
                        <a:rPr lang="fi-FI" sz="1200" dirty="0" smtClean="0">
                          <a:solidFill>
                            <a:srgbClr val="080001"/>
                          </a:solidFill>
                          <a:effectLst/>
                          <a:latin typeface="Verdana" panose="020B0604030504040204" pitchFamily="34" charset="0"/>
                        </a:rPr>
                        <a:t>untuk</a:t>
                      </a:r>
                      <a:r>
                        <a:rPr lang="id-ID" sz="1200" baseline="0" dirty="0" smtClean="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paten</a:t>
                      </a:r>
                      <a:r>
                        <a:rPr lang="fi-FI" sz="1200" dirty="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biasa</a:t>
                      </a:r>
                      <a:endParaRPr lang="fi-FI"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Terdapat </a:t>
                      </a:r>
                      <a:r>
                        <a:rPr lang="id-ID" sz="1200" dirty="0" smtClean="0">
                          <a:solidFill>
                            <a:srgbClr val="080001"/>
                          </a:solidFill>
                          <a:effectLst/>
                          <a:latin typeface="Verdana" panose="020B0604030504040204" pitchFamily="34" charset="0"/>
                        </a:rPr>
                        <a:t>biaya lainnya</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hingga</a:t>
                      </a:r>
                      <a:r>
                        <a:rPr lang="id-ID" sz="1200" baseline="0" dirty="0" smtClean="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Rp</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68.175.000</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00861">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l" fontAlgn="t"/>
                      <a:r>
                        <a:rPr lang="fi-FI" sz="1200" dirty="0">
                          <a:solidFill>
                            <a:srgbClr val="080001"/>
                          </a:solidFill>
                          <a:effectLst/>
                          <a:latin typeface="Verdana" panose="020B0604030504040204" pitchFamily="34" charset="0"/>
                        </a:rPr>
                        <a:t>10 tahun </a:t>
                      </a:r>
                      <a:r>
                        <a:rPr lang="fi-FI" sz="1200" dirty="0" smtClean="0">
                          <a:solidFill>
                            <a:srgbClr val="080001"/>
                          </a:solidFill>
                          <a:effectLst/>
                          <a:latin typeface="Verdana" panose="020B0604030504040204" pitchFamily="34" charset="0"/>
                        </a:rPr>
                        <a:t>untuk</a:t>
                      </a:r>
                      <a:r>
                        <a:rPr lang="id-ID" sz="1200" baseline="0" dirty="0" smtClean="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paten</a:t>
                      </a:r>
                      <a:r>
                        <a:rPr lang="fi-FI" sz="1200" dirty="0">
                          <a:solidFill>
                            <a:srgbClr val="080001"/>
                          </a:solidFill>
                          <a:effectLst/>
                          <a:latin typeface="Verdana" panose="020B0604030504040204" pitchFamily="34" charset="0"/>
                        </a:rPr>
                        <a:t> </a:t>
                      </a:r>
                      <a:r>
                        <a:rPr lang="fi-FI" sz="1200" dirty="0" smtClean="0">
                          <a:solidFill>
                            <a:srgbClr val="080001"/>
                          </a:solidFill>
                          <a:effectLst/>
                          <a:latin typeface="Verdana" panose="020B0604030504040204" pitchFamily="34" charset="0"/>
                        </a:rPr>
                        <a:t>sederhana</a:t>
                      </a:r>
                      <a:endParaRPr lang="fi-FI"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1200" dirty="0">
                          <a:solidFill>
                            <a:srgbClr val="080001"/>
                          </a:solidFill>
                          <a:effectLst/>
                          <a:latin typeface="Verdana" panose="020B0604030504040204" pitchFamily="34" charset="0"/>
                        </a:rPr>
                        <a:t>Terdapat </a:t>
                      </a:r>
                      <a:r>
                        <a:rPr lang="id-ID" sz="1200" dirty="0" smtClean="0">
                          <a:solidFill>
                            <a:srgbClr val="080001"/>
                          </a:solidFill>
                          <a:effectLst/>
                          <a:latin typeface="Verdana" panose="020B0604030504040204" pitchFamily="34" charset="0"/>
                        </a:rPr>
                        <a:t>biaya lainnya</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hingga Rp</a:t>
                      </a:r>
                      <a:r>
                        <a:rPr lang="id-ID" sz="1200" dirty="0">
                          <a:solidFill>
                            <a:srgbClr val="080001"/>
                          </a:solidFill>
                          <a:effectLst/>
                          <a:latin typeface="Verdana" panose="020B0604030504040204" pitchFamily="34" charset="0"/>
                        </a:rPr>
                        <a:t>. </a:t>
                      </a:r>
                      <a:r>
                        <a:rPr lang="id-ID" sz="1200" dirty="0" smtClean="0">
                          <a:solidFill>
                            <a:srgbClr val="080001"/>
                          </a:solidFill>
                          <a:effectLst/>
                          <a:latin typeface="Verdana" panose="020B0604030504040204" pitchFamily="34" charset="0"/>
                        </a:rPr>
                        <a:t>17.525.000</a:t>
                      </a:r>
                      <a:endParaRPr lang="id-ID" sz="1200" dirty="0">
                        <a:effectLst/>
                        <a:latin typeface="Verdana" panose="020B0604030504040204" pitchFamily="34"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02780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7280" y="3132944"/>
            <a:ext cx="10058400" cy="1192168"/>
          </a:xfrm>
        </p:spPr>
        <p:txBody>
          <a:bodyPr/>
          <a:lstStyle/>
          <a:p>
            <a:pPr algn="ctr"/>
            <a:r>
              <a:rPr lang="id-ID" dirty="0" smtClean="0"/>
              <a:t>Terima Kasih </a:t>
            </a:r>
            <a:r>
              <a:rPr lang="id-ID" dirty="0" smtClean="0">
                <a:sym typeface="Wingdings" panose="05000000000000000000" pitchFamily="2" charset="2"/>
              </a:rPr>
              <a:t></a:t>
            </a:r>
            <a:endParaRPr lang="id-ID" dirty="0"/>
          </a:p>
        </p:txBody>
      </p:sp>
      <p:sp>
        <p:nvSpPr>
          <p:cNvPr id="6" name="Subtitle 5"/>
          <p:cNvSpPr>
            <a:spLocks noGrp="1"/>
          </p:cNvSpPr>
          <p:nvPr>
            <p:ph type="subTitle" idx="1"/>
          </p:nvPr>
        </p:nvSpPr>
        <p:spPr/>
        <p:txBody>
          <a:bodyPr/>
          <a:lstStyle/>
          <a:p>
            <a:endParaRPr lang="id-ID"/>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826914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Daftar Pustaka</a:t>
            </a:r>
            <a:endParaRPr lang="id-ID" dirty="0"/>
          </a:p>
        </p:txBody>
      </p:sp>
      <p:sp>
        <p:nvSpPr>
          <p:cNvPr id="4" name="Content Placeholder 3"/>
          <p:cNvSpPr>
            <a:spLocks noGrp="1"/>
          </p:cNvSpPr>
          <p:nvPr>
            <p:ph idx="1"/>
          </p:nvPr>
        </p:nvSpPr>
        <p:spPr/>
        <p:txBody>
          <a:bodyPr/>
          <a:lstStyle/>
          <a:p>
            <a:r>
              <a:rPr lang="id-ID" dirty="0"/>
              <a:t>Setyowati, Krisnani, et al. "Hak kekayaan intelektual dan tantangan implementasinya di perguruan tinggi." (2005).</a:t>
            </a:r>
          </a:p>
        </p:txBody>
      </p:sp>
      <p:sp>
        <p:nvSpPr>
          <p:cNvPr id="2" name="Footer Placeholder 1"/>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3242167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Dasar Hukum</a:t>
            </a:r>
          </a:p>
        </p:txBody>
      </p:sp>
      <p:sp>
        <p:nvSpPr>
          <p:cNvPr id="3" name="Content Placeholder 2"/>
          <p:cNvSpPr>
            <a:spLocks noGrp="1"/>
          </p:cNvSpPr>
          <p:nvPr>
            <p:ph idx="1"/>
          </p:nvPr>
        </p:nvSpPr>
        <p:spPr>
          <a:xfrm>
            <a:off x="1294504" y="1899522"/>
            <a:ext cx="10058400" cy="4023360"/>
          </a:xfrm>
        </p:spPr>
        <p:txBody>
          <a:bodyPr>
            <a:noAutofit/>
          </a:bodyPr>
          <a:lstStyle/>
          <a:p>
            <a:pPr>
              <a:lnSpc>
                <a:spcPct val="100000"/>
              </a:lnSpc>
              <a:spcBef>
                <a:spcPts val="0"/>
              </a:spcBef>
              <a:buNone/>
              <a:defRPr/>
            </a:pPr>
            <a:r>
              <a:rPr lang="id-ID" sz="1800" b="1" dirty="0"/>
              <a:t>Perjanjian Internasional</a:t>
            </a:r>
          </a:p>
          <a:p>
            <a:pPr>
              <a:lnSpc>
                <a:spcPct val="100000"/>
              </a:lnSpc>
              <a:spcBef>
                <a:spcPts val="0"/>
              </a:spcBef>
              <a:defRPr/>
            </a:pPr>
            <a:r>
              <a:rPr lang="id-ID" sz="1800" dirty="0"/>
              <a:t>1883 - </a:t>
            </a:r>
            <a:r>
              <a:rPr lang="id-ID" sz="1800" i="1" dirty="0"/>
              <a:t>Paris Convention </a:t>
            </a:r>
            <a:r>
              <a:rPr lang="id-ID" sz="1800" dirty="0"/>
              <a:t>untuk Perlindungan Kekayaan Industri (</a:t>
            </a:r>
            <a:r>
              <a:rPr lang="en-US" sz="1800" b="1" dirty="0">
                <a:cs typeface="Arial" charset="0"/>
              </a:rPr>
              <a:t>Paten, </a:t>
            </a:r>
            <a:r>
              <a:rPr lang="en-US" sz="1800" b="1" dirty="0" err="1">
                <a:cs typeface="Arial" charset="0"/>
              </a:rPr>
              <a:t>Merek</a:t>
            </a:r>
            <a:r>
              <a:rPr lang="en-US" sz="1800" b="1" dirty="0">
                <a:cs typeface="Arial" charset="0"/>
              </a:rPr>
              <a:t>, </a:t>
            </a:r>
            <a:r>
              <a:rPr lang="en-US" sz="1800" b="1" dirty="0" err="1">
                <a:cs typeface="Arial" charset="0"/>
              </a:rPr>
              <a:t>Desain</a:t>
            </a:r>
            <a:r>
              <a:rPr lang="en-US" sz="1800" b="1" dirty="0">
                <a:cs typeface="Arial" charset="0"/>
              </a:rPr>
              <a:t> </a:t>
            </a:r>
            <a:r>
              <a:rPr lang="en-US" sz="1800" b="1" dirty="0" err="1">
                <a:cs typeface="Arial" charset="0"/>
              </a:rPr>
              <a:t>Industri</a:t>
            </a:r>
            <a:r>
              <a:rPr lang="id-ID" sz="1800" dirty="0"/>
              <a:t>).</a:t>
            </a:r>
          </a:p>
          <a:p>
            <a:pPr>
              <a:lnSpc>
                <a:spcPct val="100000"/>
              </a:lnSpc>
              <a:spcBef>
                <a:spcPts val="0"/>
              </a:spcBef>
              <a:defRPr/>
            </a:pPr>
            <a:r>
              <a:rPr lang="id-ID" sz="1800" dirty="0"/>
              <a:t>1886 - </a:t>
            </a:r>
            <a:r>
              <a:rPr lang="id-ID" sz="1800" i="1" dirty="0"/>
              <a:t>Berne</a:t>
            </a:r>
            <a:r>
              <a:rPr lang="id-ID" sz="1800" dirty="0"/>
              <a:t> </a:t>
            </a:r>
            <a:r>
              <a:rPr lang="id-ID" sz="1800" i="1" dirty="0"/>
              <a:t>Convention </a:t>
            </a:r>
            <a:r>
              <a:rPr lang="id-ID" sz="1800" dirty="0"/>
              <a:t>untuk Perlindungan Karya Sastra dan Seni </a:t>
            </a:r>
            <a:r>
              <a:rPr lang="id-ID" sz="1800" dirty="0" smtClean="0"/>
              <a:t>(</a:t>
            </a:r>
            <a:r>
              <a:rPr lang="id-ID" sz="1800" b="1" dirty="0">
                <a:sym typeface="Wingdings" panose="05000000000000000000" pitchFamily="2" charset="2"/>
              </a:rPr>
              <a:t>Hak Cipta</a:t>
            </a:r>
            <a:r>
              <a:rPr lang="id-ID" sz="1800" dirty="0">
                <a:sym typeface="Wingdings" panose="05000000000000000000" pitchFamily="2" charset="2"/>
              </a:rPr>
              <a:t>)</a:t>
            </a:r>
            <a:r>
              <a:rPr lang="id-ID" sz="1800" dirty="0"/>
              <a:t>.</a:t>
            </a:r>
          </a:p>
          <a:p>
            <a:pPr>
              <a:lnSpc>
                <a:spcPct val="100000"/>
              </a:lnSpc>
              <a:spcBef>
                <a:spcPts val="0"/>
              </a:spcBef>
              <a:defRPr/>
            </a:pPr>
            <a:r>
              <a:rPr lang="id-ID" sz="1800" dirty="0"/>
              <a:t>1986-1994 - (</a:t>
            </a:r>
            <a:r>
              <a:rPr lang="id-ID" sz="1800" i="1" dirty="0"/>
              <a:t>Uruguay Round</a:t>
            </a:r>
            <a:r>
              <a:rPr lang="id-ID" sz="1800" dirty="0"/>
              <a:t>) membahas tarif dan perdagangan dunia (dasar terbentuknya WTO)</a:t>
            </a:r>
          </a:p>
          <a:p>
            <a:pPr>
              <a:lnSpc>
                <a:spcPct val="100000"/>
              </a:lnSpc>
              <a:spcBef>
                <a:spcPts val="0"/>
              </a:spcBef>
              <a:defRPr/>
            </a:pPr>
            <a:r>
              <a:rPr lang="en-US" sz="1800" dirty="0">
                <a:cs typeface="Arial" charset="0"/>
              </a:rPr>
              <a:t>1994</a:t>
            </a:r>
            <a:r>
              <a:rPr lang="id-ID" sz="1800" dirty="0">
                <a:cs typeface="Arial" charset="0"/>
              </a:rPr>
              <a:t> - </a:t>
            </a:r>
            <a:r>
              <a:rPr lang="en-US" sz="1800" dirty="0" err="1">
                <a:cs typeface="Arial" charset="0"/>
              </a:rPr>
              <a:t>Perjanjian</a:t>
            </a:r>
            <a:r>
              <a:rPr lang="en-US" sz="1800" dirty="0">
                <a:cs typeface="Arial" charset="0"/>
              </a:rPr>
              <a:t> TRIPs (agreement on Trade Related Aspects of Intellectual Property Rights) – WTO</a:t>
            </a:r>
            <a:endParaRPr lang="id-ID" sz="1800" dirty="0"/>
          </a:p>
          <a:p>
            <a:pPr marL="0" indent="0">
              <a:lnSpc>
                <a:spcPct val="100000"/>
              </a:lnSpc>
              <a:spcBef>
                <a:spcPts val="0"/>
              </a:spcBef>
              <a:buNone/>
              <a:defRPr/>
            </a:pPr>
            <a:endParaRPr lang="id-ID" sz="1800" dirty="0"/>
          </a:p>
          <a:p>
            <a:pPr>
              <a:lnSpc>
                <a:spcPct val="100000"/>
              </a:lnSpc>
              <a:spcBef>
                <a:spcPts val="0"/>
              </a:spcBef>
              <a:spcAft>
                <a:spcPts val="600"/>
              </a:spcAft>
              <a:buNone/>
              <a:defRPr/>
            </a:pPr>
            <a:r>
              <a:rPr lang="id-ID" sz="1800" b="1" dirty="0"/>
              <a:t>UU Nasional</a:t>
            </a:r>
          </a:p>
          <a:p>
            <a:pPr>
              <a:lnSpc>
                <a:spcPct val="100000"/>
              </a:lnSpc>
              <a:spcBef>
                <a:spcPts val="0"/>
              </a:spcBef>
              <a:spcAft>
                <a:spcPts val="600"/>
              </a:spcAft>
              <a:defRPr/>
            </a:pPr>
            <a:r>
              <a:rPr lang="en-US" sz="1800" dirty="0">
                <a:cs typeface="Arial" charset="0"/>
              </a:rPr>
              <a:t>UU No. 30/2000 </a:t>
            </a:r>
            <a:r>
              <a:rPr lang="en-US" sz="1800" dirty="0" err="1">
                <a:cs typeface="Arial" charset="0"/>
              </a:rPr>
              <a:t>tentang</a:t>
            </a:r>
            <a:r>
              <a:rPr lang="en-US" sz="1800" dirty="0">
                <a:cs typeface="Arial" charset="0"/>
              </a:rPr>
              <a:t> </a:t>
            </a:r>
            <a:r>
              <a:rPr lang="en-US" sz="1800" dirty="0" err="1">
                <a:cs typeface="Arial" charset="0"/>
              </a:rPr>
              <a:t>Rahasia</a:t>
            </a:r>
            <a:r>
              <a:rPr lang="en-US" sz="1800" dirty="0">
                <a:cs typeface="Arial" charset="0"/>
              </a:rPr>
              <a:t> </a:t>
            </a:r>
            <a:r>
              <a:rPr lang="en-US" sz="1800" dirty="0" err="1">
                <a:cs typeface="Arial" charset="0"/>
              </a:rPr>
              <a:t>Dagang</a:t>
            </a:r>
            <a:endParaRPr lang="en-US" sz="1800" dirty="0">
              <a:cs typeface="Arial" charset="0"/>
            </a:endParaRPr>
          </a:p>
          <a:p>
            <a:pPr>
              <a:lnSpc>
                <a:spcPct val="100000"/>
              </a:lnSpc>
              <a:spcBef>
                <a:spcPts val="0"/>
              </a:spcBef>
              <a:spcAft>
                <a:spcPts val="600"/>
              </a:spcAft>
              <a:defRPr/>
            </a:pPr>
            <a:r>
              <a:rPr lang="en-US" sz="1800" dirty="0">
                <a:cs typeface="Arial" charset="0"/>
              </a:rPr>
              <a:t>UU No. 31/2000 </a:t>
            </a:r>
            <a:r>
              <a:rPr lang="en-US" sz="1800" dirty="0" err="1">
                <a:cs typeface="Arial" charset="0"/>
              </a:rPr>
              <a:t>tentang</a:t>
            </a:r>
            <a:r>
              <a:rPr lang="en-US" sz="1800" dirty="0">
                <a:cs typeface="Arial" charset="0"/>
              </a:rPr>
              <a:t> </a:t>
            </a:r>
            <a:r>
              <a:rPr lang="en-US" sz="1800" dirty="0" err="1">
                <a:cs typeface="Arial" charset="0"/>
              </a:rPr>
              <a:t>Desain</a:t>
            </a:r>
            <a:r>
              <a:rPr lang="en-US" sz="1800" dirty="0">
                <a:cs typeface="Arial" charset="0"/>
              </a:rPr>
              <a:t> </a:t>
            </a:r>
            <a:r>
              <a:rPr lang="en-US" sz="1800" dirty="0" err="1">
                <a:cs typeface="Arial" charset="0"/>
              </a:rPr>
              <a:t>Industri</a:t>
            </a:r>
            <a:endParaRPr lang="en-US" sz="1800" dirty="0">
              <a:cs typeface="Arial" charset="0"/>
            </a:endParaRPr>
          </a:p>
          <a:p>
            <a:pPr>
              <a:lnSpc>
                <a:spcPct val="100000"/>
              </a:lnSpc>
              <a:spcBef>
                <a:spcPts val="0"/>
              </a:spcBef>
              <a:spcAft>
                <a:spcPts val="600"/>
              </a:spcAft>
              <a:defRPr/>
            </a:pPr>
            <a:r>
              <a:rPr lang="en-US" sz="1800" dirty="0">
                <a:cs typeface="Arial" charset="0"/>
              </a:rPr>
              <a:t>UU No. 32/2000 </a:t>
            </a:r>
            <a:r>
              <a:rPr lang="en-US" sz="1800" dirty="0" err="1">
                <a:cs typeface="Arial" charset="0"/>
              </a:rPr>
              <a:t>tentang</a:t>
            </a:r>
            <a:r>
              <a:rPr lang="en-US" sz="1800" dirty="0">
                <a:cs typeface="Arial" charset="0"/>
              </a:rPr>
              <a:t> </a:t>
            </a:r>
            <a:r>
              <a:rPr lang="en-US" sz="1800" dirty="0" err="1">
                <a:cs typeface="Arial" charset="0"/>
              </a:rPr>
              <a:t>Desain</a:t>
            </a:r>
            <a:r>
              <a:rPr lang="en-US" sz="1800" dirty="0">
                <a:cs typeface="Arial" charset="0"/>
              </a:rPr>
              <a:t> Tata </a:t>
            </a:r>
            <a:r>
              <a:rPr lang="en-US" sz="1800" dirty="0" err="1">
                <a:cs typeface="Arial" charset="0"/>
              </a:rPr>
              <a:t>Letak</a:t>
            </a:r>
            <a:r>
              <a:rPr lang="en-US" sz="1800" dirty="0">
                <a:cs typeface="Arial" charset="0"/>
              </a:rPr>
              <a:t> </a:t>
            </a:r>
            <a:r>
              <a:rPr lang="en-US" sz="1800" dirty="0" err="1">
                <a:cs typeface="Arial" charset="0"/>
              </a:rPr>
              <a:t>Sirkuit</a:t>
            </a:r>
            <a:r>
              <a:rPr lang="en-US" sz="1800" dirty="0">
                <a:cs typeface="Arial" charset="0"/>
              </a:rPr>
              <a:t> </a:t>
            </a:r>
            <a:r>
              <a:rPr lang="en-US" sz="1800" dirty="0" err="1">
                <a:cs typeface="Arial" charset="0"/>
              </a:rPr>
              <a:t>Terpadu</a:t>
            </a:r>
            <a:endParaRPr lang="en-US" sz="1800" dirty="0">
              <a:cs typeface="Arial" charset="0"/>
            </a:endParaRPr>
          </a:p>
          <a:p>
            <a:pPr>
              <a:lnSpc>
                <a:spcPct val="100000"/>
              </a:lnSpc>
              <a:spcBef>
                <a:spcPts val="0"/>
              </a:spcBef>
              <a:spcAft>
                <a:spcPts val="600"/>
              </a:spcAft>
              <a:defRPr/>
            </a:pPr>
            <a:r>
              <a:rPr lang="en-US" sz="1800" dirty="0">
                <a:cs typeface="Arial" charset="0"/>
              </a:rPr>
              <a:t>UU No. 14/2001 </a:t>
            </a:r>
            <a:r>
              <a:rPr lang="en-US" sz="1800" dirty="0" err="1">
                <a:cs typeface="Arial" charset="0"/>
              </a:rPr>
              <a:t>tentang</a:t>
            </a:r>
            <a:r>
              <a:rPr lang="en-US" sz="1800" dirty="0">
                <a:cs typeface="Arial" charset="0"/>
              </a:rPr>
              <a:t> Paten</a:t>
            </a:r>
          </a:p>
          <a:p>
            <a:pPr>
              <a:lnSpc>
                <a:spcPct val="100000"/>
              </a:lnSpc>
              <a:spcBef>
                <a:spcPts val="0"/>
              </a:spcBef>
              <a:spcAft>
                <a:spcPts val="600"/>
              </a:spcAft>
              <a:defRPr/>
            </a:pPr>
            <a:r>
              <a:rPr lang="en-US" sz="1800" dirty="0">
                <a:cs typeface="Arial" charset="0"/>
              </a:rPr>
              <a:t>UU No. 15/2001 </a:t>
            </a:r>
            <a:r>
              <a:rPr lang="en-US" sz="1800" dirty="0" err="1">
                <a:cs typeface="Arial" charset="0"/>
              </a:rPr>
              <a:t>tentang</a:t>
            </a:r>
            <a:r>
              <a:rPr lang="en-US" sz="1800" dirty="0">
                <a:cs typeface="Arial" charset="0"/>
              </a:rPr>
              <a:t> </a:t>
            </a:r>
            <a:r>
              <a:rPr lang="en-US" sz="1800" dirty="0" err="1">
                <a:cs typeface="Arial" charset="0"/>
              </a:rPr>
              <a:t>Merek</a:t>
            </a:r>
            <a:endParaRPr lang="en-US" sz="1800" dirty="0">
              <a:cs typeface="Arial" charset="0"/>
            </a:endParaRPr>
          </a:p>
          <a:p>
            <a:pPr>
              <a:lnSpc>
                <a:spcPct val="100000"/>
              </a:lnSpc>
              <a:spcBef>
                <a:spcPts val="0"/>
              </a:spcBef>
              <a:spcAft>
                <a:spcPts val="600"/>
              </a:spcAft>
              <a:defRPr/>
            </a:pPr>
            <a:r>
              <a:rPr lang="en-US" sz="1800" dirty="0">
                <a:cs typeface="Arial" charset="0"/>
              </a:rPr>
              <a:t>UU no. </a:t>
            </a:r>
            <a:r>
              <a:rPr lang="id-ID" sz="1800" dirty="0" smtClean="0">
                <a:cs typeface="Arial" charset="0"/>
              </a:rPr>
              <a:t>28</a:t>
            </a:r>
            <a:r>
              <a:rPr lang="en-US" sz="1800" dirty="0" smtClean="0">
                <a:cs typeface="Arial" charset="0"/>
              </a:rPr>
              <a:t>/20</a:t>
            </a:r>
            <a:r>
              <a:rPr lang="id-ID" sz="1800" dirty="0" smtClean="0">
                <a:cs typeface="Arial" charset="0"/>
              </a:rPr>
              <a:t>14</a:t>
            </a:r>
            <a:r>
              <a:rPr lang="en-US" sz="1800" dirty="0" smtClean="0">
                <a:cs typeface="Arial" charset="0"/>
              </a:rPr>
              <a:t> </a:t>
            </a:r>
            <a:r>
              <a:rPr lang="en-US" sz="1800" dirty="0" err="1">
                <a:cs typeface="Arial" charset="0"/>
              </a:rPr>
              <a:t>tentang</a:t>
            </a:r>
            <a:r>
              <a:rPr lang="en-US" sz="1800" dirty="0">
                <a:cs typeface="Arial" charset="0"/>
              </a:rPr>
              <a:t> </a:t>
            </a:r>
            <a:r>
              <a:rPr lang="en-US" sz="1800" dirty="0" err="1">
                <a:cs typeface="Arial" charset="0"/>
              </a:rPr>
              <a:t>Hak</a:t>
            </a:r>
            <a:r>
              <a:rPr lang="en-US" sz="1800" dirty="0">
                <a:cs typeface="Arial" charset="0"/>
              </a:rPr>
              <a:t> </a:t>
            </a:r>
            <a:r>
              <a:rPr lang="en-US" sz="1800" dirty="0" err="1">
                <a:cs typeface="Arial" charset="0"/>
              </a:rPr>
              <a:t>Cipta</a:t>
            </a:r>
            <a:r>
              <a:rPr lang="en-US" sz="1800" dirty="0">
                <a:cs typeface="Arial" charset="0"/>
              </a:rPr>
              <a:t> </a:t>
            </a:r>
            <a:endParaRPr lang="id-ID" sz="1800" dirty="0">
              <a:cs typeface="Arial" charset="0"/>
            </a:endParaRPr>
          </a:p>
          <a:p>
            <a:pPr>
              <a:lnSpc>
                <a:spcPct val="100000"/>
              </a:lnSpc>
            </a:pPr>
            <a:endParaRPr lang="id-ID" sz="1800" dirty="0"/>
          </a:p>
          <a:p>
            <a:pPr marL="0" indent="0">
              <a:lnSpc>
                <a:spcPct val="100000"/>
              </a:lnSpc>
              <a:buNone/>
            </a:pPr>
            <a:endParaRPr lang="id-ID" sz="1800" dirty="0"/>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284146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4887"/>
            <a:ext cx="10058400" cy="1450757"/>
          </a:xfrm>
        </p:spPr>
        <p:txBody>
          <a:bodyPr/>
          <a:lstStyle/>
          <a:p>
            <a:pPr algn="ctr"/>
            <a:r>
              <a:rPr lang="id-ID" dirty="0" smtClean="0">
                <a:solidFill>
                  <a:srgbClr val="C00000"/>
                </a:solidFill>
              </a:rPr>
              <a:t>Ragam HKI</a:t>
            </a:r>
            <a:endParaRPr lang="id-ID" dirty="0">
              <a:solidFill>
                <a:srgbClr val="C00000"/>
              </a:solidFill>
            </a:endParaRPr>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83399" y="1884057"/>
            <a:ext cx="7621582" cy="4429031"/>
          </a:xfrm>
        </p:spPr>
      </p:pic>
    </p:spTree>
    <p:extLst>
      <p:ext uri="{BB962C8B-B14F-4D97-AF65-F5344CB8AC3E}">
        <p14:creationId xmlns:p14="http://schemas.microsoft.com/office/powerpoint/2010/main" xmlns="" val="166537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
        <p:nvSpPr>
          <p:cNvPr id="2" name="Title 1"/>
          <p:cNvSpPr>
            <a:spLocks noGrp="1"/>
          </p:cNvSpPr>
          <p:nvPr>
            <p:ph type="title" idx="4294967295"/>
          </p:nvPr>
        </p:nvSpPr>
        <p:spPr>
          <a:xfrm>
            <a:off x="1068387" y="287338"/>
            <a:ext cx="10058400" cy="723900"/>
          </a:xfrm>
        </p:spPr>
        <p:txBody>
          <a:bodyPr/>
          <a:lstStyle/>
          <a:p>
            <a:pPr algn="ctr"/>
            <a:r>
              <a:rPr lang="id-ID" dirty="0" smtClean="0">
                <a:solidFill>
                  <a:srgbClr val="C00000"/>
                </a:solidFill>
              </a:rPr>
              <a:t>Contoh Penerapan HKI pada produk</a:t>
            </a:r>
            <a:endParaRPr lang="id-ID" dirty="0">
              <a:solidFill>
                <a:srgbClr val="C00000"/>
              </a:solidFill>
            </a:endParaRPr>
          </a:p>
        </p:txBody>
      </p:sp>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xmlns="" val="0"/>
              </a:ext>
            </a:extLst>
          </a:blip>
          <a:srcRect l="10690" t="18067" r="48835" b="827"/>
          <a:stretch/>
        </p:blipFill>
        <p:spPr>
          <a:xfrm>
            <a:off x="5496944" y="1212199"/>
            <a:ext cx="2463707" cy="4937589"/>
          </a:xfrm>
        </p:spPr>
      </p:pic>
      <p:grpSp>
        <p:nvGrpSpPr>
          <p:cNvPr id="29" name="Group 28"/>
          <p:cNvGrpSpPr/>
          <p:nvPr/>
        </p:nvGrpSpPr>
        <p:grpSpPr>
          <a:xfrm>
            <a:off x="6311146" y="1362635"/>
            <a:ext cx="5020236" cy="788894"/>
            <a:chOff x="6311146" y="1362635"/>
            <a:chExt cx="5020236" cy="788894"/>
          </a:xfrm>
        </p:grpSpPr>
        <p:sp>
          <p:nvSpPr>
            <p:cNvPr id="6" name="Rounded Rectangle 5"/>
            <p:cNvSpPr/>
            <p:nvPr/>
          </p:nvSpPr>
          <p:spPr>
            <a:xfrm>
              <a:off x="6311146" y="1362635"/>
              <a:ext cx="914400" cy="502024"/>
            </a:xfrm>
            <a:prstGeom prst="round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cxnSp>
          <p:nvCxnSpPr>
            <p:cNvPr id="8" name="Straight Arrow Connector 7"/>
            <p:cNvCxnSpPr>
              <a:stCxn id="6" idx="3"/>
            </p:cNvCxnSpPr>
            <p:nvPr/>
          </p:nvCxnSpPr>
          <p:spPr>
            <a:xfrm flipV="1">
              <a:off x="7225546" y="1595718"/>
              <a:ext cx="1452283" cy="179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677828" y="1362635"/>
              <a:ext cx="2653554" cy="78889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MEREK : “ASUS” sebagai simbol dagang barang</a:t>
              </a:r>
              <a:endParaRPr lang="id-ID" dirty="0"/>
            </a:p>
          </p:txBody>
        </p:sp>
      </p:grpSp>
      <p:sp>
        <p:nvSpPr>
          <p:cNvPr id="10" name="Rounded Rectangle 9"/>
          <p:cNvSpPr/>
          <p:nvPr/>
        </p:nvSpPr>
        <p:spPr>
          <a:xfrm>
            <a:off x="5307100" y="1011239"/>
            <a:ext cx="2850776" cy="529991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Arrow Connector 12"/>
          <p:cNvCxnSpPr/>
          <p:nvPr/>
        </p:nvCxnSpPr>
        <p:spPr>
          <a:xfrm flipV="1">
            <a:off x="8157876" y="3281080"/>
            <a:ext cx="519951" cy="359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677828" y="2664287"/>
            <a:ext cx="2653554" cy="127298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DESAIN INDUSTRI : Desain yang tampak/tampilan luar smartphone</a:t>
            </a:r>
            <a:endParaRPr lang="id-ID" dirty="0"/>
          </a:p>
        </p:txBody>
      </p:sp>
      <p:sp>
        <p:nvSpPr>
          <p:cNvPr id="3" name="Rounded Rectangle 2"/>
          <p:cNvSpPr/>
          <p:nvPr/>
        </p:nvSpPr>
        <p:spPr>
          <a:xfrm>
            <a:off x="8677827" y="4440953"/>
            <a:ext cx="2653555" cy="1228045"/>
          </a:xfrm>
          <a:prstGeom prst="roundRect">
            <a:avLst/>
          </a:prstGeom>
          <a:solidFill>
            <a:srgbClr val="C618AD"/>
          </a:solidFill>
          <a:ln>
            <a:solidFill>
              <a:srgbClr val="C61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PATEN : </a:t>
            </a:r>
            <a:r>
              <a:rPr lang="id-ID" dirty="0"/>
              <a:t>Invensi</a:t>
            </a:r>
            <a:br>
              <a:rPr lang="id-ID" dirty="0"/>
            </a:br>
            <a:r>
              <a:rPr lang="id-ID" dirty="0"/>
              <a:t>teknologi berupa alat</a:t>
            </a:r>
            <a:br>
              <a:rPr lang="id-ID" dirty="0"/>
            </a:br>
            <a:r>
              <a:rPr lang="id-ID" dirty="0"/>
              <a:t>komunikasi &amp; komputer</a:t>
            </a:r>
            <a:br>
              <a:rPr lang="id-ID" dirty="0"/>
            </a:br>
            <a:r>
              <a:rPr lang="id-ID" dirty="0"/>
              <a:t>dalam ukuran </a:t>
            </a:r>
            <a:r>
              <a:rPr lang="id-ID" dirty="0" smtClean="0"/>
              <a:t>kecil</a:t>
            </a:r>
            <a:endParaRPr lang="id-ID" dirty="0"/>
          </a:p>
        </p:txBody>
      </p:sp>
      <p:cxnSp>
        <p:nvCxnSpPr>
          <p:cNvPr id="12" name="Straight Arrow Connector 11"/>
          <p:cNvCxnSpPr/>
          <p:nvPr/>
        </p:nvCxnSpPr>
        <p:spPr>
          <a:xfrm>
            <a:off x="7781358" y="5022805"/>
            <a:ext cx="942877" cy="0"/>
          </a:xfrm>
          <a:prstGeom prst="straightConnector1">
            <a:avLst/>
          </a:prstGeom>
          <a:ln w="57150">
            <a:solidFill>
              <a:srgbClr val="C618AD"/>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842675" y="3818963"/>
            <a:ext cx="3944473" cy="1508640"/>
          </a:xfrm>
          <a:prstGeom prst="roundRect">
            <a:avLst/>
          </a:prstGeom>
          <a:solidFill>
            <a:srgbClr val="23A31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DESAIN TATA LETAK </a:t>
            </a:r>
            <a:r>
              <a:rPr lang="id-ID" dirty="0" smtClean="0"/>
              <a:t>SIRKUIT TERPADU : </a:t>
            </a:r>
            <a:r>
              <a:rPr lang="id-ID" dirty="0"/>
              <a:t>Desain tata </a:t>
            </a:r>
            <a:r>
              <a:rPr lang="id-ID" dirty="0" smtClean="0"/>
              <a:t>letak sirkuit </a:t>
            </a:r>
            <a:r>
              <a:rPr lang="id-ID" dirty="0"/>
              <a:t>terpadu yang berada </a:t>
            </a:r>
            <a:r>
              <a:rPr lang="id-ID" dirty="0" smtClean="0"/>
              <a:t>di dalam </a:t>
            </a:r>
            <a:r>
              <a:rPr lang="id-ID" dirty="0"/>
              <a:t>produk IC </a:t>
            </a:r>
            <a:r>
              <a:rPr lang="id-ID" dirty="0" smtClean="0"/>
              <a:t>dari smartphone</a:t>
            </a:r>
            <a:endParaRPr lang="id-ID" dirty="0"/>
          </a:p>
        </p:txBody>
      </p:sp>
      <p:cxnSp>
        <p:nvCxnSpPr>
          <p:cNvPr id="22" name="Straight Arrow Connector 21"/>
          <p:cNvCxnSpPr>
            <a:endCxn id="18" idx="3"/>
          </p:cNvCxnSpPr>
          <p:nvPr/>
        </p:nvCxnSpPr>
        <p:spPr>
          <a:xfrm flipH="1">
            <a:off x="4787148" y="4571998"/>
            <a:ext cx="878542" cy="12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42675" y="2039867"/>
            <a:ext cx="3944473" cy="1050640"/>
          </a:xfrm>
          <a:prstGeom prst="roundRect">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HAK </a:t>
            </a:r>
            <a:r>
              <a:rPr lang="sv-SE" dirty="0" smtClean="0"/>
              <a:t>CIPTA</a:t>
            </a:r>
            <a:r>
              <a:rPr lang="id-ID" dirty="0" smtClean="0"/>
              <a:t> : </a:t>
            </a:r>
            <a:r>
              <a:rPr lang="sv-SE" dirty="0" smtClean="0"/>
              <a:t>Program</a:t>
            </a:r>
            <a:r>
              <a:rPr lang="id-ID" dirty="0" smtClean="0"/>
              <a:t> </a:t>
            </a:r>
            <a:r>
              <a:rPr lang="sv-SE" dirty="0" smtClean="0"/>
              <a:t>Komputer yang</a:t>
            </a:r>
            <a:r>
              <a:rPr lang="id-ID" dirty="0" smtClean="0"/>
              <a:t> </a:t>
            </a:r>
            <a:r>
              <a:rPr lang="sv-SE" dirty="0" smtClean="0"/>
              <a:t>dipakai pada</a:t>
            </a:r>
            <a:r>
              <a:rPr lang="id-ID" dirty="0" smtClean="0"/>
              <a:t> </a:t>
            </a:r>
            <a:r>
              <a:rPr lang="sv-SE" dirty="0" smtClean="0"/>
              <a:t>smartphone</a:t>
            </a:r>
            <a:endParaRPr lang="id-ID" dirty="0"/>
          </a:p>
        </p:txBody>
      </p:sp>
      <p:cxnSp>
        <p:nvCxnSpPr>
          <p:cNvPr id="28" name="Straight Arrow Connector 27"/>
          <p:cNvCxnSpPr/>
          <p:nvPr/>
        </p:nvCxnSpPr>
        <p:spPr>
          <a:xfrm flipH="1">
            <a:off x="4787148" y="2565187"/>
            <a:ext cx="1515033"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08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Hak Cipta</a:t>
            </a:r>
            <a:endParaRPr lang="id-ID" dirty="0"/>
          </a:p>
        </p:txBody>
      </p:sp>
      <p:sp>
        <p:nvSpPr>
          <p:cNvPr id="4" name="Text Placeholder 3"/>
          <p:cNvSpPr>
            <a:spLocks noGrp="1"/>
          </p:cNvSpPr>
          <p:nvPr>
            <p:ph type="body" sz="half" idx="2"/>
          </p:nvPr>
        </p:nvSpPr>
        <p:spPr/>
        <p:txBody>
          <a:bodyPr/>
          <a:lstStyle/>
          <a:p>
            <a:endParaRPr lang="id-ID"/>
          </a:p>
        </p:txBody>
      </p:sp>
      <p:sp>
        <p:nvSpPr>
          <p:cNvPr id="5" name="Footer Placeholder 4"/>
          <p:cNvSpPr>
            <a:spLocks noGrp="1"/>
          </p:cNvSpPr>
          <p:nvPr>
            <p:ph type="ftr" sz="quarter" idx="11"/>
          </p:nvPr>
        </p:nvSpPr>
        <p:spPr/>
        <p:txBody>
          <a:bodyPr/>
          <a:lstStyle/>
          <a:p>
            <a:r>
              <a:rPr lang="en-US" smtClean="0"/>
              <a:t>Sentra KI - Universitas Muhammadiyah Malang</a:t>
            </a:r>
            <a:endParaRPr lang="en-US" dirty="0"/>
          </a:p>
        </p:txBody>
      </p:sp>
      <p:pic>
        <p:nvPicPr>
          <p:cNvPr id="25" name="Picture Placeholder 24"/>
          <p:cNvPicPr>
            <a:picLocks noGrp="1" noChangeAspect="1"/>
          </p:cNvPicPr>
          <p:nvPr>
            <p:ph type="pic" idx="1"/>
          </p:nvPr>
        </p:nvPicPr>
        <p:blipFill>
          <a:blip r:embed="rId2">
            <a:extLst>
              <a:ext uri="{28A0092B-C50C-407E-A947-70E740481C1C}">
                <a14:useLocalDpi xmlns:a14="http://schemas.microsoft.com/office/drawing/2010/main" xmlns="" val="0"/>
              </a:ext>
            </a:extLst>
          </a:blip>
          <a:srcRect t="12474" b="12474"/>
          <a:stretch>
            <a:fillRect/>
          </a:stretch>
        </p:blipFill>
        <p:spPr/>
      </p:pic>
    </p:spTree>
    <p:extLst>
      <p:ext uri="{BB962C8B-B14F-4D97-AF65-F5344CB8AC3E}">
        <p14:creationId xmlns:p14="http://schemas.microsoft.com/office/powerpoint/2010/main" xmlns="" val="335250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Hak Cipta</a:t>
            </a:r>
            <a:endParaRPr lang="id-ID" dirty="0"/>
          </a:p>
        </p:txBody>
      </p:sp>
      <p:sp>
        <p:nvSpPr>
          <p:cNvPr id="3" name="Content Placeholder 2"/>
          <p:cNvSpPr>
            <a:spLocks noGrp="1"/>
          </p:cNvSpPr>
          <p:nvPr>
            <p:ph idx="1"/>
          </p:nvPr>
        </p:nvSpPr>
        <p:spPr/>
        <p:txBody>
          <a:bodyPr>
            <a:normAutofit/>
          </a:bodyPr>
          <a:lstStyle/>
          <a:p>
            <a:r>
              <a:rPr lang="id-ID" sz="2400" b="1" dirty="0" smtClean="0"/>
              <a:t>Berdasarkan UU Hak Cipta Nomor 28 th 2014</a:t>
            </a:r>
          </a:p>
          <a:p>
            <a:pPr marL="269875" indent="-269875">
              <a:buFont typeface="Wingdings" panose="05000000000000000000" pitchFamily="2" charset="2"/>
              <a:buChar char="§"/>
            </a:pPr>
            <a:r>
              <a:rPr lang="id-ID" sz="2400" b="1" dirty="0" smtClean="0"/>
              <a:t>Hak </a:t>
            </a:r>
            <a:r>
              <a:rPr lang="id-ID" sz="2400" b="1" dirty="0"/>
              <a:t>Cipta </a:t>
            </a:r>
            <a:r>
              <a:rPr lang="id-ID" sz="2400" dirty="0"/>
              <a:t>adalah hak eksklusif pencipta yang </a:t>
            </a:r>
            <a:r>
              <a:rPr lang="id-ID" sz="2400" dirty="0" smtClean="0"/>
              <a:t>timbul secara </a:t>
            </a:r>
            <a:r>
              <a:rPr lang="id-ID" sz="2400" dirty="0"/>
              <a:t>otomatis berdasarkan prinsip deklaratif </a:t>
            </a:r>
            <a:r>
              <a:rPr lang="id-ID" sz="2400" dirty="0" smtClean="0"/>
              <a:t>setelah suatu </a:t>
            </a:r>
            <a:r>
              <a:rPr lang="id-ID" sz="2400" dirty="0"/>
              <a:t>ciptaan diwujudkan dalam bentuk nyata </a:t>
            </a:r>
            <a:r>
              <a:rPr lang="id-ID" sz="2400" dirty="0" smtClean="0"/>
              <a:t>tanpa mengurangi </a:t>
            </a:r>
            <a:r>
              <a:rPr lang="id-ID" sz="2400" dirty="0"/>
              <a:t>pembatasan sesuai dengan </a:t>
            </a:r>
            <a:r>
              <a:rPr lang="id-ID" sz="2400" dirty="0" smtClean="0"/>
              <a:t>ketentuan peraturan perundang-undangan.</a:t>
            </a:r>
          </a:p>
          <a:p>
            <a:pPr>
              <a:spcBef>
                <a:spcPts val="600"/>
              </a:spcBef>
              <a:spcAft>
                <a:spcPts val="600"/>
              </a:spcAft>
              <a:buFont typeface="Wingdings" panose="05000000000000000000" pitchFamily="2" charset="2"/>
              <a:buChar char="§"/>
            </a:pPr>
            <a:r>
              <a:rPr lang="id-ID" sz="2400" dirty="0" smtClean="0"/>
              <a:t>Hak eksklusif </a:t>
            </a:r>
            <a:r>
              <a:rPr lang="id-ID" sz="2400" dirty="0"/>
              <a:t>yang dimiliki </a:t>
            </a:r>
            <a:r>
              <a:rPr lang="id-ID" sz="2400" dirty="0" smtClean="0"/>
              <a:t>pencipta/pemegang </a:t>
            </a:r>
            <a:r>
              <a:rPr lang="id-ID" sz="2400" dirty="0"/>
              <a:t>hak cipta :</a:t>
            </a:r>
          </a:p>
          <a:p>
            <a:pPr lvl="1">
              <a:spcBef>
                <a:spcPts val="600"/>
              </a:spcBef>
              <a:spcAft>
                <a:spcPts val="600"/>
              </a:spcAft>
              <a:buFont typeface="Wingdings" panose="05000000000000000000" pitchFamily="2" charset="2"/>
              <a:buChar char="§"/>
            </a:pPr>
            <a:r>
              <a:rPr lang="id-ID" sz="2000" dirty="0" smtClean="0"/>
              <a:t>Hak </a:t>
            </a:r>
            <a:r>
              <a:rPr lang="id-ID" sz="2000" dirty="0"/>
              <a:t>moral : hak yang melekat secara abadi pada diri </a:t>
            </a:r>
            <a:r>
              <a:rPr lang="id-ID" sz="2000" dirty="0" smtClean="0"/>
              <a:t>Pencipta dan </a:t>
            </a:r>
            <a:r>
              <a:rPr lang="id-ID" sz="2000" dirty="0"/>
              <a:t>bersifat  tidak </a:t>
            </a:r>
            <a:r>
              <a:rPr lang="id-ID" sz="2000" dirty="0" smtClean="0"/>
              <a:t>terhapuskan</a:t>
            </a:r>
          </a:p>
          <a:p>
            <a:pPr lvl="1">
              <a:spcBef>
                <a:spcPts val="600"/>
              </a:spcBef>
              <a:spcAft>
                <a:spcPts val="600"/>
              </a:spcAft>
              <a:buFont typeface="Wingdings" panose="05000000000000000000" pitchFamily="2" charset="2"/>
              <a:buChar char="§"/>
            </a:pPr>
            <a:r>
              <a:rPr lang="id-ID" sz="2000" dirty="0"/>
              <a:t>Hak Ekonomi : hak eksklusif Pencipta atau Pemegang Hak Cipta untuk mendapatkan manfaat ekonomi atas Ciptaan</a:t>
            </a:r>
          </a:p>
        </p:txBody>
      </p:sp>
      <p:sp>
        <p:nvSpPr>
          <p:cNvPr id="4" name="Footer Placeholder 3"/>
          <p:cNvSpPr>
            <a:spLocks noGrp="1"/>
          </p:cNvSpPr>
          <p:nvPr>
            <p:ph type="ftr" sz="quarter" idx="11"/>
          </p:nvPr>
        </p:nvSpPr>
        <p:spPr/>
        <p:txBody>
          <a:bodyPr/>
          <a:lstStyle/>
          <a:p>
            <a:r>
              <a:rPr lang="en-US" smtClean="0"/>
              <a:t>Sentra KI - Universitas Muhammadiyah Malang</a:t>
            </a:r>
            <a:endParaRPr lang="en-US" dirty="0"/>
          </a:p>
        </p:txBody>
      </p:sp>
    </p:spTree>
    <p:extLst>
      <p:ext uri="{BB962C8B-B14F-4D97-AF65-F5344CB8AC3E}">
        <p14:creationId xmlns:p14="http://schemas.microsoft.com/office/powerpoint/2010/main" xmlns="" val="116816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4382</TotalTime>
  <Words>2470</Words>
  <Application>Microsoft Office PowerPoint</Application>
  <PresentationFormat>Custom</PresentationFormat>
  <Paragraphs>375</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Retrospect</vt:lpstr>
      <vt:lpstr>Dasar HKI dan Ragam HKI</vt:lpstr>
      <vt:lpstr>Apa Kekayaan Intelektual (KI)?</vt:lpstr>
      <vt:lpstr>Alasan Untuk Melindungi KI</vt:lpstr>
      <vt:lpstr>Slide 4</vt:lpstr>
      <vt:lpstr>Dasar Hukum</vt:lpstr>
      <vt:lpstr>Ragam HKI</vt:lpstr>
      <vt:lpstr>Contoh Penerapan HKI pada produk</vt:lpstr>
      <vt:lpstr>Hak Cipta</vt:lpstr>
      <vt:lpstr>Hak Cipta</vt:lpstr>
      <vt:lpstr>Istilah dalam Hak Cipta</vt:lpstr>
      <vt:lpstr>Slide 11</vt:lpstr>
      <vt:lpstr>Contoh Hak Cipta dan Hak Terkait</vt:lpstr>
      <vt:lpstr>Ciptaan Yang Dilindungi dan Masa Perlindungan Hak Cipta </vt:lpstr>
      <vt:lpstr>Slide 14</vt:lpstr>
      <vt:lpstr>Desain Industri</vt:lpstr>
      <vt:lpstr>Desain Industri</vt:lpstr>
      <vt:lpstr>Kriteria Desain Industri</vt:lpstr>
      <vt:lpstr>Contoh Desain Industri</vt:lpstr>
      <vt:lpstr>Contoh bukan desain Industri</vt:lpstr>
      <vt:lpstr>Merek</vt:lpstr>
      <vt:lpstr>Merek </vt:lpstr>
      <vt:lpstr>Jenis Merek</vt:lpstr>
      <vt:lpstr>Contoh Merek Dagang</vt:lpstr>
      <vt:lpstr>Contoh Merek Jasa</vt:lpstr>
      <vt:lpstr>Contoh Merek Kolektif</vt:lpstr>
      <vt:lpstr>Indikasi Geografis</vt:lpstr>
      <vt:lpstr>Contoh Indikasi Geografis Terdaftar</vt:lpstr>
      <vt:lpstr>Rahasia Dagang</vt:lpstr>
      <vt:lpstr>Rahasia Dagang</vt:lpstr>
      <vt:lpstr>Contoh Rahasia Dagang</vt:lpstr>
      <vt:lpstr>Desain Tata Letak Sirkuit Terpadu</vt:lpstr>
      <vt:lpstr>Desain Tata Letak Sirkuit Terpadu (DTLST)</vt:lpstr>
      <vt:lpstr>Contoh DTLST</vt:lpstr>
      <vt:lpstr>Perlindungan Varietas Tanaman (PVT)</vt:lpstr>
      <vt:lpstr>Perlindungan Varietas Tanaman (PVT)</vt:lpstr>
      <vt:lpstr>Paten</vt:lpstr>
      <vt:lpstr>Paten</vt:lpstr>
      <vt:lpstr>Invensi dan Inventor?</vt:lpstr>
      <vt:lpstr>Slide 39</vt:lpstr>
      <vt:lpstr>Sistem Pendaftaran Paten </vt:lpstr>
      <vt:lpstr>Fungsi Paten</vt:lpstr>
      <vt:lpstr>Slide 42</vt:lpstr>
      <vt:lpstr>Terima Kasih </vt:lpstr>
      <vt:lpstr>Daftar Pustaka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HKI dan Ragam HKI</dc:title>
  <dc:creator>PIO</dc:creator>
  <cp:lastModifiedBy>Computer</cp:lastModifiedBy>
  <cp:revision>272</cp:revision>
  <dcterms:created xsi:type="dcterms:W3CDTF">2015-12-01T21:43:42Z</dcterms:created>
  <dcterms:modified xsi:type="dcterms:W3CDTF">2015-12-19T00:21:50Z</dcterms:modified>
</cp:coreProperties>
</file>