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7" r:id="rId3"/>
    <p:sldId id="308" r:id="rId4"/>
    <p:sldId id="376" r:id="rId5"/>
    <p:sldId id="374" r:id="rId6"/>
    <p:sldId id="375" r:id="rId7"/>
    <p:sldId id="321" r:id="rId8"/>
    <p:sldId id="311" r:id="rId9"/>
    <p:sldId id="372" r:id="rId10"/>
    <p:sldId id="313" r:id="rId11"/>
    <p:sldId id="314" r:id="rId12"/>
    <p:sldId id="332" r:id="rId13"/>
    <p:sldId id="377" r:id="rId14"/>
    <p:sldId id="353" r:id="rId15"/>
    <p:sldId id="339" r:id="rId16"/>
    <p:sldId id="342" r:id="rId17"/>
    <p:sldId id="343" r:id="rId18"/>
    <p:sldId id="355" r:id="rId19"/>
    <p:sldId id="371" r:id="rId20"/>
    <p:sldId id="358" r:id="rId21"/>
    <p:sldId id="366" r:id="rId22"/>
    <p:sldId id="367" r:id="rId23"/>
    <p:sldId id="368" r:id="rId24"/>
    <p:sldId id="364" r:id="rId25"/>
    <p:sldId id="379" r:id="rId26"/>
    <p:sldId id="365" r:id="rId27"/>
    <p:sldId id="361" r:id="rId28"/>
    <p:sldId id="370" r:id="rId29"/>
    <p:sldId id="369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256" autoAdjust="0"/>
  </p:normalViewPr>
  <p:slideViewPr>
    <p:cSldViewPr>
      <p:cViewPr>
        <p:scale>
          <a:sx n="69" d="100"/>
          <a:sy n="69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9AF42-B417-E242-A59D-CA8302D4E524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6D414-C07D-6F42-AA55-DF9A1D0A6D0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MEA 2015</a:t>
          </a:r>
          <a:endParaRPr lang="en-US" dirty="0"/>
        </a:p>
      </dgm:t>
    </dgm:pt>
    <dgm:pt modelId="{4E948453-8C65-C444-9503-EF8113DA676A}" type="parTrans" cxnId="{1B32B370-5B9A-1E4D-949F-35A61FFFFEB4}">
      <dgm:prSet/>
      <dgm:spPr/>
      <dgm:t>
        <a:bodyPr/>
        <a:lstStyle/>
        <a:p>
          <a:endParaRPr lang="en-US"/>
        </a:p>
      </dgm:t>
    </dgm:pt>
    <dgm:pt modelId="{AF82FDB9-81BD-A848-AE6D-86AC65C3EA7B}" type="sibTrans" cxnId="{1B32B370-5B9A-1E4D-949F-35A61FFFFEB4}">
      <dgm:prSet/>
      <dgm:spPr/>
      <dgm:t>
        <a:bodyPr/>
        <a:lstStyle/>
        <a:p>
          <a:endParaRPr lang="en-US"/>
        </a:p>
      </dgm:t>
    </dgm:pt>
    <dgm:pt modelId="{E89C53F9-8260-DA43-9E33-6E58577D6BA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b="1" dirty="0" smtClean="0"/>
            <a:t>FREE FLOW GOODS</a:t>
          </a:r>
          <a:endParaRPr lang="en-US" sz="2000" b="1" dirty="0"/>
        </a:p>
      </dgm:t>
    </dgm:pt>
    <dgm:pt modelId="{75C40267-1450-8841-8DFA-515F52B1EEBA}" type="parTrans" cxnId="{F0E770C3-3EF4-9140-9D8C-716E06872A69}">
      <dgm:prSet/>
      <dgm:spPr/>
      <dgm:t>
        <a:bodyPr/>
        <a:lstStyle/>
        <a:p>
          <a:endParaRPr lang="en-US"/>
        </a:p>
      </dgm:t>
    </dgm:pt>
    <dgm:pt modelId="{6F5E46D8-06AB-4343-9464-BA7EF2C848D9}" type="sibTrans" cxnId="{F0E770C3-3EF4-9140-9D8C-716E06872A69}">
      <dgm:prSet/>
      <dgm:spPr/>
      <dgm:t>
        <a:bodyPr/>
        <a:lstStyle/>
        <a:p>
          <a:endParaRPr lang="en-US"/>
        </a:p>
      </dgm:t>
    </dgm:pt>
    <dgm:pt modelId="{70CD3F00-5F7B-3046-8ECC-9F242B4F010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FREE FLOW CAPITAL</a:t>
          </a:r>
          <a:endParaRPr lang="en-US" sz="2000" b="1" dirty="0">
            <a:solidFill>
              <a:schemeClr val="bg1"/>
            </a:solidFill>
          </a:endParaRPr>
        </a:p>
      </dgm:t>
    </dgm:pt>
    <dgm:pt modelId="{9CF8B141-CE20-1743-BEAC-F68A045C60C2}" type="parTrans" cxnId="{38346A7D-B62F-844B-A29A-94EE56FCDA05}">
      <dgm:prSet/>
      <dgm:spPr/>
      <dgm:t>
        <a:bodyPr/>
        <a:lstStyle/>
        <a:p>
          <a:endParaRPr lang="en-US"/>
        </a:p>
      </dgm:t>
    </dgm:pt>
    <dgm:pt modelId="{D2216911-A5A4-2749-BABF-020DE82A5265}" type="sibTrans" cxnId="{38346A7D-B62F-844B-A29A-94EE56FCDA05}">
      <dgm:prSet/>
      <dgm:spPr/>
      <dgm:t>
        <a:bodyPr/>
        <a:lstStyle/>
        <a:p>
          <a:endParaRPr lang="en-US"/>
        </a:p>
      </dgm:t>
    </dgm:pt>
    <dgm:pt modelId="{439E5402-B8F6-DC4E-8EEC-39E8CCFE205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dirty="0" smtClean="0"/>
            <a:t>FREE FLOW INVESTMENT</a:t>
          </a:r>
        </a:p>
      </dgm:t>
    </dgm:pt>
    <dgm:pt modelId="{48B901C8-5B64-B247-9D4A-8A6CF3A49E44}" type="parTrans" cxnId="{38987CA9-9B2E-7541-8EF1-EB3F7A57C6C4}">
      <dgm:prSet/>
      <dgm:spPr/>
      <dgm:t>
        <a:bodyPr/>
        <a:lstStyle/>
        <a:p>
          <a:endParaRPr lang="en-US"/>
        </a:p>
      </dgm:t>
    </dgm:pt>
    <dgm:pt modelId="{F0FF605B-4E17-4746-B8F0-06CAA42F800C}" type="sibTrans" cxnId="{38987CA9-9B2E-7541-8EF1-EB3F7A57C6C4}">
      <dgm:prSet/>
      <dgm:spPr/>
      <dgm:t>
        <a:bodyPr/>
        <a:lstStyle/>
        <a:p>
          <a:endParaRPr lang="en-US"/>
        </a:p>
      </dgm:t>
    </dgm:pt>
    <dgm:pt modelId="{9112906C-48E0-A24D-A4DA-530F69D1829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/>
            <a:t>FREE FLOW HIGH SKILL HUMAN RESOURCES</a:t>
          </a:r>
        </a:p>
      </dgm:t>
    </dgm:pt>
    <dgm:pt modelId="{E481215D-AE9F-2547-B642-E78DCDFB7BA5}" type="parTrans" cxnId="{CDE087EF-36AC-3E41-9C56-E99F333150F9}">
      <dgm:prSet/>
      <dgm:spPr/>
      <dgm:t>
        <a:bodyPr/>
        <a:lstStyle/>
        <a:p>
          <a:endParaRPr lang="en-US"/>
        </a:p>
      </dgm:t>
    </dgm:pt>
    <dgm:pt modelId="{27AC7DB5-A4C3-FE44-B2DC-923370001604}" type="sibTrans" cxnId="{CDE087EF-36AC-3E41-9C56-E99F333150F9}">
      <dgm:prSet/>
      <dgm:spPr/>
      <dgm:t>
        <a:bodyPr/>
        <a:lstStyle/>
        <a:p>
          <a:endParaRPr lang="en-US"/>
        </a:p>
      </dgm:t>
    </dgm:pt>
    <dgm:pt modelId="{76395FD6-A078-C345-A11A-E25FBFACADAD}" type="pres">
      <dgm:prSet presAssocID="{F519AF42-B417-E242-A59D-CA8302D4E5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1AD600-6D06-FA45-B8EB-FC878E898EEE}" type="pres">
      <dgm:prSet presAssocID="{3B46D414-C07D-6F42-AA55-DF9A1D0A6D0A}" presName="centerShape" presStyleLbl="node0" presStyleIdx="0" presStyleCnt="1"/>
      <dgm:spPr/>
      <dgm:t>
        <a:bodyPr/>
        <a:lstStyle/>
        <a:p>
          <a:endParaRPr lang="en-US"/>
        </a:p>
      </dgm:t>
    </dgm:pt>
    <dgm:pt modelId="{4328AC8B-C913-6341-A4CB-A169A40E2BBF}" type="pres">
      <dgm:prSet presAssocID="{75C40267-1450-8841-8DFA-515F52B1EEBA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542A6C95-3534-464E-9C23-F426C80C7110}" type="pres">
      <dgm:prSet presAssocID="{E89C53F9-8260-DA43-9E33-6E58577D6B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76CBE-947A-3A4F-B401-AB7CDB3B99C6}" type="pres">
      <dgm:prSet presAssocID="{9CF8B141-CE20-1743-BEAC-F68A045C60C2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C8B82655-3A84-ED46-8A08-1BAA07213AA9}" type="pres">
      <dgm:prSet presAssocID="{70CD3F00-5F7B-3046-8ECC-9F242B4F01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6BCA6-2FF1-4048-91E8-A402CFEF79AA}" type="pres">
      <dgm:prSet presAssocID="{48B901C8-5B64-B247-9D4A-8A6CF3A49E44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B1CDC3A8-27AA-D549-A4D8-2173CA102180}" type="pres">
      <dgm:prSet presAssocID="{439E5402-B8F6-DC4E-8EEC-39E8CCFE205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C0A1-5BA6-1B47-9860-41928B4295F0}" type="pres">
      <dgm:prSet presAssocID="{E481215D-AE9F-2547-B642-E78DCDFB7BA5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AFEDC724-A187-704B-895D-B69FFB7757B9}" type="pres">
      <dgm:prSet presAssocID="{9112906C-48E0-A24D-A4DA-530F69D182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A2AF7-E98C-4B53-B4DB-5497D993FE26}" type="presOf" srcId="{75C40267-1450-8841-8DFA-515F52B1EEBA}" destId="{4328AC8B-C913-6341-A4CB-A169A40E2BBF}" srcOrd="0" destOrd="0" presId="urn:microsoft.com/office/officeart/2005/8/layout/radial4"/>
    <dgm:cxn modelId="{CDE087EF-36AC-3E41-9C56-E99F333150F9}" srcId="{3B46D414-C07D-6F42-AA55-DF9A1D0A6D0A}" destId="{9112906C-48E0-A24D-A4DA-530F69D1829E}" srcOrd="3" destOrd="0" parTransId="{E481215D-AE9F-2547-B642-E78DCDFB7BA5}" sibTransId="{27AC7DB5-A4C3-FE44-B2DC-923370001604}"/>
    <dgm:cxn modelId="{5547A755-CF9C-4CD5-96FD-4E53F16B797D}" type="presOf" srcId="{E89C53F9-8260-DA43-9E33-6E58577D6BAA}" destId="{542A6C95-3534-464E-9C23-F426C80C7110}" srcOrd="0" destOrd="0" presId="urn:microsoft.com/office/officeart/2005/8/layout/radial4"/>
    <dgm:cxn modelId="{FE14DF4C-8EE6-4550-9D93-BCABA73506DD}" type="presOf" srcId="{E481215D-AE9F-2547-B642-E78DCDFB7BA5}" destId="{E0C7C0A1-5BA6-1B47-9860-41928B4295F0}" srcOrd="0" destOrd="0" presId="urn:microsoft.com/office/officeart/2005/8/layout/radial4"/>
    <dgm:cxn modelId="{B54D1474-B233-4722-A205-33D4175C75AE}" type="presOf" srcId="{9CF8B141-CE20-1743-BEAC-F68A045C60C2}" destId="{5C676CBE-947A-3A4F-B401-AB7CDB3B99C6}" srcOrd="0" destOrd="0" presId="urn:microsoft.com/office/officeart/2005/8/layout/radial4"/>
    <dgm:cxn modelId="{F0E770C3-3EF4-9140-9D8C-716E06872A69}" srcId="{3B46D414-C07D-6F42-AA55-DF9A1D0A6D0A}" destId="{E89C53F9-8260-DA43-9E33-6E58577D6BAA}" srcOrd="0" destOrd="0" parTransId="{75C40267-1450-8841-8DFA-515F52B1EEBA}" sibTransId="{6F5E46D8-06AB-4343-9464-BA7EF2C848D9}"/>
    <dgm:cxn modelId="{50F77083-75A7-4262-927B-E61185F0245D}" type="presOf" srcId="{3B46D414-C07D-6F42-AA55-DF9A1D0A6D0A}" destId="{541AD600-6D06-FA45-B8EB-FC878E898EEE}" srcOrd="0" destOrd="0" presId="urn:microsoft.com/office/officeart/2005/8/layout/radial4"/>
    <dgm:cxn modelId="{AD1823EB-763D-4758-B1EA-37A5057EE6A2}" type="presOf" srcId="{F519AF42-B417-E242-A59D-CA8302D4E524}" destId="{76395FD6-A078-C345-A11A-E25FBFACADAD}" srcOrd="0" destOrd="0" presId="urn:microsoft.com/office/officeart/2005/8/layout/radial4"/>
    <dgm:cxn modelId="{FF69C3D5-B241-421A-86C0-C8D807A5E542}" type="presOf" srcId="{48B901C8-5B64-B247-9D4A-8A6CF3A49E44}" destId="{9496BCA6-2FF1-4048-91E8-A402CFEF79AA}" srcOrd="0" destOrd="0" presId="urn:microsoft.com/office/officeart/2005/8/layout/radial4"/>
    <dgm:cxn modelId="{00C156C6-8E3F-42E2-B828-158B4CC49D64}" type="presOf" srcId="{9112906C-48E0-A24D-A4DA-530F69D1829E}" destId="{AFEDC724-A187-704B-895D-B69FFB7757B9}" srcOrd="0" destOrd="0" presId="urn:microsoft.com/office/officeart/2005/8/layout/radial4"/>
    <dgm:cxn modelId="{38346A7D-B62F-844B-A29A-94EE56FCDA05}" srcId="{3B46D414-C07D-6F42-AA55-DF9A1D0A6D0A}" destId="{70CD3F00-5F7B-3046-8ECC-9F242B4F010A}" srcOrd="1" destOrd="0" parTransId="{9CF8B141-CE20-1743-BEAC-F68A045C60C2}" sibTransId="{D2216911-A5A4-2749-BABF-020DE82A5265}"/>
    <dgm:cxn modelId="{1CDA7BD0-560D-400E-A247-E7E9EEB2E44D}" type="presOf" srcId="{70CD3F00-5F7B-3046-8ECC-9F242B4F010A}" destId="{C8B82655-3A84-ED46-8A08-1BAA07213AA9}" srcOrd="0" destOrd="0" presId="urn:microsoft.com/office/officeart/2005/8/layout/radial4"/>
    <dgm:cxn modelId="{64299A58-CBCF-464A-B353-02B6B40EE6C2}" type="presOf" srcId="{439E5402-B8F6-DC4E-8EEC-39E8CCFE205A}" destId="{B1CDC3A8-27AA-D549-A4D8-2173CA102180}" srcOrd="0" destOrd="0" presId="urn:microsoft.com/office/officeart/2005/8/layout/radial4"/>
    <dgm:cxn modelId="{1B32B370-5B9A-1E4D-949F-35A61FFFFEB4}" srcId="{F519AF42-B417-E242-A59D-CA8302D4E524}" destId="{3B46D414-C07D-6F42-AA55-DF9A1D0A6D0A}" srcOrd="0" destOrd="0" parTransId="{4E948453-8C65-C444-9503-EF8113DA676A}" sibTransId="{AF82FDB9-81BD-A848-AE6D-86AC65C3EA7B}"/>
    <dgm:cxn modelId="{38987CA9-9B2E-7541-8EF1-EB3F7A57C6C4}" srcId="{3B46D414-C07D-6F42-AA55-DF9A1D0A6D0A}" destId="{439E5402-B8F6-DC4E-8EEC-39E8CCFE205A}" srcOrd="2" destOrd="0" parTransId="{48B901C8-5B64-B247-9D4A-8A6CF3A49E44}" sibTransId="{F0FF605B-4E17-4746-B8F0-06CAA42F800C}"/>
    <dgm:cxn modelId="{8F4EBA39-4E4C-454C-AC0E-79DEE42DDD5D}" type="presParOf" srcId="{76395FD6-A078-C345-A11A-E25FBFACADAD}" destId="{541AD600-6D06-FA45-B8EB-FC878E898EEE}" srcOrd="0" destOrd="0" presId="urn:microsoft.com/office/officeart/2005/8/layout/radial4"/>
    <dgm:cxn modelId="{E020E8DA-D78F-439C-AA0F-FA4622EEED62}" type="presParOf" srcId="{76395FD6-A078-C345-A11A-E25FBFACADAD}" destId="{4328AC8B-C913-6341-A4CB-A169A40E2BBF}" srcOrd="1" destOrd="0" presId="urn:microsoft.com/office/officeart/2005/8/layout/radial4"/>
    <dgm:cxn modelId="{47131F45-3063-4159-94AE-B706E37183BD}" type="presParOf" srcId="{76395FD6-A078-C345-A11A-E25FBFACADAD}" destId="{542A6C95-3534-464E-9C23-F426C80C7110}" srcOrd="2" destOrd="0" presId="urn:microsoft.com/office/officeart/2005/8/layout/radial4"/>
    <dgm:cxn modelId="{1325417D-55D8-40F9-99B2-E826C568DD24}" type="presParOf" srcId="{76395FD6-A078-C345-A11A-E25FBFACADAD}" destId="{5C676CBE-947A-3A4F-B401-AB7CDB3B99C6}" srcOrd="3" destOrd="0" presId="urn:microsoft.com/office/officeart/2005/8/layout/radial4"/>
    <dgm:cxn modelId="{AC2BD685-2ADA-4AFD-B26A-AAB56B67D90B}" type="presParOf" srcId="{76395FD6-A078-C345-A11A-E25FBFACADAD}" destId="{C8B82655-3A84-ED46-8A08-1BAA07213AA9}" srcOrd="4" destOrd="0" presId="urn:microsoft.com/office/officeart/2005/8/layout/radial4"/>
    <dgm:cxn modelId="{BF332A0D-1671-43C7-BC3B-399F626FE307}" type="presParOf" srcId="{76395FD6-A078-C345-A11A-E25FBFACADAD}" destId="{9496BCA6-2FF1-4048-91E8-A402CFEF79AA}" srcOrd="5" destOrd="0" presId="urn:microsoft.com/office/officeart/2005/8/layout/radial4"/>
    <dgm:cxn modelId="{EFAEF6C7-9585-4B8E-9BB5-29C0B1AC9593}" type="presParOf" srcId="{76395FD6-A078-C345-A11A-E25FBFACADAD}" destId="{B1CDC3A8-27AA-D549-A4D8-2173CA102180}" srcOrd="6" destOrd="0" presId="urn:microsoft.com/office/officeart/2005/8/layout/radial4"/>
    <dgm:cxn modelId="{B6CD2D44-8782-4239-86A7-363C7EA7C148}" type="presParOf" srcId="{76395FD6-A078-C345-A11A-E25FBFACADAD}" destId="{E0C7C0A1-5BA6-1B47-9860-41928B4295F0}" srcOrd="7" destOrd="0" presId="urn:microsoft.com/office/officeart/2005/8/layout/radial4"/>
    <dgm:cxn modelId="{8B7379CB-2C8D-4D2A-806B-9FA324BEBB51}" type="presParOf" srcId="{76395FD6-A078-C345-A11A-E25FBFACADAD}" destId="{AFEDC724-A187-704B-895D-B69FFB7757B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2FFB3-C4D5-CB48-8510-2A2F601992F3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73467B6D-09A1-144E-8DE4-549FB6A91E3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b="1" dirty="0" smtClean="0"/>
            <a:t>PENINGKATAN </a:t>
          </a:r>
          <a:r>
            <a:rPr lang="id-ID" sz="1800" b="1" dirty="0" smtClean="0"/>
            <a:t> KUALITAS SDM</a:t>
          </a:r>
          <a:endParaRPr lang="en-US" sz="1800" b="1" dirty="0"/>
        </a:p>
      </dgm:t>
    </dgm:pt>
    <dgm:pt modelId="{797DFABD-D31F-4E4F-B2CD-0C4D27D3473D}" type="parTrans" cxnId="{36EC038C-4613-2C4F-AEA1-91B9E2893510}">
      <dgm:prSet/>
      <dgm:spPr/>
      <dgm:t>
        <a:bodyPr/>
        <a:lstStyle/>
        <a:p>
          <a:endParaRPr lang="en-US"/>
        </a:p>
      </dgm:t>
    </dgm:pt>
    <dgm:pt modelId="{1C07DA7B-ED73-2D46-AAB6-2E9A1E2DEACB}" type="sibTrans" cxnId="{36EC038C-4613-2C4F-AEA1-91B9E2893510}">
      <dgm:prSet/>
      <dgm:spPr/>
      <dgm:t>
        <a:bodyPr/>
        <a:lstStyle/>
        <a:p>
          <a:endParaRPr lang="en-US"/>
        </a:p>
      </dgm:t>
    </dgm:pt>
    <dgm:pt modelId="{8EE245B6-B4B6-5342-92EB-D0C94BF77D5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/>
            <a:t>CULTURE /MIND SET</a:t>
          </a:r>
          <a:endParaRPr lang="en-US" sz="1800" b="1" dirty="0"/>
        </a:p>
      </dgm:t>
    </dgm:pt>
    <dgm:pt modelId="{28D0FB65-E6B8-1D41-8C91-68B3E27008F4}" type="parTrans" cxnId="{45BB9A2E-7A29-2049-B73F-6B078D4D7A48}">
      <dgm:prSet/>
      <dgm:spPr/>
      <dgm:t>
        <a:bodyPr/>
        <a:lstStyle/>
        <a:p>
          <a:endParaRPr lang="en-US"/>
        </a:p>
      </dgm:t>
    </dgm:pt>
    <dgm:pt modelId="{9F85D605-877C-364B-9192-6107A9D6A0A2}" type="sibTrans" cxnId="{45BB9A2E-7A29-2049-B73F-6B078D4D7A48}">
      <dgm:prSet/>
      <dgm:spPr/>
      <dgm:t>
        <a:bodyPr/>
        <a:lstStyle/>
        <a:p>
          <a:endParaRPr lang="en-US"/>
        </a:p>
      </dgm:t>
    </dgm:pt>
    <dgm:pt modelId="{1609B439-DBBE-274D-8CC3-C390D9873715}">
      <dgm:prSet phldrT="[Text]" custT="1"/>
      <dgm:spPr>
        <a:solidFill>
          <a:srgbClr val="0000FF"/>
        </a:solidFill>
      </dgm:spPr>
      <dgm:t>
        <a:bodyPr/>
        <a:lstStyle/>
        <a:p>
          <a:r>
            <a:rPr lang="id-ID" sz="1800" b="1" dirty="0" smtClean="0"/>
            <a:t>POLICY</a:t>
          </a:r>
          <a:endParaRPr lang="en-US" sz="1800" b="1" dirty="0"/>
        </a:p>
      </dgm:t>
    </dgm:pt>
    <dgm:pt modelId="{EA2460A6-B362-4D4B-B6FA-0F722027709D}" type="parTrans" cxnId="{AFF1B71A-5A09-F74A-ABB8-EC540A4DD793}">
      <dgm:prSet/>
      <dgm:spPr/>
      <dgm:t>
        <a:bodyPr/>
        <a:lstStyle/>
        <a:p>
          <a:endParaRPr lang="en-US"/>
        </a:p>
      </dgm:t>
    </dgm:pt>
    <dgm:pt modelId="{3DD10305-A24D-A942-9AC4-06626B2DA279}" type="sibTrans" cxnId="{AFF1B71A-5A09-F74A-ABB8-EC540A4DD793}">
      <dgm:prSet/>
      <dgm:spPr/>
      <dgm:t>
        <a:bodyPr/>
        <a:lstStyle/>
        <a:p>
          <a:endParaRPr lang="en-US"/>
        </a:p>
      </dgm:t>
    </dgm:pt>
    <dgm:pt modelId="{78D611DD-DD08-E64B-87D6-1199AFC6F6D9}" type="pres">
      <dgm:prSet presAssocID="{5FC2FFB3-C4D5-CB48-8510-2A2F601992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5AB1A50-99AB-FA43-9D1B-4073827FA6A0}" type="pres">
      <dgm:prSet presAssocID="{73467B6D-09A1-144E-8DE4-549FB6A91E3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AC043-2D90-054A-89E7-B9850D640389}" type="pres">
      <dgm:prSet presAssocID="{73467B6D-09A1-144E-8DE4-549FB6A91E36}" presName="gear1srcNode" presStyleLbl="node1" presStyleIdx="0" presStyleCnt="3"/>
      <dgm:spPr/>
      <dgm:t>
        <a:bodyPr/>
        <a:lstStyle/>
        <a:p>
          <a:endParaRPr lang="en-US"/>
        </a:p>
      </dgm:t>
    </dgm:pt>
    <dgm:pt modelId="{000175CC-12D2-5046-8DC1-B9596EF88E67}" type="pres">
      <dgm:prSet presAssocID="{73467B6D-09A1-144E-8DE4-549FB6A91E36}" presName="gear1dstNode" presStyleLbl="node1" presStyleIdx="0" presStyleCnt="3"/>
      <dgm:spPr/>
      <dgm:t>
        <a:bodyPr/>
        <a:lstStyle/>
        <a:p>
          <a:endParaRPr lang="en-US"/>
        </a:p>
      </dgm:t>
    </dgm:pt>
    <dgm:pt modelId="{A5F0DCDE-AC3B-D94B-9AF1-F3D90B970B43}" type="pres">
      <dgm:prSet presAssocID="{8EE245B6-B4B6-5342-92EB-D0C94BF77D5C}" presName="gear2" presStyleLbl="node1" presStyleIdx="1" presStyleCnt="3" custLinFactNeighborX="-197" custLinFactNeighborY="-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167F7-1ED1-3744-80CD-0569369FDD4A}" type="pres">
      <dgm:prSet presAssocID="{8EE245B6-B4B6-5342-92EB-D0C94BF77D5C}" presName="gear2srcNode" presStyleLbl="node1" presStyleIdx="1" presStyleCnt="3"/>
      <dgm:spPr/>
      <dgm:t>
        <a:bodyPr/>
        <a:lstStyle/>
        <a:p>
          <a:endParaRPr lang="en-US"/>
        </a:p>
      </dgm:t>
    </dgm:pt>
    <dgm:pt modelId="{38A0BBA9-C924-314D-84F5-120ACD3CFDA1}" type="pres">
      <dgm:prSet presAssocID="{8EE245B6-B4B6-5342-92EB-D0C94BF77D5C}" presName="gear2dstNode" presStyleLbl="node1" presStyleIdx="1" presStyleCnt="3"/>
      <dgm:spPr/>
      <dgm:t>
        <a:bodyPr/>
        <a:lstStyle/>
        <a:p>
          <a:endParaRPr lang="en-US"/>
        </a:p>
      </dgm:t>
    </dgm:pt>
    <dgm:pt modelId="{3A8205A9-5039-484D-9973-0C33884572B1}" type="pres">
      <dgm:prSet presAssocID="{1609B439-DBBE-274D-8CC3-C390D9873715}" presName="gear3" presStyleLbl="node1" presStyleIdx="2" presStyleCnt="3"/>
      <dgm:spPr/>
      <dgm:t>
        <a:bodyPr/>
        <a:lstStyle/>
        <a:p>
          <a:endParaRPr lang="en-US"/>
        </a:p>
      </dgm:t>
    </dgm:pt>
    <dgm:pt modelId="{BA44805E-80C8-C14F-AC50-91AE1FCFECAF}" type="pres">
      <dgm:prSet presAssocID="{1609B439-DBBE-274D-8CC3-C390D987371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A3224-E6E4-B74E-BDCF-114142C479B7}" type="pres">
      <dgm:prSet presAssocID="{1609B439-DBBE-274D-8CC3-C390D9873715}" presName="gear3srcNode" presStyleLbl="node1" presStyleIdx="2" presStyleCnt="3"/>
      <dgm:spPr/>
      <dgm:t>
        <a:bodyPr/>
        <a:lstStyle/>
        <a:p>
          <a:endParaRPr lang="en-US"/>
        </a:p>
      </dgm:t>
    </dgm:pt>
    <dgm:pt modelId="{C80AD0EB-A835-864B-BA5D-2922058B0F72}" type="pres">
      <dgm:prSet presAssocID="{1609B439-DBBE-274D-8CC3-C390D9873715}" presName="gear3dstNode" presStyleLbl="node1" presStyleIdx="2" presStyleCnt="3"/>
      <dgm:spPr/>
      <dgm:t>
        <a:bodyPr/>
        <a:lstStyle/>
        <a:p>
          <a:endParaRPr lang="en-US"/>
        </a:p>
      </dgm:t>
    </dgm:pt>
    <dgm:pt modelId="{BAE13A6C-F0DA-444A-9B73-9758F1BDDACA}" type="pres">
      <dgm:prSet presAssocID="{1C07DA7B-ED73-2D46-AAB6-2E9A1E2DEAC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372D2E3-C486-5548-B98E-F0060EFD9E5B}" type="pres">
      <dgm:prSet presAssocID="{9F85D605-877C-364B-9192-6107A9D6A0A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8D679D4-474C-3F43-9083-E13B16A57B1D}" type="pres">
      <dgm:prSet presAssocID="{3DD10305-A24D-A942-9AC4-06626B2DA27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44826BC-E60B-4ACD-8FA2-D20E5D8DBC1D}" type="presOf" srcId="{1609B439-DBBE-274D-8CC3-C390D9873715}" destId="{BA44805E-80C8-C14F-AC50-91AE1FCFECAF}" srcOrd="1" destOrd="0" presId="urn:microsoft.com/office/officeart/2005/8/layout/gear1"/>
    <dgm:cxn modelId="{6451B65A-4CA0-4B31-9F24-FEBDD3CD41C0}" type="presOf" srcId="{9F85D605-877C-364B-9192-6107A9D6A0A2}" destId="{7372D2E3-C486-5548-B98E-F0060EFD9E5B}" srcOrd="0" destOrd="0" presId="urn:microsoft.com/office/officeart/2005/8/layout/gear1"/>
    <dgm:cxn modelId="{7D7B7C59-EA4C-4604-AE62-7C8987F28A10}" type="presOf" srcId="{1C07DA7B-ED73-2D46-AAB6-2E9A1E2DEACB}" destId="{BAE13A6C-F0DA-444A-9B73-9758F1BDDACA}" srcOrd="0" destOrd="0" presId="urn:microsoft.com/office/officeart/2005/8/layout/gear1"/>
    <dgm:cxn modelId="{5D7B6EA8-2752-4E0A-9E8C-813C53931C6B}" type="presOf" srcId="{73467B6D-09A1-144E-8DE4-549FB6A91E36}" destId="{000175CC-12D2-5046-8DC1-B9596EF88E67}" srcOrd="2" destOrd="0" presId="urn:microsoft.com/office/officeart/2005/8/layout/gear1"/>
    <dgm:cxn modelId="{6F7AA31A-5577-4FA0-9E99-F3CA32C7223E}" type="presOf" srcId="{8EE245B6-B4B6-5342-92EB-D0C94BF77D5C}" destId="{38A0BBA9-C924-314D-84F5-120ACD3CFDA1}" srcOrd="2" destOrd="0" presId="urn:microsoft.com/office/officeart/2005/8/layout/gear1"/>
    <dgm:cxn modelId="{AFF1B71A-5A09-F74A-ABB8-EC540A4DD793}" srcId="{5FC2FFB3-C4D5-CB48-8510-2A2F601992F3}" destId="{1609B439-DBBE-274D-8CC3-C390D9873715}" srcOrd="2" destOrd="0" parTransId="{EA2460A6-B362-4D4B-B6FA-0F722027709D}" sibTransId="{3DD10305-A24D-A942-9AC4-06626B2DA279}"/>
    <dgm:cxn modelId="{E642A84D-6409-47E6-A85D-32CBE5999323}" type="presOf" srcId="{3DD10305-A24D-A942-9AC4-06626B2DA279}" destId="{D8D679D4-474C-3F43-9083-E13B16A57B1D}" srcOrd="0" destOrd="0" presId="urn:microsoft.com/office/officeart/2005/8/layout/gear1"/>
    <dgm:cxn modelId="{ECE19419-FB8D-49BF-9FF7-84CC5B8D608B}" type="presOf" srcId="{1609B439-DBBE-274D-8CC3-C390D9873715}" destId="{BDBA3224-E6E4-B74E-BDCF-114142C479B7}" srcOrd="2" destOrd="0" presId="urn:microsoft.com/office/officeart/2005/8/layout/gear1"/>
    <dgm:cxn modelId="{7054AABD-6834-495D-8129-4A17B079951C}" type="presOf" srcId="{1609B439-DBBE-274D-8CC3-C390D9873715}" destId="{C80AD0EB-A835-864B-BA5D-2922058B0F72}" srcOrd="3" destOrd="0" presId="urn:microsoft.com/office/officeart/2005/8/layout/gear1"/>
    <dgm:cxn modelId="{9745924B-358F-4B03-9A38-84359CAD035B}" type="presOf" srcId="{1609B439-DBBE-274D-8CC3-C390D9873715}" destId="{3A8205A9-5039-484D-9973-0C33884572B1}" srcOrd="0" destOrd="0" presId="urn:microsoft.com/office/officeart/2005/8/layout/gear1"/>
    <dgm:cxn modelId="{45BB9A2E-7A29-2049-B73F-6B078D4D7A48}" srcId="{5FC2FFB3-C4D5-CB48-8510-2A2F601992F3}" destId="{8EE245B6-B4B6-5342-92EB-D0C94BF77D5C}" srcOrd="1" destOrd="0" parTransId="{28D0FB65-E6B8-1D41-8C91-68B3E27008F4}" sibTransId="{9F85D605-877C-364B-9192-6107A9D6A0A2}"/>
    <dgm:cxn modelId="{E0B9811C-9CE1-4421-BE7C-5F4705F5EFED}" type="presOf" srcId="{73467B6D-09A1-144E-8DE4-549FB6A91E36}" destId="{441AC043-2D90-054A-89E7-B9850D640389}" srcOrd="1" destOrd="0" presId="urn:microsoft.com/office/officeart/2005/8/layout/gear1"/>
    <dgm:cxn modelId="{CA73A4B8-97FB-44ED-A5C5-68B85689A58C}" type="presOf" srcId="{8EE245B6-B4B6-5342-92EB-D0C94BF77D5C}" destId="{0EB167F7-1ED1-3744-80CD-0569369FDD4A}" srcOrd="1" destOrd="0" presId="urn:microsoft.com/office/officeart/2005/8/layout/gear1"/>
    <dgm:cxn modelId="{98ACDF41-1A30-4676-A009-8E9C2B3EADD2}" type="presOf" srcId="{73467B6D-09A1-144E-8DE4-549FB6A91E36}" destId="{E5AB1A50-99AB-FA43-9D1B-4073827FA6A0}" srcOrd="0" destOrd="0" presId="urn:microsoft.com/office/officeart/2005/8/layout/gear1"/>
    <dgm:cxn modelId="{36EC038C-4613-2C4F-AEA1-91B9E2893510}" srcId="{5FC2FFB3-C4D5-CB48-8510-2A2F601992F3}" destId="{73467B6D-09A1-144E-8DE4-549FB6A91E36}" srcOrd="0" destOrd="0" parTransId="{797DFABD-D31F-4E4F-B2CD-0C4D27D3473D}" sibTransId="{1C07DA7B-ED73-2D46-AAB6-2E9A1E2DEACB}"/>
    <dgm:cxn modelId="{01BB6BAE-256C-445A-9093-9B02646AA280}" type="presOf" srcId="{5FC2FFB3-C4D5-CB48-8510-2A2F601992F3}" destId="{78D611DD-DD08-E64B-87D6-1199AFC6F6D9}" srcOrd="0" destOrd="0" presId="urn:microsoft.com/office/officeart/2005/8/layout/gear1"/>
    <dgm:cxn modelId="{1CACAEA3-640D-4560-BB32-F8FF958BD118}" type="presOf" srcId="{8EE245B6-B4B6-5342-92EB-D0C94BF77D5C}" destId="{A5F0DCDE-AC3B-D94B-9AF1-F3D90B970B43}" srcOrd="0" destOrd="0" presId="urn:microsoft.com/office/officeart/2005/8/layout/gear1"/>
    <dgm:cxn modelId="{A9A1C7E8-D61B-470C-8FBA-9B0A72E1C210}" type="presParOf" srcId="{78D611DD-DD08-E64B-87D6-1199AFC6F6D9}" destId="{E5AB1A50-99AB-FA43-9D1B-4073827FA6A0}" srcOrd="0" destOrd="0" presId="urn:microsoft.com/office/officeart/2005/8/layout/gear1"/>
    <dgm:cxn modelId="{C5BF6F9F-2302-4D1C-B2E4-FFCD4036DDA8}" type="presParOf" srcId="{78D611DD-DD08-E64B-87D6-1199AFC6F6D9}" destId="{441AC043-2D90-054A-89E7-B9850D640389}" srcOrd="1" destOrd="0" presId="urn:microsoft.com/office/officeart/2005/8/layout/gear1"/>
    <dgm:cxn modelId="{17837A2A-5DFA-49EC-9760-07F4BE77312D}" type="presParOf" srcId="{78D611DD-DD08-E64B-87D6-1199AFC6F6D9}" destId="{000175CC-12D2-5046-8DC1-B9596EF88E67}" srcOrd="2" destOrd="0" presId="urn:microsoft.com/office/officeart/2005/8/layout/gear1"/>
    <dgm:cxn modelId="{F007FD6D-2659-441C-8AFA-4ADCF318794A}" type="presParOf" srcId="{78D611DD-DD08-E64B-87D6-1199AFC6F6D9}" destId="{A5F0DCDE-AC3B-D94B-9AF1-F3D90B970B43}" srcOrd="3" destOrd="0" presId="urn:microsoft.com/office/officeart/2005/8/layout/gear1"/>
    <dgm:cxn modelId="{ED3051B2-5706-458B-AE95-4B94B0397F91}" type="presParOf" srcId="{78D611DD-DD08-E64B-87D6-1199AFC6F6D9}" destId="{0EB167F7-1ED1-3744-80CD-0569369FDD4A}" srcOrd="4" destOrd="0" presId="urn:microsoft.com/office/officeart/2005/8/layout/gear1"/>
    <dgm:cxn modelId="{A0A8AE6C-00E3-4490-86C5-6A16EF370C75}" type="presParOf" srcId="{78D611DD-DD08-E64B-87D6-1199AFC6F6D9}" destId="{38A0BBA9-C924-314D-84F5-120ACD3CFDA1}" srcOrd="5" destOrd="0" presId="urn:microsoft.com/office/officeart/2005/8/layout/gear1"/>
    <dgm:cxn modelId="{63EA44B5-D259-49E1-8C69-14B91A3D01FA}" type="presParOf" srcId="{78D611DD-DD08-E64B-87D6-1199AFC6F6D9}" destId="{3A8205A9-5039-484D-9973-0C33884572B1}" srcOrd="6" destOrd="0" presId="urn:microsoft.com/office/officeart/2005/8/layout/gear1"/>
    <dgm:cxn modelId="{5DA84774-10CF-4AFC-AC0F-97A63C411887}" type="presParOf" srcId="{78D611DD-DD08-E64B-87D6-1199AFC6F6D9}" destId="{BA44805E-80C8-C14F-AC50-91AE1FCFECAF}" srcOrd="7" destOrd="0" presId="urn:microsoft.com/office/officeart/2005/8/layout/gear1"/>
    <dgm:cxn modelId="{19A51994-AFBB-4761-B5EE-4294C685E832}" type="presParOf" srcId="{78D611DD-DD08-E64B-87D6-1199AFC6F6D9}" destId="{BDBA3224-E6E4-B74E-BDCF-114142C479B7}" srcOrd="8" destOrd="0" presId="urn:microsoft.com/office/officeart/2005/8/layout/gear1"/>
    <dgm:cxn modelId="{F735657B-7279-486D-BBAD-286CEF2C969D}" type="presParOf" srcId="{78D611DD-DD08-E64B-87D6-1199AFC6F6D9}" destId="{C80AD0EB-A835-864B-BA5D-2922058B0F72}" srcOrd="9" destOrd="0" presId="urn:microsoft.com/office/officeart/2005/8/layout/gear1"/>
    <dgm:cxn modelId="{E556B104-138C-49CB-830E-F0159CCCC6E1}" type="presParOf" srcId="{78D611DD-DD08-E64B-87D6-1199AFC6F6D9}" destId="{BAE13A6C-F0DA-444A-9B73-9758F1BDDACA}" srcOrd="10" destOrd="0" presId="urn:microsoft.com/office/officeart/2005/8/layout/gear1"/>
    <dgm:cxn modelId="{E5639737-39CB-44D7-B962-3A00A5BA4A00}" type="presParOf" srcId="{78D611DD-DD08-E64B-87D6-1199AFC6F6D9}" destId="{7372D2E3-C486-5548-B98E-F0060EFD9E5B}" srcOrd="11" destOrd="0" presId="urn:microsoft.com/office/officeart/2005/8/layout/gear1"/>
    <dgm:cxn modelId="{1A616160-B1D9-4320-9E2F-CEAE808BD0C0}" type="presParOf" srcId="{78D611DD-DD08-E64B-87D6-1199AFC6F6D9}" destId="{D8D679D4-474C-3F43-9083-E13B16A57B1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D600-6D06-FA45-B8EB-FC878E898EEE}">
      <dsp:nvSpPr>
        <dsp:cNvPr id="0" name=""/>
        <dsp:cNvSpPr/>
      </dsp:nvSpPr>
      <dsp:spPr>
        <a:xfrm>
          <a:off x="3096087" y="2120132"/>
          <a:ext cx="2023195" cy="202319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MEA 2015</a:t>
          </a:r>
          <a:endParaRPr lang="en-US" sz="4800" kern="1200" dirty="0"/>
        </a:p>
      </dsp:txBody>
      <dsp:txXfrm>
        <a:off x="3392377" y="2416422"/>
        <a:ext cx="1430615" cy="1430615"/>
      </dsp:txXfrm>
    </dsp:sp>
    <dsp:sp modelId="{4328AC8B-C913-6341-A4CB-A169A40E2BBF}">
      <dsp:nvSpPr>
        <dsp:cNvPr id="0" name=""/>
        <dsp:cNvSpPr/>
      </dsp:nvSpPr>
      <dsp:spPr>
        <a:xfrm rot="11700000">
          <a:off x="1563727" y="2363773"/>
          <a:ext cx="1507754" cy="57661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2A6C95-3534-464E-9C23-F426C80C7110}">
      <dsp:nvSpPr>
        <dsp:cNvPr id="0" name=""/>
        <dsp:cNvSpPr/>
      </dsp:nvSpPr>
      <dsp:spPr>
        <a:xfrm>
          <a:off x="628397" y="1688147"/>
          <a:ext cx="1922035" cy="153762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FREE FLOW GOODS</a:t>
          </a:r>
          <a:endParaRPr lang="en-US" sz="2000" b="1" kern="1200" dirty="0"/>
        </a:p>
      </dsp:txBody>
      <dsp:txXfrm>
        <a:off x="673433" y="1733183"/>
        <a:ext cx="1831963" cy="1447556"/>
      </dsp:txXfrm>
    </dsp:sp>
    <dsp:sp modelId="{5C676CBE-947A-3A4F-B401-AB7CDB3B99C6}">
      <dsp:nvSpPr>
        <dsp:cNvPr id="0" name=""/>
        <dsp:cNvSpPr/>
      </dsp:nvSpPr>
      <dsp:spPr>
        <a:xfrm rot="14700000">
          <a:off x="2570600" y="1163829"/>
          <a:ext cx="1507754" cy="57661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B82655-3A84-ED46-8A08-1BAA07213AA9}">
      <dsp:nvSpPr>
        <dsp:cNvPr id="0" name=""/>
        <dsp:cNvSpPr/>
      </dsp:nvSpPr>
      <dsp:spPr>
        <a:xfrm>
          <a:off x="2044857" y="76"/>
          <a:ext cx="1922035" cy="153762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FREE FLOW CAPITAL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089893" y="45112"/>
        <a:ext cx="1831963" cy="1447556"/>
      </dsp:txXfrm>
    </dsp:sp>
    <dsp:sp modelId="{9496BCA6-2FF1-4048-91E8-A402CFEF79AA}">
      <dsp:nvSpPr>
        <dsp:cNvPr id="0" name=""/>
        <dsp:cNvSpPr/>
      </dsp:nvSpPr>
      <dsp:spPr>
        <a:xfrm rot="17700000">
          <a:off x="4137015" y="1163829"/>
          <a:ext cx="1507754" cy="57661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CDC3A8-27AA-D549-A4D8-2173CA102180}">
      <dsp:nvSpPr>
        <dsp:cNvPr id="0" name=""/>
        <dsp:cNvSpPr/>
      </dsp:nvSpPr>
      <dsp:spPr>
        <a:xfrm>
          <a:off x="4248477" y="76"/>
          <a:ext cx="1922035" cy="1537628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FREE FLOW INVESTMENT</a:t>
          </a:r>
        </a:p>
      </dsp:txBody>
      <dsp:txXfrm>
        <a:off x="4293513" y="45112"/>
        <a:ext cx="1831963" cy="1447556"/>
      </dsp:txXfrm>
    </dsp:sp>
    <dsp:sp modelId="{E0C7C0A1-5BA6-1B47-9860-41928B4295F0}">
      <dsp:nvSpPr>
        <dsp:cNvPr id="0" name=""/>
        <dsp:cNvSpPr/>
      </dsp:nvSpPr>
      <dsp:spPr>
        <a:xfrm rot="20700000">
          <a:off x="5143888" y="2363773"/>
          <a:ext cx="1507754" cy="57661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EDC724-A187-704B-895D-B69FFB7757B9}">
      <dsp:nvSpPr>
        <dsp:cNvPr id="0" name=""/>
        <dsp:cNvSpPr/>
      </dsp:nvSpPr>
      <dsp:spPr>
        <a:xfrm>
          <a:off x="5664937" y="1688147"/>
          <a:ext cx="1922035" cy="1537628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FREE FLOW HIGH SKILL HUMAN RESOURCES</a:t>
          </a:r>
        </a:p>
      </dsp:txBody>
      <dsp:txXfrm>
        <a:off x="5709973" y="1733183"/>
        <a:ext cx="1831963" cy="1447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8C4DB-1E3A-4719-9165-193415D5BA7F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A7C00-3C3B-484E-B703-B253EF22FB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0BA4E-D021-42AD-99AB-32C078A3E1F0}" type="datetimeFigureOut">
              <a:rPr lang="id-ID" smtClean="0"/>
              <a:pPr/>
              <a:t>17/12/2015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3EA2D-12F8-4AE8-9119-CF572BA1CF2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6741343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FC6C271F-420F-4702-9511-01BBAEB1230C}" type="datetime1">
              <a:rPr lang="en-US">
                <a:latin typeface="Arial" pitchFamily="34" charset="0"/>
              </a:rPr>
              <a:pPr eaLnBrk="1" hangingPunct="1"/>
              <a:t>12/17/2015</a:t>
            </a:fld>
            <a:endParaRPr lang="en-US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2475" cy="3422650"/>
          </a:xfrm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000BA4E-D021-42AD-99AB-32C078A3E1F0}" type="datetimeFigureOut">
              <a:rPr lang="id-ID" smtClean="0"/>
              <a:pPr/>
              <a:t>17/12/2015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38D74EF0-85CF-4CE0-8FB0-E03C5F571017}" type="datetime1">
              <a:rPr lang="en-US">
                <a:latin typeface="Arial" pitchFamily="34" charset="0"/>
              </a:rPr>
              <a:pPr eaLnBrk="1" hangingPunct="1"/>
              <a:t>12/17/2015</a:t>
            </a:fld>
            <a:endParaRPr lang="en-US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2475" cy="3422650"/>
          </a:xfrm>
          <a:ln cap="flat"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000BA4E-D021-42AD-99AB-32C078A3E1F0}" type="datetimeFigureOut">
              <a:rPr lang="id-ID" smtClean="0"/>
              <a:pPr/>
              <a:t>17/12/2015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defTabSz="941388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194E83BD-B0F0-4102-8B25-937C4E4269C6}" type="datetime1">
              <a:rPr lang="en-US">
                <a:latin typeface="Arial" pitchFamily="34" charset="0"/>
              </a:rPr>
              <a:pPr eaLnBrk="1" hangingPunct="1"/>
              <a:t>12/17/2015</a:t>
            </a:fld>
            <a:endParaRPr lang="en-US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5650" cy="3424238"/>
          </a:xfrm>
          <a:ln cap="flat"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000BA4E-D021-42AD-99AB-32C078A3E1F0}" type="datetimeFigureOut">
              <a:rPr lang="id-ID" smtClean="0"/>
              <a:pPr/>
              <a:t>17/12/2015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D1FEBA2-4C7D-43E1-B87D-7CBDDB5C8B7B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E02840B-A17E-4EDC-8073-286CCE499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EBA2-4C7D-43E1-B87D-7CBDDB5C8B7B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840B-A17E-4EDC-8073-286CCE49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EBA2-4C7D-43E1-B87D-7CBDDB5C8B7B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840B-A17E-4EDC-8073-286CCE49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Pusat Inovasi LIPI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7581B65-E503-4170-9699-88539876E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EBA2-4C7D-43E1-B87D-7CBDDB5C8B7B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840B-A17E-4EDC-8073-286CCE49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EBA2-4C7D-43E1-B87D-7CBDDB5C8B7B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840B-A17E-4EDC-8073-286CCE49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EBA2-4C7D-43E1-B87D-7CBDDB5C8B7B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840B-A17E-4EDC-8073-286CCE499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EBA2-4C7D-43E1-B87D-7CBDDB5C8B7B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840B-A17E-4EDC-8073-286CCE49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EBA2-4C7D-43E1-B87D-7CBDDB5C8B7B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840B-A17E-4EDC-8073-286CCE49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EBA2-4C7D-43E1-B87D-7CBDDB5C8B7B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840B-A17E-4EDC-8073-286CCE49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EBA2-4C7D-43E1-B87D-7CBDDB5C8B7B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840B-A17E-4EDC-8073-286CCE499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EBA2-4C7D-43E1-B87D-7CBDDB5C8B7B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840B-A17E-4EDC-8073-286CCE49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D1FEBA2-4C7D-43E1-B87D-7CBDDB5C8B7B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E02840B-A17E-4EDC-8073-286CCE49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3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5" Type="http://schemas.openxmlformats.org/officeDocument/2006/relationships/image" Target="../media/image23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7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2.jpeg"/><Relationship Id="rId4" Type="http://schemas.openxmlformats.org/officeDocument/2006/relationships/oleObject" Target="../embeddings/Microsoft_Office_Excel_97-2003_Worksheet2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2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6.emf"/><Relationship Id="rId5" Type="http://schemas.openxmlformats.org/officeDocument/2006/relationships/diagramColors" Target="../diagrams/colors1.xml"/><Relationship Id="rId10" Type="http://schemas.openxmlformats.org/officeDocument/2006/relationships/image" Target="https://encrypted-tbn2.gstatic.com/images?q=tbn:ANd9GcQHQX-k4W_MEWSMsR4emGMVirZtIi6tux-5sLuaCZFnRkuNK7S_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560840" cy="177455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d-ID" sz="4800" b="1" dirty="0" smtClean="0">
                <a:solidFill>
                  <a:schemeClr val="bg1"/>
                </a:solidFill>
              </a:rPr>
              <a:t>KEBIJAKAN HKI 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id-ID" sz="4800" b="1" dirty="0" smtClean="0">
                <a:solidFill>
                  <a:schemeClr val="bg1"/>
                </a:solidFill>
              </a:rPr>
              <a:t>DI PERGURUAN TINGGI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2924944"/>
            <a:ext cx="5616624" cy="1800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en-US" sz="11200" b="1" dirty="0" smtClean="0">
              <a:latin typeface="Arial Black" pitchFamily="34" charset="0"/>
            </a:endParaRPr>
          </a:p>
          <a:p>
            <a:pPr algn="ctr"/>
            <a:r>
              <a:rPr lang="en-US" sz="11200" b="1" dirty="0" smtClean="0">
                <a:latin typeface="Arial Black" pitchFamily="34" charset="0"/>
              </a:rPr>
              <a:t>MAFTUCHAH </a:t>
            </a:r>
            <a:endParaRPr lang="id-ID" sz="11200" b="1" dirty="0" smtClean="0">
              <a:latin typeface="Arial Black" pitchFamily="34" charset="0"/>
            </a:endParaRPr>
          </a:p>
          <a:p>
            <a:pPr algn="ctr"/>
            <a:endParaRPr lang="id-ID" sz="8000" b="1" dirty="0" smtClean="0">
              <a:latin typeface="Arial Black" pitchFamily="34" charset="0"/>
            </a:endParaRPr>
          </a:p>
          <a:p>
            <a:pPr algn="ctr"/>
            <a:r>
              <a:rPr lang="id-ID" sz="8000" b="1" dirty="0" smtClean="0">
                <a:latin typeface="Arial" pitchFamily="34" charset="0"/>
                <a:cs typeface="Arial" pitchFamily="34" charset="0"/>
              </a:rPr>
              <a:t>Sentra Hak Kekayaan Intelektual UMM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8000" dirty="0" smtClean="0">
                <a:latin typeface="Arial" pitchFamily="34" charset="0"/>
                <a:cs typeface="Arial" pitchFamily="34" charset="0"/>
              </a:rPr>
              <a:t>maftuchah_umm@yahoo.com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dirty="0">
              <a:latin typeface="Arial Black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5214950"/>
            <a:ext cx="4752528" cy="1428760"/>
          </a:xfrm>
          <a:prstGeom prst="rect">
            <a:avLst/>
          </a:prstGeom>
          <a:noFill/>
          <a:ln>
            <a:noFill/>
          </a:ln>
        </p:spPr>
        <p:txBody>
          <a:bodyPr lIns="45720" rIns="2468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Dipaparkan pada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Worshop  Kekayaan Intelektual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Universitas</a:t>
            </a:r>
            <a:r>
              <a:rPr kumimoji="0" lang="id-ID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Muhammadiyah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Malang</a:t>
            </a:r>
            <a:r>
              <a:rPr kumimoji="0" lang="id-ID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9</a:t>
            </a: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Desember 2015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3042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152650"/>
            <a:ext cx="1878013" cy="9715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LEMBAGA YANG BERKUALITAS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238625"/>
            <a:ext cx="1878013" cy="9715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SUMBERDAYA BERKUALITAS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0112" y="2152650"/>
            <a:ext cx="1555701" cy="962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INOVASI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0111" y="4368799"/>
            <a:ext cx="1649363" cy="8477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TENAGA TERAMPIL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4466" y="3108612"/>
            <a:ext cx="2090742" cy="10046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PENELITIAN DAN PENGEMBANGAN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366899" y="5551488"/>
            <a:ext cx="2133600" cy="942975"/>
          </a:xfrm>
          <a:prstGeom prst="wedgeEllipseCallout">
            <a:avLst>
              <a:gd name="adj1" fmla="val 59427"/>
              <a:gd name="adj2" fmla="val -732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Program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Pembelajaran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&amp;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Kemahasiswaan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52400" y="5381625"/>
            <a:ext cx="2133600" cy="942975"/>
          </a:xfrm>
          <a:prstGeom prst="wedgeEllipseCallout">
            <a:avLst>
              <a:gd name="adj1" fmla="val 50856"/>
              <a:gd name="adj2" fmla="val -67968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Program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Penguatan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Sumberdaya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04800" y="981075"/>
            <a:ext cx="2286000" cy="942975"/>
          </a:xfrm>
          <a:prstGeom prst="wedgeEllipseCallout">
            <a:avLst>
              <a:gd name="adj1" fmla="val 34959"/>
              <a:gd name="adj2" fmla="val 730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Program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Penguatan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Kelembagaan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4572000" y="914400"/>
            <a:ext cx="2286000" cy="942975"/>
          </a:xfrm>
          <a:prstGeom prst="wedgeEllipseCallout">
            <a:avLst>
              <a:gd name="adj1" fmla="val 40050"/>
              <a:gd name="adj2" fmla="val 7307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Program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Penguatan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Inovasi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72400" y="3211515"/>
            <a:ext cx="1371600" cy="11525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DAYA SAING</a:t>
            </a:r>
          </a:p>
        </p:txBody>
      </p:sp>
      <p:cxnSp>
        <p:nvCxnSpPr>
          <p:cNvPr id="17" name="Straight Arrow Connector 16"/>
          <p:cNvCxnSpPr>
            <a:stCxn id="3" idx="3"/>
            <a:endCxn id="5" idx="1"/>
          </p:cNvCxnSpPr>
          <p:nvPr/>
        </p:nvCxnSpPr>
        <p:spPr>
          <a:xfrm flipV="1">
            <a:off x="2563813" y="2633663"/>
            <a:ext cx="3016299" cy="4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  <a:endCxn id="6" idx="1"/>
          </p:cNvCxnSpPr>
          <p:nvPr/>
        </p:nvCxnSpPr>
        <p:spPr>
          <a:xfrm>
            <a:off x="2563813" y="4724400"/>
            <a:ext cx="3016298" cy="68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" idx="2"/>
          </p:cNvCxnSpPr>
          <p:nvPr/>
        </p:nvCxnSpPr>
        <p:spPr>
          <a:xfrm>
            <a:off x="1625600" y="3124200"/>
            <a:ext cx="0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2"/>
          </p:cNvCxnSpPr>
          <p:nvPr/>
        </p:nvCxnSpPr>
        <p:spPr>
          <a:xfrm>
            <a:off x="6357963" y="3114675"/>
            <a:ext cx="0" cy="112395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25600" y="3752851"/>
            <a:ext cx="1446202" cy="3333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14942" y="3786190"/>
            <a:ext cx="114302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>
            <a:off x="3005138" y="4368800"/>
            <a:ext cx="1752600" cy="1182688"/>
          </a:xfrm>
          <a:prstGeom prst="wedgeEllipseCallout">
            <a:avLst>
              <a:gd name="adj1" fmla="val 33505"/>
              <a:gd name="adj2" fmla="val -644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Program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Penguatan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Risbang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Elbow Connector 31"/>
          <p:cNvCxnSpPr>
            <a:stCxn id="5" idx="3"/>
            <a:endCxn id="6" idx="3"/>
          </p:cNvCxnSpPr>
          <p:nvPr/>
        </p:nvCxnSpPr>
        <p:spPr>
          <a:xfrm>
            <a:off x="7135813" y="2633663"/>
            <a:ext cx="93661" cy="2158999"/>
          </a:xfrm>
          <a:prstGeom prst="bentConnector3">
            <a:avLst>
              <a:gd name="adj1" fmla="val 34407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5" idx="2"/>
          </p:cNvCxnSpPr>
          <p:nvPr/>
        </p:nvCxnSpPr>
        <p:spPr>
          <a:xfrm flipV="1">
            <a:off x="7467600" y="3787778"/>
            <a:ext cx="304800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0" y="76200"/>
            <a:ext cx="9143999" cy="68580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KERANGKA KERJA DAN PROGRAM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594152"/>
      </p:ext>
    </p:extLst>
  </p:cSld>
  <p:clrMapOvr>
    <a:masterClrMapping/>
  </p:clrMapOvr>
  <p:transition spd="med" advTm="686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59164" cy="1169375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id-ID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d-ID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 DAN PENDANAAN </a:t>
            </a:r>
            <a:b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828800"/>
            <a:ext cx="3962400" cy="455509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Publikasi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Ilmiah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Jurnal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id-ID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HKI (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Paten</a:t>
            </a:r>
            <a:r>
              <a:rPr lang="id-ID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Cipta, PVT, Disain dll)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Pendanaan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Riset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(D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asar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Terapan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Pengembangan</a:t>
            </a:r>
            <a:r>
              <a:rPr lang="id-ID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Penerapan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Teknologi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Industri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alih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teknologi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pengujian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ser</a:t>
            </a:r>
            <a:r>
              <a:rPr lang="id-ID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id-ID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kasi</a:t>
            </a:r>
            <a:r>
              <a:rPr lang="id-ID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s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tandarisasi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serta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Trial Production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Inkubasi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Start-up Company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Pengembangan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Inovasi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Perguruan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Tinggi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Industri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Diseminasi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teknologi</a:t>
            </a:r>
            <a:r>
              <a:rPr lang="id-ID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skema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Desa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Inovasi</a:t>
            </a:r>
            <a:r>
              <a:rPr lang="id-ID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1571612"/>
            <a:ext cx="4024314" cy="393954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id-ID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LPPM,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Sentra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HKI,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Inkubator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Teknologi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Wahana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Interaksi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Komersialisasi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Klaster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Inovasi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Science and Technology Park (STP)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Technology Transfer Office (TTO)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Lembaga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Pembiayaan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R&amp;D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Informasi</a:t>
            </a:r>
            <a:endParaRPr lang="en-US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285860"/>
            <a:ext cx="3962400" cy="381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PROGRAM/PENDANAAN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6314" y="1142984"/>
            <a:ext cx="4071966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KELEMBAGAAN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https://encrypted-tbn1.gstatic.com/images?q=tbn:ANd9GcS33vRi8WqsqoZfG2bgb09W_cr0fcPrtgfnjwU-PVyRRML744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4998660"/>
            <a:ext cx="1071570" cy="102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7513032"/>
      </p:ext>
    </p:extLst>
  </p:cSld>
  <p:clrMapOvr>
    <a:masterClrMapping/>
  </p:clrMapOvr>
  <p:transition spd="med" advTm="671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95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PARADIGMA BARU PENELITIAN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568952" cy="532859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Academic &amp; Social Impacts :</a:t>
            </a:r>
            <a:endParaRPr lang="id-ID" altLang="ja-JP" sz="2800" b="1" dirty="0" smtClean="0">
              <a:solidFill>
                <a:schemeClr val="accent1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Kekayaan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intelektual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&amp; paten</a:t>
            </a:r>
            <a:r>
              <a:rPr lang="id-ID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=&gt; </a:t>
            </a:r>
            <a:r>
              <a:rPr lang="id-ID" altLang="ja-JP" sz="2800" b="1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ORIENTASI KI</a:t>
            </a:r>
            <a:endParaRPr lang="en-US" altLang="ja-JP" sz="2800" b="1" dirty="0" smtClean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Publikasi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ilmiah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jurnal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lokal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nasional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internasional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Model/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prototipe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teknologi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tepat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guna</a:t>
            </a:r>
            <a:endParaRPr lang="en-US" altLang="ja-JP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Materi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ajar/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buku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ajar</a:t>
            </a:r>
            <a:r>
              <a:rPr lang="id-ID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/buku </a:t>
            </a:r>
            <a:endParaRPr lang="en-US" altLang="ja-JP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Pemberdayaan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pengabdian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masyarakat</a:t>
            </a:r>
            <a:endParaRPr lang="en-US" altLang="ja-JP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Kerjasama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penelitian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antar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PT, </a:t>
            </a:r>
            <a:r>
              <a:rPr lang="id-ID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lembaga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lain</a:t>
            </a:r>
            <a:r>
              <a:rPr lang="id-ID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(litbang, 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industri</a:t>
            </a:r>
            <a:r>
              <a:rPr lang="id-ID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dll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ja-JP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Income generating unit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Peningkatan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kesejahteraan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masyarakat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melalui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pengembangan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Ipteks</a:t>
            </a:r>
            <a:r>
              <a:rPr lang="id-ID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-sos</a:t>
            </a:r>
            <a:r>
              <a:rPr lang="en-US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</a:t>
            </a:r>
            <a:r>
              <a:rPr lang="id-ID" altLang="ja-JP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ud</a:t>
            </a:r>
            <a:endParaRPr lang="en-US" altLang="ja-JP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45008717"/>
      </p:ext>
    </p:extLst>
  </p:cSld>
  <p:clrMapOvr>
    <a:masterClrMapping/>
  </p:clrMapOvr>
  <p:transition spd="med" advTm="1361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7"/>
          <p:cNvSpPr>
            <a:spLocks noChangeArrowheads="1"/>
          </p:cNvSpPr>
          <p:nvPr/>
        </p:nvSpPr>
        <p:spPr bwMode="auto">
          <a:xfrm>
            <a:off x="350317" y="2530392"/>
            <a:ext cx="1419225" cy="1371600"/>
          </a:xfrm>
          <a:prstGeom prst="rightArrow">
            <a:avLst>
              <a:gd name="adj1" fmla="val 50000"/>
              <a:gd name="adj2" fmla="val 2586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2399A5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2701779" y="1820811"/>
            <a:ext cx="5584134" cy="236372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tabLst>
                <a:tab pos="2225675" algn="l"/>
              </a:tabLst>
            </a:pPr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</a:rPr>
              <a:t>Lingkup</a:t>
            </a:r>
            <a:r>
              <a:rPr lang="id-ID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</a:rPr>
              <a:t>/</a:t>
            </a:r>
            <a:r>
              <a:rPr lang="id-ID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</a:rPr>
              <a:t>cakupan</a:t>
            </a:r>
            <a:endParaRPr lang="en-US" sz="32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tabLst>
                <a:tab pos="22256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id-ID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</a:rPr>
              <a:t>hulu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</a:rPr>
              <a:t>	    </a:t>
            </a:r>
            <a:r>
              <a:rPr lang="id-ID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</a:rPr>
              <a:t>hilir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</a:rPr>
              <a:t>berorientasi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</a:rPr>
              <a:t>pada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</a:rPr>
              <a:t>manfaat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</a:rPr>
              <a:t>ekonomi</a:t>
            </a:r>
            <a:endParaRPr lang="en-US" sz="32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787379" y="2358936"/>
            <a:ext cx="914400" cy="17145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427984" y="2530392"/>
            <a:ext cx="1152203" cy="427038"/>
          </a:xfrm>
          <a:prstGeom prst="rightArrow">
            <a:avLst>
              <a:gd name="adj1" fmla="val 50000"/>
              <a:gd name="adj2" fmla="val 46375"/>
            </a:avLst>
          </a:prstGeom>
          <a:solidFill>
            <a:srgbClr val="2399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28596" y="0"/>
            <a:ext cx="6929486" cy="1035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Copperplate Gothic Bold" pitchFamily="34" charset="0"/>
              </a:rPr>
              <a:t>PENGELOLAAN KI</a:t>
            </a:r>
            <a:br>
              <a:rPr lang="en-US" sz="3600" dirty="0">
                <a:latin typeface="Copperplate Gothic Bold" pitchFamily="34" charset="0"/>
              </a:rPr>
            </a:br>
            <a:r>
              <a:rPr lang="en-US" sz="3600" dirty="0">
                <a:latin typeface="Copperplate Gothic Bold" pitchFamily="34" charset="0"/>
              </a:rPr>
              <a:t>(IP </a:t>
            </a:r>
            <a:r>
              <a:rPr lang="en-US" sz="3600" i="1" dirty="0">
                <a:latin typeface="Copperplate Gothic Bold" pitchFamily="34" charset="0"/>
              </a:rPr>
              <a:t>Management</a:t>
            </a:r>
            <a:r>
              <a:rPr lang="en-US" sz="3600" dirty="0">
                <a:latin typeface="Copperplate Gothic Bold" pitchFamily="34" charset="0"/>
              </a:rPr>
              <a:t>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0"/>
            <a:ext cx="2195736" cy="235893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Picture 2" descr="https://encrypted-tbn0.gstatic.com/images?q=tbn:ANd9GcT9X4UkiPQK8MKfNU7Ty9HauC1mRoRl96OFA8Q9Lqdft-kO7GN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67" y="3932534"/>
            <a:ext cx="2127595" cy="2925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1" name="Picture 9" descr="ricr cook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6501" y="5264320"/>
            <a:ext cx="1584251" cy="15094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2" descr="https://encrypted-tbn1.gstatic.com/images?q=tbn:ANd9GcSpY8Y1iBBktMj4vpKkyjFm4YClAhsnpf3nXYq-caRroHEag6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1693" y="4847511"/>
            <a:ext cx="2641448" cy="19262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34693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24083" y="116633"/>
            <a:ext cx="9144000" cy="1008112"/>
          </a:xfr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marL="762000" indent="-762000" algn="ctr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K</a:t>
            </a:r>
            <a:r>
              <a:rPr lang="id-ID" sz="32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enapa</a:t>
            </a:r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 K</a:t>
            </a:r>
            <a:r>
              <a:rPr lang="id-ID" sz="32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ekayaan Intelektual....</a:t>
            </a:r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?</a:t>
            </a:r>
            <a:r>
              <a:rPr lang="en-US" sz="3200" b="1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29642" cy="4910158"/>
          </a:xfrm>
          <a:solidFill>
            <a:srgbClr val="002060"/>
          </a:solidFill>
        </p:spPr>
        <p:txBody>
          <a:bodyPr lIns="92075" tIns="46038" rIns="92075" bIns="46038">
            <a:normAutofit lnSpcReduction="10000"/>
          </a:bodyPr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KI MERUPAKAN </a:t>
            </a:r>
            <a:r>
              <a:rPr lang="en-US" sz="2800" b="1" dirty="0" smtClean="0">
                <a:solidFill>
                  <a:srgbClr val="FFC000"/>
                </a:solidFill>
                <a:latin typeface="Verdana" pitchFamily="34" charset="0"/>
                <a:cs typeface="Times New Roman" pitchFamily="18" charset="0"/>
              </a:rPr>
              <a:t>ASET BERHARGA </a:t>
            </a:r>
            <a:r>
              <a:rPr lang="en-US" sz="2800" dirty="0" smtClean="0">
                <a:solidFill>
                  <a:srgbClr val="FFC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SEBAGAI</a:t>
            </a:r>
            <a:r>
              <a:rPr lang="id-ID" sz="28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SALAH SATU</a:t>
            </a: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SUMBER PENGHASILAN MELALUI PEMBERIAN LISENSI</a:t>
            </a:r>
          </a:p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</a:pPr>
            <a:endParaRPr lang="en-US" sz="2800" dirty="0" smtClean="0">
              <a:latin typeface="Verdana" pitchFamily="34" charset="0"/>
              <a:cs typeface="Times New Roman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AutoNum type="arabicPeriod" startAt="2"/>
            </a:pP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UNIVERSITAS, YG MENJADI KAYA DG PENDAPATAN</a:t>
            </a:r>
            <a:r>
              <a:rPr lang="id-ID" sz="28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DARI PEMBERIAN LISENSI</a:t>
            </a:r>
            <a:r>
              <a:rPr lang="id-ID" sz="28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KI</a:t>
            </a: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id-ID" sz="28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diharapkan </a:t>
            </a:r>
            <a:r>
              <a:rPr lang="en-US" sz="2800" b="1" dirty="0" smtClean="0">
                <a:solidFill>
                  <a:srgbClr val="FFC000"/>
                </a:solidFill>
                <a:latin typeface="Verdana" pitchFamily="34" charset="0"/>
                <a:cs typeface="Times New Roman" pitchFamily="18" charset="0"/>
              </a:rPr>
              <a:t>DAPAT MENDANAI KEGIATAN R &amp; D LEBIH LANJUT</a:t>
            </a:r>
            <a:r>
              <a:rPr lang="en-US" sz="2800" dirty="0" smtClean="0">
                <a:latin typeface="Verdana" pitchFamily="34" charset="0"/>
                <a:cs typeface="Times New Roman" pitchFamily="18" charset="0"/>
              </a:rPr>
              <a:t>, DAN </a:t>
            </a:r>
            <a:r>
              <a:rPr lang="en-US" sz="2800" b="1" dirty="0" smtClean="0">
                <a:solidFill>
                  <a:srgbClr val="FFC000"/>
                </a:solidFill>
                <a:latin typeface="Verdana" pitchFamily="34" charset="0"/>
                <a:cs typeface="Times New Roman" pitchFamily="18" charset="0"/>
              </a:rPr>
              <a:t>MEMPERKUAT MISI PENDIDIKAN YANG UTAMA</a:t>
            </a:r>
          </a:p>
        </p:txBody>
      </p:sp>
    </p:spTree>
    <p:extLst>
      <p:ext uri="{BB962C8B-B14F-4D97-AF65-F5344CB8AC3E}">
        <p14:creationId xmlns:p14="http://schemas.microsoft.com/office/powerpoint/2010/main" xmlns="" val="3448002584"/>
      </p:ext>
    </p:extLst>
  </p:cSld>
  <p:clrMapOvr>
    <a:masterClrMapping/>
  </p:clrMapOvr>
  <p:transition spd="med" advTm="2324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500034" y="642918"/>
            <a:ext cx="3143272" cy="138499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Pemanfaatan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Sistem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KI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yang Optimal</a:t>
            </a: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5143504" y="428604"/>
            <a:ext cx="3643337" cy="1200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Meningkatkan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menunjang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kualitas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sistem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pendidikan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5143504" y="1785926"/>
            <a:ext cx="3643338" cy="120032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Meningkatkan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kesejahteraan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di PT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masyarakat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428596" y="3357562"/>
            <a:ext cx="7929618" cy="2554545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Perguruan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Tinggi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diharapkan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berfungsi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sebagai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en-US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Income Generating Institution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melalui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komersialisasi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pendapatan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royalti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dari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hasil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penelitian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mendapat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perlindungan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HKI</a:t>
            </a:r>
          </a:p>
        </p:txBody>
      </p:sp>
      <p:sp>
        <p:nvSpPr>
          <p:cNvPr id="51206" name="AutoShape 7"/>
          <p:cNvSpPr>
            <a:spLocks noChangeArrowheads="1"/>
          </p:cNvSpPr>
          <p:nvPr/>
        </p:nvSpPr>
        <p:spPr bwMode="auto">
          <a:xfrm>
            <a:off x="1357290" y="2214554"/>
            <a:ext cx="1000132" cy="100013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d-ID"/>
          </a:p>
        </p:txBody>
      </p:sp>
      <p:sp>
        <p:nvSpPr>
          <p:cNvPr id="51207" name="AutoShape 8"/>
          <p:cNvSpPr>
            <a:spLocks noChangeArrowheads="1"/>
          </p:cNvSpPr>
          <p:nvPr/>
        </p:nvSpPr>
        <p:spPr bwMode="auto">
          <a:xfrm rot="-6147297">
            <a:off x="4178290" y="405456"/>
            <a:ext cx="609600" cy="1000125"/>
          </a:xfrm>
          <a:prstGeom prst="downArrow">
            <a:avLst>
              <a:gd name="adj1" fmla="val 38259"/>
              <a:gd name="adj2" fmla="val 52546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id-ID"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8" name="AutoShape 9"/>
          <p:cNvSpPr>
            <a:spLocks noChangeArrowheads="1"/>
          </p:cNvSpPr>
          <p:nvPr/>
        </p:nvSpPr>
        <p:spPr bwMode="auto">
          <a:xfrm rot="-4804878">
            <a:off x="4236096" y="1461872"/>
            <a:ext cx="609600" cy="990600"/>
          </a:xfrm>
          <a:prstGeom prst="downArrow">
            <a:avLst>
              <a:gd name="adj1" fmla="val 38259"/>
              <a:gd name="adj2" fmla="val 5204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14996618"/>
      </p:ext>
    </p:extLst>
  </p:cSld>
  <p:clrMapOvr>
    <a:masterClrMapping/>
  </p:clrMapOvr>
  <p:transition spd="med" advTm="3276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1006713" y="1284051"/>
            <a:ext cx="7467600" cy="4370828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200" dirty="0">
              <a:solidFill>
                <a:srgbClr val="000000"/>
              </a:solidFill>
            </a:endParaRPr>
          </a:p>
          <a:p>
            <a:pPr algn="ctr" eaLnBrk="0" hangingPunct="0"/>
            <a:endParaRPr lang="en-US" sz="3200" dirty="0">
              <a:solidFill>
                <a:srgbClr val="000000"/>
              </a:solidFill>
            </a:endParaRPr>
          </a:p>
          <a:p>
            <a:pPr algn="ctr" eaLnBrk="0" hangingPunct="0"/>
            <a:endParaRPr lang="en-US" sz="32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4800" b="1" dirty="0" smtClean="0">
                <a:solidFill>
                  <a:schemeClr val="bg2"/>
                </a:solidFill>
              </a:rPr>
              <a:t>UNIVERSITAS</a:t>
            </a:r>
            <a:endParaRPr lang="id-ID" sz="4800" b="1" dirty="0" smtClean="0">
              <a:solidFill>
                <a:schemeClr val="bg2"/>
              </a:solidFill>
            </a:endParaRPr>
          </a:p>
          <a:p>
            <a:pPr algn="ctr" eaLnBrk="0" hangingPunct="0"/>
            <a:r>
              <a:rPr lang="id-ID" sz="3200" b="1" dirty="0" smtClean="0">
                <a:solidFill>
                  <a:srgbClr val="FFFF00"/>
                </a:solidFill>
              </a:rPr>
              <a:t>diharapkan</a:t>
            </a:r>
            <a:endParaRPr lang="en-US" sz="3200" b="1" dirty="0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3200" b="1" dirty="0" smtClean="0">
                <a:solidFill>
                  <a:srgbClr val="FFFF00"/>
                </a:solidFill>
              </a:rPr>
              <a:t>MENJADI </a:t>
            </a:r>
            <a:r>
              <a:rPr lang="en-US" sz="3200" b="1" dirty="0">
                <a:solidFill>
                  <a:srgbClr val="FFFF00"/>
                </a:solidFill>
              </a:rPr>
              <a:t>PUSAT </a:t>
            </a:r>
          </a:p>
          <a:p>
            <a:pPr algn="ctr" eaLnBrk="0" hangingPunct="0"/>
            <a:r>
              <a:rPr lang="en-US" sz="3200" b="1" dirty="0" smtClean="0">
                <a:solidFill>
                  <a:srgbClr val="FFFF00"/>
                </a:solidFill>
              </a:rPr>
              <a:t>LINGKARAN/SIKLUS</a:t>
            </a:r>
            <a:endParaRPr lang="en-US" sz="3200" b="1" dirty="0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3200" b="1" dirty="0">
                <a:solidFill>
                  <a:srgbClr val="FFFF00"/>
                </a:solidFill>
              </a:rPr>
              <a:t>BAGI KEGIATAN INOVATIF</a:t>
            </a:r>
          </a:p>
          <a:p>
            <a:pPr algn="ctr" eaLnBrk="0" hangingPunct="0"/>
            <a:r>
              <a:rPr lang="en-US" sz="3200" b="1" dirty="0">
                <a:solidFill>
                  <a:srgbClr val="FFFF00"/>
                </a:solidFill>
              </a:rPr>
              <a:t>YANG </a:t>
            </a:r>
            <a:r>
              <a:rPr lang="en-US" sz="3200" b="1" dirty="0" smtClean="0">
                <a:solidFill>
                  <a:srgbClr val="FFFF00"/>
                </a:solidFill>
              </a:rPr>
              <a:t>DINAMIS</a:t>
            </a:r>
            <a:endParaRPr lang="en-US" sz="3200" b="1" dirty="0">
              <a:solidFill>
                <a:srgbClr val="FFFF00"/>
              </a:solidFill>
            </a:endParaRPr>
          </a:p>
          <a:p>
            <a:pPr algn="ctr" eaLnBrk="0" hangingPunct="0"/>
            <a:endParaRPr lang="en-US" sz="3200" dirty="0">
              <a:solidFill>
                <a:srgbClr val="FF0000"/>
              </a:solidFill>
            </a:endParaRPr>
          </a:p>
          <a:p>
            <a:pPr algn="ctr" eaLnBrk="0" hangingPunct="0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46125" y="37655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endParaRPr lang="id-ID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298" y="1816534"/>
            <a:ext cx="1169305" cy="154137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0" y="3747503"/>
            <a:ext cx="1215743" cy="150521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RnuTksGF_EyjB2NAb5pFKAG7yJg2dUowvyyx53nQgkWJp5DRv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13268"/>
            <a:ext cx="2051720" cy="154473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150" y="5157192"/>
            <a:ext cx="2114453" cy="17008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0"/>
            <a:ext cx="1714480" cy="181653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 descr="Noteboo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09858" y="-24908"/>
            <a:ext cx="2483925" cy="1953710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9" descr="PDA-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379" y="1"/>
            <a:ext cx="1672324" cy="2096702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11" descr="https://encrypted-tbn3.gstatic.com/images?q=tbn:ANd9GcQTVbDF4DmjXlse4jNmpWqvc9Gkbn5dRkRKpRbRfhlOLmv6r59Tc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0282" y="5698754"/>
            <a:ext cx="2007662" cy="11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3.gstatic.com/images?q=tbn:ANd9GcQuUws-vs1nlG2oPrQV5qtcgFFFkzAnSZdMDt7AtP6gqI0kdtmuHEz2y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2825" y="3319161"/>
            <a:ext cx="1613649" cy="18380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63888" y="-24909"/>
            <a:ext cx="1345970" cy="170371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Picture 2" descr="https://encrypted-tbn3.gstatic.com/images?q=tbn:ANd9GcSsJ_U8asSh5RX2KQkwy0Bm4x02qgygkSnGMq39jTZ0HnXpmCY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64674" y="5416176"/>
            <a:ext cx="1368152" cy="146506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Picture 4" descr="https://encrypted-tbn1.gstatic.com/images?q=tbn:ANd9GcSJAcsuwjLU0JZeSCkssdon0O07_-YLMVIJ6R1QrS4rgoHqR1_losgr1Q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096702"/>
            <a:ext cx="1876938" cy="16180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6" name="Picture 2" descr="https://encrypted-tbn1.gstatic.com/images?q=tbn:ANd9GcSpY8Y1iBBktMj4vpKkyjFm4YClAhsnpf3nXYq-caRroHEag6u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69945" y="-24909"/>
            <a:ext cx="1893943" cy="146644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7" name="Picture 2" descr="https://encrypted-tbn1.gstatic.com/images?q=tbn:ANd9GcSeSCVDKyZDWcL63zdvr1ZcxEowvaNRcnDwq-0lod07d8JpJMU0Tw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24696" y="5589240"/>
            <a:ext cx="1651453" cy="1323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5232301"/>
      </p:ext>
    </p:extLst>
  </p:cSld>
  <p:clrMapOvr>
    <a:masterClrMapping/>
  </p:clrMapOvr>
  <p:transition spd="med" advTm="78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6513" y="44450"/>
            <a:ext cx="9144000" cy="8382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endParaRPr lang="id-ID"/>
          </a:p>
        </p:txBody>
      </p:sp>
      <p:sp>
        <p:nvSpPr>
          <p:cNvPr id="39117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3838" y="152400"/>
            <a:ext cx="8740775" cy="563563"/>
          </a:xfrm>
          <a:solidFill>
            <a:schemeClr val="bg2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SIKLUS PENGEMBANGAN KEKAYAAN INTELEKTUAL </a:t>
            </a:r>
            <a:endParaRPr lang="en-US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5300" name="Picture 4" descr="j01630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00108"/>
            <a:ext cx="2628896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514350" y="685800"/>
            <a:ext cx="830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643042" y="2357430"/>
            <a:ext cx="1389045" cy="396875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sz="2000" b="1" dirty="0" smtClean="0">
                <a:solidFill>
                  <a:schemeClr val="bg1"/>
                </a:solidFill>
                <a:latin typeface="Comic Sans MS" pitchFamily="66" charset="0"/>
              </a:rPr>
              <a:t>LITBANG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429256" y="1000108"/>
            <a:ext cx="3300407" cy="94615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Comic Sans MS" pitchFamily="66" charset="0"/>
              </a:rPr>
              <a:t>Hasil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Penelitian</a:t>
            </a:r>
            <a:r>
              <a:rPr lang="id-ID" sz="2800" b="1" dirty="0">
                <a:latin typeface="Comic Sans MS" pitchFamily="66" charset="0"/>
              </a:rPr>
              <a:t> &amp; Pengembangan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857884" y="4857760"/>
            <a:ext cx="2786050" cy="156966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sz="2400" b="1" dirty="0">
                <a:solidFill>
                  <a:schemeClr val="bg1"/>
                </a:solidFill>
                <a:latin typeface="Comic Sans MS" pitchFamily="66" charset="0"/>
              </a:rPr>
              <a:t>Perlindungan</a:t>
            </a:r>
            <a:r>
              <a:rPr lang="id-ID" sz="2400" b="1" dirty="0">
                <a:latin typeface="Comic Sans MS" pitchFamily="66" charset="0"/>
              </a:rPr>
              <a:t> </a:t>
            </a:r>
            <a:r>
              <a:rPr lang="id-ID" sz="2400" b="1" dirty="0">
                <a:solidFill>
                  <a:schemeClr val="bg1"/>
                </a:solidFill>
                <a:latin typeface="Comic Sans MS" pitchFamily="66" charset="0"/>
              </a:rPr>
              <a:t>Kekayaan Intelektual yang sesuai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3786182" y="1196752"/>
            <a:ext cx="1371600" cy="676473"/>
          </a:xfrm>
          <a:prstGeom prst="rightArrow">
            <a:avLst>
              <a:gd name="adj1" fmla="val 47111"/>
              <a:gd name="adj2" fmla="val 41346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/>
            <a:endParaRPr lang="id-ID"/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6858016" y="4214818"/>
            <a:ext cx="576258" cy="609600"/>
          </a:xfrm>
          <a:prstGeom prst="downArrow">
            <a:avLst>
              <a:gd name="adj1" fmla="val 47917"/>
              <a:gd name="adj2" fmla="val 3703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eaVert" wrap="none" anchor="ctr"/>
          <a:lstStyle/>
          <a:p>
            <a:pPr eaLnBrk="0" hangingPunct="0"/>
            <a:endParaRPr lang="id-ID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6858016" y="2071678"/>
            <a:ext cx="587361" cy="609600"/>
          </a:xfrm>
          <a:prstGeom prst="downArrow">
            <a:avLst>
              <a:gd name="adj1" fmla="val 47917"/>
              <a:gd name="adj2" fmla="val 3703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eaVert" wrap="none" anchor="ctr"/>
          <a:lstStyle/>
          <a:p>
            <a:pPr eaLnBrk="0" hangingPunct="0"/>
            <a:endParaRPr lang="id-ID"/>
          </a:p>
        </p:txBody>
      </p:sp>
      <p:sp>
        <p:nvSpPr>
          <p:cNvPr id="391180" name="Text Box 12"/>
          <p:cNvSpPr txBox="1">
            <a:spLocks noChangeArrowheads="1"/>
          </p:cNvSpPr>
          <p:nvPr/>
        </p:nvSpPr>
        <p:spPr bwMode="auto">
          <a:xfrm>
            <a:off x="5572132" y="2786058"/>
            <a:ext cx="3168650" cy="13112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sz="4000" b="1" dirty="0">
                <a:solidFill>
                  <a:schemeClr val="bg1"/>
                </a:solidFill>
                <a:latin typeface="Comic Sans MS" pitchFamily="66" charset="0"/>
              </a:rPr>
              <a:t>Kekayaan</a:t>
            </a:r>
            <a:r>
              <a:rPr lang="id-ID" sz="4000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id-ID" sz="4000" b="1" dirty="0">
                <a:solidFill>
                  <a:schemeClr val="bg1"/>
                </a:solidFill>
                <a:latin typeface="Comic Sans MS" pitchFamily="66" charset="0"/>
              </a:rPr>
              <a:t>Intelektual</a:t>
            </a:r>
            <a:endParaRPr lang="en-US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395536" y="3213100"/>
            <a:ext cx="4896544" cy="2092881"/>
          </a:xfrm>
          <a:prstGeom prst="rect">
            <a:avLst/>
          </a:prstGeom>
          <a:solidFill>
            <a:srgbClr val="C0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xtLst/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Kepercayaan masy </a:t>
            </a:r>
            <a:r>
              <a:rPr lang="id-ID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pd </a:t>
            </a:r>
            <a:r>
              <a:rPr lang="id-ID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kualitas </a:t>
            </a:r>
            <a:r>
              <a:rPr lang="id-ID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produk/proses 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Insentif (credit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point &amp; credit “coin”);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Investasi &amp; alih teknologi;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Lapangan </a:t>
            </a:r>
            <a:r>
              <a:rPr lang="id-ID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kerja; </a:t>
            </a:r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 rot="5400000">
            <a:off x="4876800" y="5338778"/>
            <a:ext cx="571504" cy="1323980"/>
          </a:xfrm>
          <a:prstGeom prst="downArrow">
            <a:avLst>
              <a:gd name="adj1" fmla="val 47917"/>
              <a:gd name="adj2" fmla="val 3703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eaVert" wrap="none" anchor="ctr"/>
          <a:lstStyle/>
          <a:p>
            <a:pPr eaLnBrk="0" hangingPunct="0"/>
            <a:endParaRPr lang="id-ID"/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 rot="10800000">
            <a:off x="1785918" y="2781300"/>
            <a:ext cx="836632" cy="431800"/>
          </a:xfrm>
          <a:prstGeom prst="downArrow">
            <a:avLst>
              <a:gd name="adj1" fmla="val 47917"/>
              <a:gd name="adj2" fmla="val 3703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eaVert" wrap="none" anchor="ctr"/>
          <a:lstStyle/>
          <a:p>
            <a:pPr eaLnBrk="0" hangingPunct="0"/>
            <a:endParaRPr lang="id-ID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14348" y="5715016"/>
            <a:ext cx="3671894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Dimanfaatkan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Masyarakat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 rot="10800000">
            <a:off x="1785916" y="5305980"/>
            <a:ext cx="771543" cy="409035"/>
          </a:xfrm>
          <a:prstGeom prst="downArrow">
            <a:avLst>
              <a:gd name="adj1" fmla="val 47917"/>
              <a:gd name="adj2" fmla="val 3703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eaVert" wrap="none" anchor="ctr"/>
          <a:lstStyle/>
          <a:p>
            <a:pPr eaLnBrk="0" hangingPunct="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78082261"/>
      </p:ext>
    </p:extLst>
  </p:cSld>
  <p:clrMapOvr>
    <a:masterClrMapping/>
  </p:clrMapOvr>
  <p:transition spd="med" advTm="2154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296144"/>
          </a:xfr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lIns="92075" tIns="46038" rIns="92075" bIns="46038" anchor="b">
            <a:no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PARADIGMA BARU DI DUNIA LITBANG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500174"/>
            <a:ext cx="7820052" cy="3357586"/>
          </a:xfrm>
          <a:solidFill>
            <a:srgbClr val="002060"/>
          </a:solidFill>
        </p:spPr>
        <p:txBody>
          <a:bodyPr lIns="92075" tIns="46038" rIns="92075" bIns="46038">
            <a:normAutofit/>
          </a:bodyPr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</a:rPr>
              <a:t>Konsep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b="1" i="1" dirty="0" smtClean="0">
                <a:solidFill>
                  <a:schemeClr val="accent3"/>
                </a:solidFill>
                <a:latin typeface="Verdana" pitchFamily="34" charset="0"/>
              </a:rPr>
              <a:t>“from idea to invention”</a:t>
            </a:r>
            <a:r>
              <a:rPr lang="en-US" sz="2400" dirty="0" smtClean="0">
                <a:solidFill>
                  <a:schemeClr val="accent3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400" b="1" i="1" dirty="0" smtClean="0">
                <a:solidFill>
                  <a:srgbClr val="FFC000"/>
                </a:solidFill>
                <a:latin typeface="Verdana" pitchFamily="34" charset="0"/>
              </a:rPr>
              <a:t>“from invention to innovation”</a:t>
            </a:r>
            <a:r>
              <a:rPr lang="en-US" sz="2400" b="1" dirty="0" smtClean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</a:rPr>
              <a:t>perlu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</a:rPr>
              <a:t>dilaksanakan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</a:rPr>
              <a:t>utuh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</a:rPr>
              <a:t>Menghasilkan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chemeClr val="accent3"/>
                </a:solidFill>
                <a:latin typeface="Verdana" pitchFamily="34" charset="0"/>
              </a:rPr>
              <a:t>“</a:t>
            </a:r>
            <a:r>
              <a:rPr lang="en-US" sz="2400" b="1" dirty="0" err="1" smtClean="0">
                <a:solidFill>
                  <a:schemeClr val="accent3"/>
                </a:solidFill>
                <a:latin typeface="Verdana" pitchFamily="34" charset="0"/>
              </a:rPr>
              <a:t>pemecahan</a:t>
            </a:r>
            <a:r>
              <a:rPr lang="en-US" sz="2400" b="1" dirty="0" smtClean="0">
                <a:solidFill>
                  <a:schemeClr val="accent3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  <a:latin typeface="Verdana" pitchFamily="34" charset="0"/>
              </a:rPr>
              <a:t>baru</a:t>
            </a:r>
            <a:r>
              <a:rPr lang="en-US" sz="2400" b="1" dirty="0" smtClean="0">
                <a:solidFill>
                  <a:schemeClr val="accent3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  <a:latin typeface="Verdana" pitchFamily="34" charset="0"/>
              </a:rPr>
              <a:t>atas</a:t>
            </a:r>
            <a:r>
              <a:rPr lang="en-US" sz="2400" b="1" dirty="0" smtClean="0">
                <a:solidFill>
                  <a:schemeClr val="accent3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  <a:latin typeface="Verdana" pitchFamily="34" charset="0"/>
              </a:rPr>
              <a:t>suatu</a:t>
            </a:r>
            <a:r>
              <a:rPr lang="en-US" sz="2400" b="1" dirty="0" smtClean="0">
                <a:solidFill>
                  <a:schemeClr val="accent3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  <a:latin typeface="Verdana" pitchFamily="34" charset="0"/>
              </a:rPr>
              <a:t>masalah</a:t>
            </a:r>
            <a:r>
              <a:rPr lang="en-US" sz="2400" b="1" dirty="0" smtClean="0">
                <a:solidFill>
                  <a:schemeClr val="accent3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  <a:latin typeface="Verdana" pitchFamily="34" charset="0"/>
              </a:rPr>
              <a:t>teknis</a:t>
            </a:r>
            <a:r>
              <a:rPr lang="en-US" sz="2400" b="1" dirty="0" smtClean="0">
                <a:solidFill>
                  <a:schemeClr val="accent3"/>
                </a:solidFill>
                <a:latin typeface="Verdana" pitchFamily="34" charset="0"/>
              </a:rPr>
              <a:t>” </a:t>
            </a:r>
            <a:r>
              <a:rPr lang="en-US" sz="2400" i="1" dirty="0" smtClean="0">
                <a:solidFill>
                  <a:schemeClr val="bg1"/>
                </a:solidFill>
                <a:latin typeface="Verdana" pitchFamily="34" charset="0"/>
              </a:rPr>
              <a:t>(new solution to a technical problem).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</a:rPr>
              <a:t>Berorientasi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id-ID" sz="2400" b="1" dirty="0" err="1" smtClean="0">
                <a:solidFill>
                  <a:srgbClr val="92D050"/>
                </a:solidFill>
                <a:latin typeface="Verdana" pitchFamily="34" charset="0"/>
              </a:rPr>
              <a:t>K</a:t>
            </a:r>
            <a:r>
              <a:rPr lang="en-US" sz="2400" b="1" dirty="0" err="1" smtClean="0">
                <a:solidFill>
                  <a:srgbClr val="92D050"/>
                </a:solidFill>
                <a:latin typeface="Verdana" pitchFamily="34" charset="0"/>
              </a:rPr>
              <a:t>omersial</a:t>
            </a:r>
            <a:r>
              <a:rPr lang="en-US" sz="2400" b="1" dirty="0" smtClean="0">
                <a:solidFill>
                  <a:srgbClr val="92D050"/>
                </a:solidFill>
                <a:latin typeface="Verdana" pitchFamily="34" charset="0"/>
              </a:rPr>
              <a:t>.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</a:rPr>
              <a:t>Mengikuti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Verdana" pitchFamily="34" charset="0"/>
              </a:rPr>
              <a:t>mekanisme</a:t>
            </a:r>
            <a:r>
              <a:rPr lang="en-US" sz="2400" b="1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id-ID" sz="2400" b="1" dirty="0" smtClean="0">
                <a:solidFill>
                  <a:srgbClr val="FFFF00"/>
                </a:solidFill>
                <a:latin typeface="Verdana" pitchFamily="34" charset="0"/>
              </a:rPr>
              <a:t>pasar </a:t>
            </a:r>
            <a:endParaRPr lang="en-US" sz="24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648200" y="4191000"/>
            <a:ext cx="485775" cy="976313"/>
          </a:xfrm>
          <a:prstGeom prst="downArrow">
            <a:avLst>
              <a:gd name="adj1" fmla="val 0"/>
              <a:gd name="adj2" fmla="val 20098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endParaRPr lang="id-ID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4572000" y="41148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endParaRPr lang="id-ID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8518525" y="3316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endParaRPr lang="id-ID">
              <a:latin typeface="Arial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8404225" y="5173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d-ID">
              <a:latin typeface="Arial" pitchFamily="34" charset="0"/>
            </a:endParaRPr>
          </a:p>
        </p:txBody>
      </p:sp>
      <p:pic>
        <p:nvPicPr>
          <p:cNvPr id="8" name="Picture 4" descr="https://encrypted-tbn1.gstatic.com/images?q=tbn:ANd9GcTF2E8mq_HJR3icxQeVrgVPyQrTU38ZZbnuyLHaW1X7AglsIPs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0652" y="5630863"/>
            <a:ext cx="1200129" cy="1200134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Picture 8" descr="PDA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4823" y="4895309"/>
            <a:ext cx="1488663" cy="1873842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3" descr="Not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1329" y="4929394"/>
            <a:ext cx="2539323" cy="1928802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80" y="5630863"/>
            <a:ext cx="1273344" cy="1227137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Picture 2" descr="https://encrypted-tbn2.gstatic.com/images?q=tbn:ANd9GcR80ejHNlXOj9NX8oruhrkMyd5gt1c0x7eVkSYMSPiUFZTf4_Z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3486" y="5648197"/>
            <a:ext cx="1020514" cy="1142983"/>
          </a:xfrm>
          <a:prstGeom prst="rect">
            <a:avLst/>
          </a:prstGeom>
          <a:noFill/>
        </p:spPr>
      </p:pic>
      <p:pic>
        <p:nvPicPr>
          <p:cNvPr id="13" name="Picture 2" descr="https://encrypted-tbn3.gstatic.com/images?q=tbn:ANd9GcQuUws-vs1nlG2oPrQV5qtcgFFFkzAnSZdMDt7AtP6gqI0kdtmuHEz2y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66" y="5173663"/>
            <a:ext cx="1710614" cy="16486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5102439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3457575" cy="7921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1400" dirty="0" err="1">
                <a:latin typeface="Arial" pitchFamily="34" charset="0"/>
              </a:rPr>
              <a:t>Apakah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id-ID" sz="1400" dirty="0">
                <a:latin typeface="Arial" pitchFamily="34" charset="0"/>
              </a:rPr>
              <a:t>karya intelektual yang dihasilkan </a:t>
            </a:r>
            <a:r>
              <a:rPr lang="en-US" sz="1400" dirty="0" err="1">
                <a:latin typeface="Arial" pitchFamily="34" charset="0"/>
              </a:rPr>
              <a:t>merupakan</a:t>
            </a:r>
            <a:r>
              <a:rPr lang="en-US" sz="1400" dirty="0">
                <a:latin typeface="Arial" pitchFamily="34" charset="0"/>
              </a:rPr>
              <a:t> </a:t>
            </a:r>
            <a:endParaRPr lang="id-ID" sz="1400" dirty="0">
              <a:latin typeface="Arial" pitchFamily="34" charset="0"/>
            </a:endParaRPr>
          </a:p>
          <a:p>
            <a:pPr algn="ctr"/>
            <a:r>
              <a:rPr lang="en-US" sz="1400" dirty="0">
                <a:latin typeface="Arial" pitchFamily="34" charset="0"/>
              </a:rPr>
              <a:t>HAL BARU</a:t>
            </a:r>
            <a:r>
              <a:rPr lang="id-ID" sz="1400" dirty="0">
                <a:latin typeface="Arial" pitchFamily="34" charset="0"/>
              </a:rPr>
              <a:t>/ORISINAL</a:t>
            </a:r>
            <a:r>
              <a:rPr lang="en-US" sz="1400" dirty="0">
                <a:latin typeface="Arial" pitchFamily="34" charset="0"/>
              </a:rPr>
              <a:t> ?</a:t>
            </a:r>
          </a:p>
        </p:txBody>
      </p:sp>
      <p:sp>
        <p:nvSpPr>
          <p:cNvPr id="120835" name="Line 3"/>
          <p:cNvSpPr>
            <a:spLocks noChangeShapeType="1"/>
          </p:cNvSpPr>
          <p:nvPr/>
        </p:nvSpPr>
        <p:spPr bwMode="auto">
          <a:xfrm flipV="1">
            <a:off x="3851275" y="620713"/>
            <a:ext cx="1873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1835150" y="1125538"/>
            <a:ext cx="4763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395288" y="1506538"/>
            <a:ext cx="3455987" cy="8429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de-DE" sz="1400" dirty="0">
                <a:latin typeface="Arial" pitchFamily="34" charset="0"/>
              </a:rPr>
              <a:t>Apakah karya intelektual itu layak dikategorikan </a:t>
            </a:r>
            <a:r>
              <a:rPr lang="en-US" sz="1400" dirty="0" err="1">
                <a:latin typeface="Arial" pitchFamily="34" charset="0"/>
              </a:rPr>
              <a:t>sebagai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produk</a:t>
            </a:r>
            <a:r>
              <a:rPr lang="en-US" sz="1400" dirty="0">
                <a:latin typeface="Arial" pitchFamily="34" charset="0"/>
              </a:rPr>
              <a:t>/</a:t>
            </a:r>
            <a:r>
              <a:rPr lang="en-US" sz="1400" dirty="0" err="1">
                <a:latin typeface="Arial" pitchFamily="34" charset="0"/>
              </a:rPr>
              <a:t>jasa</a:t>
            </a:r>
            <a:r>
              <a:rPr lang="en-US" sz="1400" dirty="0">
                <a:latin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</a:rPr>
              <a:t>dapat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diberi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perlindungan</a:t>
            </a:r>
            <a:r>
              <a:rPr lang="en-US" sz="1400" dirty="0">
                <a:latin typeface="Arial" pitchFamily="34" charset="0"/>
              </a:rPr>
              <a:t>?</a:t>
            </a: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V="1">
            <a:off x="3851275" y="1844675"/>
            <a:ext cx="1873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4643438" y="2708275"/>
            <a:ext cx="2889250" cy="10048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1400" b="1" u="sng" dirty="0">
                <a:latin typeface="Arial" pitchFamily="34" charset="0"/>
              </a:rPr>
              <a:t>LUPAKAN</a:t>
            </a:r>
          </a:p>
          <a:p>
            <a:pPr algn="ctr"/>
            <a:r>
              <a:rPr lang="en-US" sz="1400" dirty="0" err="1">
                <a:latin typeface="Arial" pitchFamily="34" charset="0"/>
              </a:rPr>
              <a:t>keinginan</a:t>
            </a:r>
            <a:r>
              <a:rPr lang="en-US" sz="1400" dirty="0">
                <a:latin typeface="Arial" pitchFamily="34" charset="0"/>
              </a:rPr>
              <a:t>/</a:t>
            </a:r>
            <a:r>
              <a:rPr lang="en-US" sz="1400" dirty="0" err="1">
                <a:latin typeface="Arial" pitchFamily="34" charset="0"/>
              </a:rPr>
              <a:t>pertimbangan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untuk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mengajukan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permohonan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id-ID" sz="1400" dirty="0">
                <a:latin typeface="Arial" pitchFamily="34" charset="0"/>
              </a:rPr>
              <a:t>HKI atas karya intelektual tsb.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395288" y="2852738"/>
            <a:ext cx="3455987" cy="10080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1400" dirty="0" err="1">
                <a:latin typeface="Arial" pitchFamily="34" charset="0"/>
              </a:rPr>
              <a:t>Apakah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karya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intelektual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tersebut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merupakan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produk</a:t>
            </a:r>
            <a:r>
              <a:rPr lang="en-US" sz="1400" dirty="0">
                <a:latin typeface="Arial" pitchFamily="34" charset="0"/>
              </a:rPr>
              <a:t>/</a:t>
            </a:r>
            <a:r>
              <a:rPr lang="en-US" sz="1400" dirty="0" err="1">
                <a:latin typeface="Arial" pitchFamily="34" charset="0"/>
              </a:rPr>
              <a:t>jasa</a:t>
            </a:r>
            <a:r>
              <a:rPr lang="en-US" sz="1400" dirty="0">
                <a:latin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</a:rPr>
              <a:t>dapat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dikomersialkan</a:t>
            </a:r>
            <a:r>
              <a:rPr lang="en-US" sz="1400" dirty="0">
                <a:latin typeface="Arial" pitchFamily="34" charset="0"/>
              </a:rPr>
              <a:t> </a:t>
            </a:r>
          </a:p>
          <a:p>
            <a:pPr algn="ctr"/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bernilai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ekonomi</a:t>
            </a:r>
            <a:r>
              <a:rPr lang="en-US" sz="1400" dirty="0">
                <a:latin typeface="Arial" pitchFamily="34" charset="0"/>
              </a:rPr>
              <a:t>)?</a:t>
            </a:r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>
            <a:off x="1835150" y="2349500"/>
            <a:ext cx="4763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1835150" y="4868863"/>
            <a:ext cx="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395288" y="4292600"/>
            <a:ext cx="3382962" cy="5762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1400" dirty="0" err="1">
                <a:latin typeface="Arial" pitchFamily="34" charset="0"/>
              </a:rPr>
              <a:t>Tersediakah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bentuk</a:t>
            </a:r>
            <a:r>
              <a:rPr lang="en-US" sz="1400" dirty="0">
                <a:latin typeface="Arial" pitchFamily="34" charset="0"/>
              </a:rPr>
              <a:t>  </a:t>
            </a:r>
            <a:r>
              <a:rPr lang="en-US" sz="1400" dirty="0" err="1">
                <a:latin typeface="Arial" pitchFamily="34" charset="0"/>
              </a:rPr>
              <a:t>perlindungan</a:t>
            </a:r>
            <a:r>
              <a:rPr lang="en-US" sz="1400" dirty="0">
                <a:latin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</a:rPr>
              <a:t>sesuai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bagi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karya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intelektual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id-ID" sz="1400" dirty="0">
                <a:latin typeface="Arial" pitchFamily="34" charset="0"/>
              </a:rPr>
              <a:t>terkait</a:t>
            </a:r>
            <a:r>
              <a:rPr lang="en-US" sz="1400" dirty="0">
                <a:latin typeface="Arial" pitchFamily="34" charset="0"/>
              </a:rPr>
              <a:t>?</a:t>
            </a:r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 flipH="1">
            <a:off x="1835150" y="3860800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468313" y="5589588"/>
            <a:ext cx="3382962" cy="6477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1400" dirty="0" err="1">
                <a:latin typeface="Arial" pitchFamily="34" charset="0"/>
              </a:rPr>
              <a:t>Daftarkanlah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karya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intelektual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id-ID" sz="1400" dirty="0">
                <a:latin typeface="Arial" pitchFamily="34" charset="0"/>
              </a:rPr>
              <a:t>tsb menurut </a:t>
            </a:r>
            <a:r>
              <a:rPr lang="en-US" sz="1400" dirty="0" err="1">
                <a:latin typeface="Arial" pitchFamily="34" charset="0"/>
              </a:rPr>
              <a:t>ketentuan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yg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berlaku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 flipV="1">
            <a:off x="3851275" y="4652963"/>
            <a:ext cx="1855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 flipV="1">
            <a:off x="5692775" y="3716338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4129088" y="333375"/>
            <a:ext cx="65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1600">
                <a:latin typeface="Times New Roman" pitchFamily="18" charset="0"/>
              </a:rPr>
              <a:t>Tidak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4119563" y="1530350"/>
            <a:ext cx="65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1600">
                <a:latin typeface="Times New Roman" pitchFamily="18" charset="0"/>
              </a:rPr>
              <a:t>Tidak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4048125" y="4316413"/>
            <a:ext cx="65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1600">
                <a:latin typeface="Times New Roman" pitchFamily="18" charset="0"/>
              </a:rPr>
              <a:t>Tidak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2051050" y="1125538"/>
            <a:ext cx="420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1600">
                <a:latin typeface="Times New Roman" pitchFamily="18" charset="0"/>
              </a:rPr>
              <a:t>Ya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2051050" y="2420938"/>
            <a:ext cx="420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d-ID" sz="1600">
                <a:latin typeface="Times New Roman" pitchFamily="18" charset="0"/>
              </a:rPr>
              <a:t>Ya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2051050" y="3933825"/>
            <a:ext cx="420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1600">
                <a:latin typeface="Times New Roman" pitchFamily="18" charset="0"/>
              </a:rPr>
              <a:t>Ya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0854" name="Text Box 22"/>
          <p:cNvSpPr txBox="1">
            <a:spLocks noChangeArrowheads="1"/>
          </p:cNvSpPr>
          <p:nvPr/>
        </p:nvSpPr>
        <p:spPr bwMode="auto">
          <a:xfrm>
            <a:off x="1979613" y="5157788"/>
            <a:ext cx="420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1600">
                <a:latin typeface="Times New Roman" pitchFamily="18" charset="0"/>
              </a:rPr>
              <a:t>Ya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0855" name="Line 23"/>
          <p:cNvSpPr>
            <a:spLocks noChangeShapeType="1"/>
          </p:cNvSpPr>
          <p:nvPr/>
        </p:nvSpPr>
        <p:spPr bwMode="auto">
          <a:xfrm flipV="1">
            <a:off x="3851275" y="3213100"/>
            <a:ext cx="792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3913188" y="2924175"/>
            <a:ext cx="65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1600">
                <a:latin typeface="Times New Roman" pitchFamily="18" charset="0"/>
              </a:rPr>
              <a:t>Tidak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0857" name="Line 25"/>
          <p:cNvSpPr>
            <a:spLocks noChangeShapeType="1"/>
          </p:cNvSpPr>
          <p:nvPr/>
        </p:nvSpPr>
        <p:spPr bwMode="auto">
          <a:xfrm>
            <a:off x="5719763" y="620713"/>
            <a:ext cx="4762" cy="2087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9" name="AutoShape 27"/>
          <p:cNvSpPr>
            <a:spLocks noChangeArrowheads="1"/>
          </p:cNvSpPr>
          <p:nvPr/>
        </p:nvSpPr>
        <p:spPr bwMode="auto">
          <a:xfrm>
            <a:off x="6443663" y="44450"/>
            <a:ext cx="2700337" cy="2305050"/>
          </a:xfrm>
          <a:prstGeom prst="cloudCallout">
            <a:avLst>
              <a:gd name="adj1" fmla="val 13491"/>
              <a:gd name="adj2" fmla="val 102458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id-ID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KIAT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id-ID" sz="1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MELINDUNGI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id-ID" sz="1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KARYA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id-ID" sz="1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INTELEKTUAL DENGAN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id-ID" sz="1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SISTEM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id-ID" sz="1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HKI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endParaRPr lang="en-US" sz="160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8" name="Picture 2" descr="https://encrypted-tbn1.gstatic.com/images?q=tbn:ANd9GcS8NRHe4cPZLvF-cYnvWkPkoQNteoe6COKkzLCXrdfTrCZfHzyr9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0297" y="4102100"/>
            <a:ext cx="2284781" cy="26821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310762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/>
      <p:bldP spid="120835" grpId="0" animBg="1"/>
      <p:bldP spid="120836" grpId="0" animBg="1"/>
      <p:bldP spid="120837" grpId="0" animBg="1"/>
      <p:bldP spid="120838" grpId="0" animBg="1"/>
      <p:bldP spid="120839" grpId="0" animBg="1"/>
      <p:bldP spid="120840" grpId="0" animBg="1"/>
      <p:bldP spid="120841" grpId="0" animBg="1"/>
      <p:bldP spid="120842" grpId="0" animBg="1"/>
      <p:bldP spid="120843" grpId="0" animBg="1"/>
      <p:bldP spid="120844" grpId="0" animBg="1"/>
      <p:bldP spid="120845" grpId="0" animBg="1"/>
      <p:bldP spid="120846" grpId="0" animBg="1"/>
      <p:bldP spid="120847" grpId="0" animBg="1"/>
      <p:bldP spid="120848" grpId="0"/>
      <p:bldP spid="120849" grpId="0"/>
      <p:bldP spid="120850" grpId="0"/>
      <p:bldP spid="120851" grpId="0"/>
      <p:bldP spid="120852" grpId="0"/>
      <p:bldP spid="120853" grpId="0"/>
      <p:bldP spid="120854" grpId="0"/>
      <p:bldP spid="120855" grpId="0" animBg="1"/>
      <p:bldP spid="120856" grpId="0"/>
      <p:bldP spid="1208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3785382" y="90395"/>
          <a:ext cx="5358618" cy="3414805"/>
        </p:xfrm>
        <a:graphic>
          <a:graphicData uri="http://schemas.openxmlformats.org/presentationml/2006/ole">
            <p:oleObj spid="_x0000_s3134" r:id="rId3" imgW="7970998" imgH="5079429" progId="">
              <p:embed/>
            </p:oleObj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7158" y="1928802"/>
            <a:ext cx="3314728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8607" rIns="90000" bIns="4500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Biaya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penggunaan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HKI (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dalam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USD) yang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dibayarkan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Indonesia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periode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2006 – 2014. </a:t>
            </a:r>
            <a:r>
              <a:rPr lang="en-US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sumber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13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(World Bank, 2015)</a:t>
            </a: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9196749"/>
              </p:ext>
            </p:extLst>
          </p:nvPr>
        </p:nvGraphicFramePr>
        <p:xfrm>
          <a:off x="302741" y="3657600"/>
          <a:ext cx="4726459" cy="3124200"/>
        </p:xfrm>
        <a:graphic>
          <a:graphicData uri="http://schemas.openxmlformats.org/presentationml/2006/ole">
            <p:oleObj spid="_x0000_s3135" r:id="rId4" imgW="7373539" imgH="4857044" progId="">
              <p:embed/>
            </p:oleObj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72066" y="4286256"/>
            <a:ext cx="4071934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8607" rIns="90000" bIns="45000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</a:t>
            </a: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Barang</a:t>
            </a: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Modal Indonesia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2006 - 2013 </a:t>
            </a:r>
            <a:endParaRPr lang="id-ID" sz="20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1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3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(BPS, 2015)</a:t>
            </a:r>
          </a:p>
        </p:txBody>
      </p:sp>
      <p:sp>
        <p:nvSpPr>
          <p:cNvPr id="141319" name="AutoShape 7" descr="Image result for biaya penggunaan h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1321" name="AutoShape 9" descr="Image result for biaya penggunaan h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54114"/>
            <a:ext cx="367188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INDONESIA MENJADI PASAR PRODUK INOVASI DARI LUAR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4972056"/>
            <a:ext cx="1900452" cy="18859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196769050"/>
      </p:ext>
    </p:extLst>
  </p:cSld>
  <p:clrMapOvr>
    <a:masterClrMapping/>
  </p:clrMapOvr>
  <p:transition spd="med" advTm="203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7"/>
          <p:cNvSpPr>
            <a:spLocks noChangeArrowheads="1"/>
          </p:cNvSpPr>
          <p:nvPr/>
        </p:nvSpPr>
        <p:spPr bwMode="auto">
          <a:xfrm>
            <a:off x="1043608" y="1246979"/>
            <a:ext cx="1419225" cy="1371600"/>
          </a:xfrm>
          <a:prstGeom prst="rightArrow">
            <a:avLst>
              <a:gd name="adj1" fmla="val 50000"/>
              <a:gd name="adj2" fmla="val 25868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2399A5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2555776" y="1428736"/>
            <a:ext cx="6167038" cy="2214578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tabLst>
                <a:tab pos="2225675" algn="l"/>
              </a:tabLst>
            </a:pPr>
            <a:r>
              <a:rPr lang="en-US" dirty="0" err="1" smtClean="0">
                <a:solidFill>
                  <a:srgbClr val="FFFF00"/>
                </a:solidFill>
                <a:latin typeface="Verdana" pitchFamily="34" charset="0"/>
              </a:rPr>
              <a:t>Lingkup</a:t>
            </a:r>
            <a:r>
              <a:rPr lang="id-ID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Verdana" pitchFamily="34" charset="0"/>
              </a:rPr>
              <a:t>/</a:t>
            </a:r>
            <a:r>
              <a:rPr lang="id-ID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Verdana" pitchFamily="34" charset="0"/>
              </a:rPr>
              <a:t>cakupan</a:t>
            </a:r>
            <a:r>
              <a:rPr lang="id-ID" dirty="0" smtClean="0">
                <a:solidFill>
                  <a:srgbClr val="FFFF00"/>
                </a:solidFill>
                <a:latin typeface="Verdana" pitchFamily="34" charset="0"/>
              </a:rPr>
              <a:t> :</a:t>
            </a:r>
            <a:r>
              <a:rPr lang="en-US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Verdana" pitchFamily="34" charset="0"/>
              </a:rPr>
              <a:t>hulu</a:t>
            </a:r>
            <a:r>
              <a:rPr lang="en-US" dirty="0" smtClean="0">
                <a:solidFill>
                  <a:srgbClr val="FFFF00"/>
                </a:solidFill>
                <a:latin typeface="Verdana" pitchFamily="34" charset="0"/>
              </a:rPr>
              <a:t>	    </a:t>
            </a:r>
            <a:r>
              <a:rPr lang="id-ID" dirty="0" smtClean="0">
                <a:solidFill>
                  <a:srgbClr val="FFFF00"/>
                </a:solidFill>
                <a:latin typeface="Verdana" pitchFamily="34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Verdana" pitchFamily="34" charset="0"/>
              </a:rPr>
              <a:t>      </a:t>
            </a:r>
            <a:r>
              <a:rPr lang="en-US" dirty="0" err="1" smtClean="0">
                <a:solidFill>
                  <a:srgbClr val="FFFF00"/>
                </a:solidFill>
                <a:latin typeface="Verdana" pitchFamily="34" charset="0"/>
              </a:rPr>
              <a:t>hilir</a:t>
            </a:r>
            <a:r>
              <a:rPr lang="en-US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endParaRPr lang="id-ID" dirty="0" smtClean="0">
              <a:solidFill>
                <a:srgbClr val="FFFF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tabLst>
                <a:tab pos="2225675" algn="l"/>
              </a:tabLst>
            </a:pPr>
            <a:r>
              <a:rPr lang="id-ID" dirty="0" smtClean="0">
                <a:solidFill>
                  <a:srgbClr val="FFFF00"/>
                </a:solidFill>
                <a:latin typeface="Verdana" pitchFamily="34" charset="0"/>
              </a:rPr>
              <a:t>B</a:t>
            </a:r>
            <a:r>
              <a:rPr lang="en-US" dirty="0" err="1" smtClean="0">
                <a:solidFill>
                  <a:srgbClr val="FFFF00"/>
                </a:solidFill>
                <a:latin typeface="Verdana" pitchFamily="34" charset="0"/>
              </a:rPr>
              <a:t>erorientasi</a:t>
            </a:r>
            <a:r>
              <a:rPr lang="en-US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Verdana" pitchFamily="34" charset="0"/>
              </a:rPr>
              <a:t>pada</a:t>
            </a:r>
            <a:r>
              <a:rPr lang="en-US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id-ID" dirty="0" smtClean="0">
                <a:solidFill>
                  <a:srgbClr val="FFFF00"/>
                </a:solidFill>
                <a:latin typeface="Verdana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tabLst>
                <a:tab pos="2225675" algn="l"/>
              </a:tabLst>
            </a:pPr>
            <a:r>
              <a:rPr lang="id-ID" sz="3000" b="1" dirty="0" smtClean="0">
                <a:solidFill>
                  <a:schemeClr val="bg2"/>
                </a:solidFill>
                <a:latin typeface="Verdana" pitchFamily="34" charset="0"/>
              </a:rPr>
              <a:t>              </a:t>
            </a:r>
            <a:r>
              <a:rPr lang="en-US" sz="3000" b="1" dirty="0" smtClean="0">
                <a:solidFill>
                  <a:schemeClr val="bg2"/>
                </a:solidFill>
                <a:latin typeface="Verdana" pitchFamily="34" charset="0"/>
              </a:rPr>
              <a:t>MANFAAT EKONOMI</a:t>
            </a:r>
            <a:r>
              <a:rPr lang="id-ID" sz="3000" b="1" dirty="0" smtClean="0">
                <a:solidFill>
                  <a:schemeClr val="bg2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tabLst>
                <a:tab pos="2225675" algn="l"/>
              </a:tabLst>
            </a:pPr>
            <a:r>
              <a:rPr lang="id-ID" sz="3000" b="1" dirty="0" smtClean="0">
                <a:solidFill>
                  <a:schemeClr val="bg2"/>
                </a:solidFill>
                <a:latin typeface="Verdana" pitchFamily="34" charset="0"/>
              </a:rPr>
              <a:t>              KOMERSIALISASI</a:t>
            </a:r>
          </a:p>
          <a:p>
            <a:pPr eaLnBrk="1" hangingPunct="1">
              <a:buFont typeface="Wingdings" pitchFamily="2" charset="2"/>
              <a:buNone/>
              <a:tabLst>
                <a:tab pos="2225675" algn="l"/>
              </a:tabLst>
            </a:pPr>
            <a:endParaRPr lang="en-US" sz="3000" b="1" dirty="0" smtClean="0">
              <a:latin typeface="Verdana" pitchFamily="34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527583" y="1505741"/>
            <a:ext cx="863601" cy="427038"/>
          </a:xfrm>
          <a:prstGeom prst="rightArrow">
            <a:avLst>
              <a:gd name="adj1" fmla="val 50000"/>
              <a:gd name="adj2" fmla="val 46375"/>
            </a:avLst>
          </a:prstGeom>
          <a:solidFill>
            <a:srgbClr val="2399A5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tx1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188640"/>
            <a:ext cx="9144000" cy="1035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Copperplate Gothic Bold" pitchFamily="34" charset="0"/>
              </a:rPr>
              <a:t>PENGELOLAAN KI</a:t>
            </a:r>
            <a:br>
              <a:rPr lang="en-US" sz="3600" dirty="0">
                <a:latin typeface="Copperplate Gothic Bold" pitchFamily="34" charset="0"/>
              </a:rPr>
            </a:br>
            <a:r>
              <a:rPr lang="en-US" sz="3600" dirty="0">
                <a:latin typeface="Copperplate Gothic Bold" pitchFamily="34" charset="0"/>
              </a:rPr>
              <a:t>(IP </a:t>
            </a:r>
            <a:r>
              <a:rPr lang="en-US" sz="3600" i="1" dirty="0">
                <a:latin typeface="Copperplate Gothic Bold" pitchFamily="34" charset="0"/>
              </a:rPr>
              <a:t>Management</a:t>
            </a:r>
            <a:r>
              <a:rPr lang="en-US" sz="3600" dirty="0">
                <a:latin typeface="Copperplate Gothic Bold" pitchFamily="34" charset="0"/>
              </a:rPr>
              <a:t>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639" y="4675382"/>
            <a:ext cx="2008552" cy="22403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8434" name="Picture 2" descr="https://encrypted-tbn2.gstatic.com/images?q=tbn:ANd9GcTJ35p1iugLFAJfiCJLdev4fLTjLyLR3bhNc4Xnc8Hz_vgCOmb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4319" y="4681776"/>
            <a:ext cx="2309957" cy="212810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2" descr="https://encrypted-tbn3.gstatic.com/images?q=tbn:ANd9GcTSoE8z7J1ifrteMro9-M0RBNm2Lt1QfLJHhYgeZ6FZQDZo_42iR110z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52973"/>
            <a:ext cx="2225638" cy="192880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Picture 2" descr="https://encrypted-tbn2.gstatic.com/images?q=tbn:ANd9GcR1cOQQIJXyOf0rf2waAZb6EOywqLer5QLSyC73_87aqCZvU8FK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4191" y="4913522"/>
            <a:ext cx="2664653" cy="194447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Picture 4" descr="https://encrypted-tbn1.gstatic.com/images?q=tbn:ANd9GcTF2E8mq_HJR3icxQeVrgVPyQrTU38ZZbnuyLHaW1X7AglsIPs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9383" y="4839221"/>
            <a:ext cx="2160240" cy="20764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837" tIns="32918" rIns="65837" bIns="32918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4924" indent="-2057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22960" indent="-16459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52144" indent="-16459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81328" indent="-16459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10512" indent="-1645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139696" indent="-1645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468880" indent="-1645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98064" indent="-1645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B9B45C-069F-4A06-B2D3-38430171362A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1" y="228601"/>
            <a:ext cx="9144000" cy="648081"/>
          </a:xfrm>
          <a:prstGeom prst="rect">
            <a:avLst/>
          </a:prstGeom>
          <a:solidFill>
            <a:schemeClr val="bg2"/>
          </a:solidFill>
        </p:spPr>
        <p:txBody>
          <a:bodyPr wrap="none" lIns="65837" tIns="32918" rIns="65837" bIns="329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DESAIN ANFO TRUCK</a:t>
            </a:r>
          </a:p>
        </p:txBody>
      </p:sp>
      <p:pic>
        <p:nvPicPr>
          <p:cNvPr id="15364" name="Picture 3" descr="treukmm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0" t="16090" r="6049" b="11566"/>
          <a:stretch>
            <a:fillRect/>
          </a:stretch>
        </p:blipFill>
        <p:spPr bwMode="auto">
          <a:xfrm>
            <a:off x="0" y="1009270"/>
            <a:ext cx="9144001" cy="58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TR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10" y="4365104"/>
            <a:ext cx="3603691" cy="24928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130801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-00001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643318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-000013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419194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-000068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10764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19333-8ED9-4065-9020-C2D9D51CFDAE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459779" name="Text Box 3"/>
          <p:cNvSpPr txBox="1">
            <a:spLocks noChangeArrowheads="1"/>
          </p:cNvSpPr>
          <p:nvPr/>
        </p:nvSpPr>
        <p:spPr bwMode="auto">
          <a:xfrm>
            <a:off x="5410200" y="5791200"/>
            <a:ext cx="3733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Stunami </a:t>
            </a:r>
          </a:p>
        </p:txBody>
      </p:sp>
      <p:pic>
        <p:nvPicPr>
          <p:cNvPr id="18436" name="Picture 4" descr="Jec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33" y="737943"/>
            <a:ext cx="5328592" cy="326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0"/>
            <a:ext cx="5410200" cy="707886"/>
          </a:xfrm>
          <a:prstGeom prst="rect">
            <a:avLst/>
          </a:prstGeom>
          <a:solidFill>
            <a:schemeClr val="bg2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Shruti" pitchFamily="34" charset="0"/>
                <a:cs typeface="Shruti" pitchFamily="34" charset="0"/>
              </a:rPr>
              <a:t>INVENSI YANG DICURI ORANG? ATAU </a:t>
            </a:r>
            <a:r>
              <a:rPr lang="en-US" sz="2000" b="1" dirty="0" smtClean="0">
                <a:latin typeface="Shruti" pitchFamily="34" charset="0"/>
                <a:cs typeface="Shruti" pitchFamily="34" charset="0"/>
              </a:rPr>
              <a:t>KELALAIAN ??</a:t>
            </a:r>
            <a:endParaRPr lang="en-US" sz="2000" b="1" dirty="0">
              <a:latin typeface="Shruti" pitchFamily="34" charset="0"/>
              <a:cs typeface="Shruti" pitchFamily="34" charset="0"/>
            </a:endParaRPr>
          </a:p>
        </p:txBody>
      </p:sp>
      <p:pic>
        <p:nvPicPr>
          <p:cNvPr id="6" name="Picture 3" descr="Singk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5094257" cy="354297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939358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-000037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79846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60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701844312"/>
              </p:ext>
            </p:extLst>
          </p:nvPr>
        </p:nvGraphicFramePr>
        <p:xfrm>
          <a:off x="219075" y="0"/>
          <a:ext cx="5045075" cy="3313113"/>
        </p:xfrm>
        <a:graphic>
          <a:graphicData uri="http://schemas.openxmlformats.org/presentationml/2006/ole">
            <p:oleObj spid="_x0000_s23607" name="Worksheet" r:id="rId3" imgW="5381743" imgH="3533700" progId="Excel.Sheet.8">
              <p:embed/>
            </p:oleObj>
          </a:graphicData>
        </a:graphic>
      </p:graphicFrame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79512" y="188640"/>
            <a:ext cx="5795546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Sukses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University of California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071466282"/>
              </p:ext>
            </p:extLst>
          </p:nvPr>
        </p:nvGraphicFramePr>
        <p:xfrm>
          <a:off x="3110465" y="3284984"/>
          <a:ext cx="5707811" cy="3356992"/>
        </p:xfrm>
        <a:graphic>
          <a:graphicData uri="http://schemas.openxmlformats.org/presentationml/2006/ole">
            <p:oleObj spid="_x0000_s23608" name="Worksheet" r:id="rId4" imgW="5381743" imgH="3533700" progId="Excel.Sheet.8">
              <p:embed/>
            </p:oleObj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3501008"/>
            <a:ext cx="5686436" cy="46166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Sukses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University of California</a:t>
            </a:r>
          </a:p>
        </p:txBody>
      </p:sp>
      <p:pic>
        <p:nvPicPr>
          <p:cNvPr id="6" name="Picture 2" descr="https://encrypted-tbn3.gstatic.com/images?q=tbn:ANd9GcRTEnCrgD-TyuUGg2wZTSTTgdz_OxJIXNuzU8B_kLEh87KuyGw_RZmBF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14860"/>
            <a:ext cx="242889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81119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id-ID" sz="39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SUMBER DANA PENGUSULAN HKI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36037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8754134"/>
              </p:ext>
            </p:extLst>
          </p:nvPr>
        </p:nvGraphicFramePr>
        <p:xfrm>
          <a:off x="214282" y="1285860"/>
          <a:ext cx="8501089" cy="3840480"/>
        </p:xfrm>
        <a:graphic>
          <a:graphicData uri="http://schemas.openxmlformats.org/drawingml/2006/table">
            <a:tbl>
              <a:tblPr/>
              <a:tblGrid>
                <a:gridCol w="2197478"/>
                <a:gridCol w="3731876"/>
                <a:gridCol w="2571735"/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SUMBER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JENIS HKI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RP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KNRT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Patent, PVT,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Desain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Cipta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Raih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 HKI)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10.000.000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- 15.000.000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DIKTI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Patent 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Uber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 HKI)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15.000.000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UMM – PPP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Patent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 / 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Desain Industri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6.000.000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UMM - PPC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Hak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Cipta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/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3.500.000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Peneltian Dikti/Internal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Patent, Cipta, Desain Industri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Sesuai ketentuan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3216"/>
            <a:ext cx="1547664" cy="148478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5119372"/>
            <a:ext cx="1807737" cy="17386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953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87624" y="404664"/>
            <a:ext cx="6408712" cy="135732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id-ID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otum" pitchFamily="34" charset="-127"/>
                <a:ea typeface="Dotum" pitchFamily="34" charset="-127"/>
              </a:rPr>
              <a:t>Perkembangan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Dotum" pitchFamily="34" charset="-127"/>
                <a:ea typeface="Dotum" pitchFamily="34" charset="-127"/>
              </a:rPr>
              <a:t>Jumlah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Dotum" pitchFamily="34" charset="-127"/>
                <a:ea typeface="Dotum" pitchFamily="34" charset="-127"/>
              </a:rPr>
              <a:t>Usulan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otum" pitchFamily="34" charset="-127"/>
                <a:ea typeface="Dotum" pitchFamily="34" charset="-127"/>
              </a:rPr>
              <a:t> HKI </a:t>
            </a:r>
          </a:p>
          <a:p>
            <a:pPr algn="ctr" eaLnBrk="0" hangingPunct="0"/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Dotum" pitchFamily="34" charset="-127"/>
                <a:ea typeface="Dotum" pitchFamily="34" charset="-127"/>
              </a:rPr>
              <a:t>Sentra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otum" pitchFamily="34" charset="-127"/>
                <a:ea typeface="Dotum" pitchFamily="34" charset="-127"/>
              </a:rPr>
              <a:t> HKI UMM</a:t>
            </a:r>
            <a:r>
              <a:rPr lang="id-ID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otum" pitchFamily="34" charset="-127"/>
                <a:ea typeface="Dotum" pitchFamily="34" charset="-127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Dotum" pitchFamily="34" charset="-127"/>
              </a:rPr>
              <a:t>(</a:t>
            </a:r>
            <a:r>
              <a:rPr lang="id-ID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Dotum" pitchFamily="34" charset="-127"/>
              </a:rPr>
              <a:t>Desember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Dotum" pitchFamily="34" charset="-127"/>
              </a:rPr>
              <a:t>,</a:t>
            </a:r>
            <a:r>
              <a:rPr lang="id-ID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Dotum" pitchFamily="34" charset="-127"/>
              </a:rPr>
              <a:t>  2015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Dotum" pitchFamily="34" charset="-127"/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Dotum" pitchFamily="34" charset="-127"/>
            </a:endParaRPr>
          </a:p>
        </p:txBody>
      </p:sp>
      <p:graphicFrame>
        <p:nvGraphicFramePr>
          <p:cNvPr id="36037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7679475"/>
              </p:ext>
            </p:extLst>
          </p:nvPr>
        </p:nvGraphicFramePr>
        <p:xfrm>
          <a:off x="428596" y="2071678"/>
          <a:ext cx="8501089" cy="2773680"/>
        </p:xfrm>
        <a:graphic>
          <a:graphicData uri="http://schemas.openxmlformats.org/drawingml/2006/table">
            <a:tbl>
              <a:tblPr/>
              <a:tblGrid>
                <a:gridCol w="1103164"/>
                <a:gridCol w="5460762"/>
                <a:gridCol w="1937163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STATUS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TOTAL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Usulan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 Patent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58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Patent Granted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Hak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Cipta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Merek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Dagang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Desain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Industri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Jumlah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225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s://encrypted-tbn2.gstatic.com/images?q=tbn:ANd9GcRVORoU_rJ7eTf9PlaQfF9nONmwdG3iMb4ytSLDLcNQdrg0kdjb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1230" y="5013176"/>
            <a:ext cx="1702769" cy="1844824"/>
          </a:xfrm>
          <a:prstGeom prst="rect">
            <a:avLst/>
          </a:prstGeom>
          <a:noFill/>
        </p:spPr>
      </p:pic>
      <p:pic>
        <p:nvPicPr>
          <p:cNvPr id="5" name="Picture 4" descr="https://encrypted-tbn3.gstatic.com/images?q=tbn:ANd9GcTyswrYIp1Ae1zOCQF7Hxlst_sPJVUMY9Ln-sQekQu32OlTUM9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5373216"/>
            <a:ext cx="1573086" cy="1554638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S8NRHe4cPZLvF-cYnvWkPkoQNteoe6COKkzLCXrdfTrCZfHzyr9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437113"/>
            <a:ext cx="2094137" cy="24583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2" descr="https://encrypted-tbn1.gstatic.com/images?q=tbn:ANd9GcS33vRi8WqsqoZfG2bgb09W_cr0fcPrtgfnjwU-PVyRRML7442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277" y="5266562"/>
            <a:ext cx="2134867" cy="1661292"/>
          </a:xfrm>
          <a:prstGeom prst="rect">
            <a:avLst/>
          </a:prstGeom>
          <a:noFill/>
        </p:spPr>
      </p:pic>
      <p:pic>
        <p:nvPicPr>
          <p:cNvPr id="8" name="Picture 2" descr="https://encrypted-tbn3.gstatic.com/images?q=tbn:ANd9GcQLqk6uTrrHsK1PBLBdJMvwkgwoXSFGBWrWoSfvRqQkhJiqtAYgp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4136" y="4869159"/>
            <a:ext cx="1639141" cy="2026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513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dirty="0"/>
              <a:t>PERBANDINGAN JUMLAH PATENT INTERNASIONAL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2375471"/>
      </p:ext>
    </p:extLst>
  </p:cSld>
  <p:clrMapOvr>
    <a:masterClrMapping/>
  </p:clrMapOvr>
  <p:transition spd="med" advTm="749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571480"/>
            <a:ext cx="7358114" cy="2071702"/>
          </a:xfr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6600" dirty="0" err="1" smtClean="0">
                <a:solidFill>
                  <a:schemeClr val="tx1"/>
                </a:solidFill>
                <a:latin typeface="Freestyle Script" pitchFamily="66" charset="0"/>
              </a:rPr>
              <a:t>Terima</a:t>
            </a:r>
            <a:r>
              <a:rPr lang="en-US" sz="6600" dirty="0" smtClean="0">
                <a:solidFill>
                  <a:schemeClr val="tx1"/>
                </a:solidFill>
                <a:latin typeface="Freestyle Script" pitchFamily="66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Freestyle Script" pitchFamily="66" charset="0"/>
              </a:rPr>
              <a:t>Kasih</a:t>
            </a:r>
            <a:r>
              <a:rPr lang="id-ID" sz="6600" dirty="0" smtClean="0">
                <a:solidFill>
                  <a:schemeClr val="tx1"/>
                </a:solidFill>
                <a:latin typeface="Freestyle Script" pitchFamily="66" charset="0"/>
              </a:rPr>
              <a:t/>
            </a:r>
            <a:br>
              <a:rPr lang="id-ID" sz="6600" dirty="0" smtClean="0">
                <a:solidFill>
                  <a:schemeClr val="tx1"/>
                </a:solidFill>
                <a:latin typeface="Freestyle Script" pitchFamily="66" charset="0"/>
              </a:rPr>
            </a:br>
            <a:r>
              <a:rPr lang="id-ID" sz="6600" dirty="0" smtClean="0">
                <a:solidFill>
                  <a:schemeClr val="tx1"/>
                </a:solidFill>
                <a:latin typeface="Freestyle Script" pitchFamily="66" charset="0"/>
              </a:rPr>
              <a:t>Semoga Bermanfaat</a:t>
            </a:r>
            <a:endParaRPr lang="en-US" sz="6600" dirty="0" smtClean="0">
              <a:solidFill>
                <a:schemeClr val="tx1"/>
              </a:solidFill>
              <a:latin typeface="Freestyle Script" pitchFamily="66" charset="0"/>
            </a:endParaRPr>
          </a:p>
        </p:txBody>
      </p:sp>
      <p:pic>
        <p:nvPicPr>
          <p:cNvPr id="3" name="Picture 4" descr="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2800238"/>
            <a:ext cx="3744416" cy="3588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709120" y="2800238"/>
            <a:ext cx="3391272" cy="3077034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Freestyle Script" pitchFamily="66" charset="0"/>
              </a:rPr>
              <a:t>Selamat</a:t>
            </a:r>
            <a:r>
              <a:rPr lang="en-US" sz="4400" dirty="0" smtClean="0">
                <a:solidFill>
                  <a:schemeClr val="tx1"/>
                </a:solidFill>
                <a:latin typeface="Freestyle Script" pitchFamily="66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Freestyle Script" pitchFamily="66" charset="0"/>
              </a:rPr>
              <a:t>Datang</a:t>
            </a:r>
            <a:r>
              <a:rPr lang="en-US" sz="4400" dirty="0" smtClean="0">
                <a:solidFill>
                  <a:schemeClr val="tx1"/>
                </a:solidFill>
                <a:latin typeface="Freestyle Script" pitchFamily="66" charset="0"/>
              </a:rPr>
              <a:t> </a:t>
            </a:r>
          </a:p>
          <a:p>
            <a:pPr algn="ctr">
              <a:defRPr/>
            </a:pPr>
            <a:r>
              <a:rPr lang="en-US" sz="4400" dirty="0" smtClean="0">
                <a:solidFill>
                  <a:schemeClr val="tx1"/>
                </a:solidFill>
                <a:latin typeface="Freestyle Script" pitchFamily="66" charset="0"/>
              </a:rPr>
              <a:t>di </a:t>
            </a:r>
          </a:p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  <a:latin typeface="Freestyle Script" pitchFamily="66" charset="0"/>
              </a:rPr>
              <a:t>Intelectual</a:t>
            </a:r>
            <a:r>
              <a:rPr lang="en-US" b="1" dirty="0" smtClean="0">
                <a:solidFill>
                  <a:schemeClr val="tx1"/>
                </a:solidFill>
                <a:latin typeface="Freestyle Script" pitchFamily="66" charset="0"/>
              </a:rPr>
              <a:t> Property Office - UMM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56"/>
          </a:xfr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Innovation TOP 10</a:t>
            </a:r>
            <a:r>
              <a:rPr lang="id-ID" b="1" dirty="0" smtClean="0">
                <a:solidFill>
                  <a:schemeClr val="tx1"/>
                </a:solidFill>
              </a:rPr>
              <a:t> </a:t>
            </a:r>
            <a:r>
              <a:rPr lang="id-ID" sz="2000" b="1" dirty="0" smtClean="0">
                <a:solidFill>
                  <a:schemeClr val="tx1"/>
                </a:solidFill>
              </a:rPr>
              <a:t>(WIPO, 2014)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555" b="16555"/>
          <a:stretch>
            <a:fillRect/>
          </a:stretch>
        </p:blipFill>
        <p:spPr>
          <a:xfrm>
            <a:off x="1048455" y="1285860"/>
            <a:ext cx="7281155" cy="3500462"/>
          </a:xfrm>
          <a:solidFill>
            <a:schemeClr val="accent6"/>
          </a:solidFill>
          <a:ln>
            <a:solidFill>
              <a:srgbClr val="C00000"/>
            </a:solidFill>
          </a:ln>
        </p:spPr>
      </p:pic>
      <p:pic>
        <p:nvPicPr>
          <p:cNvPr id="6" name="Picture 4" descr="https://encrypted-tbn0.gstatic.com/images?q=tbn:ANd9GcSOgeVn5AiYxE0cMiMpKE3oKeUsQtgfFlrlYTUyVrcIy58482UxQ6jVq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18" y="5157192"/>
            <a:ext cx="2150546" cy="1710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Picture 2" descr="https://encrypted-tbn2.gstatic.com/images?q=tbn:ANd9GcTC76Ma1qkj7-xmLZRBfAwtru7U7y-7JA38SedNWPZ1dRbqMWurlXL8e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3728" y="5607244"/>
            <a:ext cx="1714512" cy="1200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037" y="5627944"/>
            <a:ext cx="1129243" cy="123938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Picture 2" descr="https://encrypted-tbn2.gstatic.com/images?q=tbn:ANd9GcTJ35p1iugLFAJfiCJLdev4fLTjLyLR3bhNc4Xnc8Hz_vgCOmb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2444" y="5278298"/>
            <a:ext cx="2110593" cy="157970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541789387"/>
      </p:ext>
    </p:extLst>
  </p:cSld>
  <p:clrMapOvr>
    <a:masterClrMapping/>
  </p:clrMapOvr>
  <p:transition spd="med" advTm="78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16824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2060"/>
                </a:solidFill>
              </a:rPr>
              <a:t>Ranking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err="1" smtClean="0">
                <a:solidFill>
                  <a:srgbClr val="002060"/>
                </a:solidFill>
              </a:rPr>
              <a:t>Daya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Saing</a:t>
            </a:r>
            <a:r>
              <a:rPr lang="en-US" sz="2800" b="1" dirty="0" smtClean="0">
                <a:solidFill>
                  <a:srgbClr val="002060"/>
                </a:solidFill>
              </a:rPr>
              <a:t> Negara </a:t>
            </a:r>
            <a:r>
              <a:rPr lang="en-US" sz="2800" b="1" dirty="0" err="1" smtClean="0">
                <a:solidFill>
                  <a:srgbClr val="002060"/>
                </a:solidFill>
              </a:rPr>
              <a:t>dan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Inovasi</a:t>
            </a:r>
            <a:r>
              <a:rPr lang="en-US" sz="2800" b="1" dirty="0" smtClean="0">
                <a:solidFill>
                  <a:srgbClr val="002060"/>
                </a:solidFill>
              </a:rPr>
              <a:t> di ASEAN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4363061"/>
              </p:ext>
            </p:extLst>
          </p:nvPr>
        </p:nvGraphicFramePr>
        <p:xfrm>
          <a:off x="571472" y="1436363"/>
          <a:ext cx="7964388" cy="508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24"/>
                <a:gridCol w="2561684"/>
                <a:gridCol w="2660383"/>
                <a:gridCol w="1991097"/>
              </a:tblGrid>
              <a:tr h="10517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Negara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Daya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saing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negara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Inovasi</a:t>
                      </a:r>
                      <a:endParaRPr lang="en-US" sz="2800" dirty="0"/>
                    </a:p>
                  </a:txBody>
                  <a:tcPr/>
                </a:tc>
              </a:tr>
              <a:tr h="5767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Singapura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</a:tr>
              <a:tr h="5767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Malaysia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</a:t>
                      </a:r>
                      <a:endParaRPr lang="en-US" sz="2800" dirty="0"/>
                    </a:p>
                  </a:txBody>
                  <a:tcPr/>
                </a:tc>
              </a:tr>
              <a:tr h="5767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Thailand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54</a:t>
                      </a:r>
                      <a:endParaRPr lang="en-US" sz="2800" dirty="0"/>
                    </a:p>
                  </a:txBody>
                  <a:tcPr/>
                </a:tc>
              </a:tr>
              <a:tr h="5767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Indonesia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</a:t>
                      </a:r>
                      <a:endParaRPr lang="en-US" sz="2800" dirty="0"/>
                    </a:p>
                  </a:txBody>
                  <a:tcPr/>
                </a:tc>
              </a:tr>
              <a:tr h="5767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Filipina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48</a:t>
                      </a:r>
                      <a:endParaRPr lang="en-US" sz="2800" dirty="0"/>
                    </a:p>
                  </a:txBody>
                  <a:tcPr/>
                </a:tc>
              </a:tr>
              <a:tr h="5767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Vietnam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98</a:t>
                      </a:r>
                      <a:endParaRPr lang="en-US" sz="2800" dirty="0"/>
                    </a:p>
                  </a:txBody>
                  <a:tcPr/>
                </a:tc>
              </a:tr>
              <a:tr h="5767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Myanmar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139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00034" y="4209193"/>
            <a:ext cx="8064896" cy="571504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j033638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90213" cy="113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9781202"/>
      </p:ext>
    </p:extLst>
  </p:cSld>
  <p:clrMapOvr>
    <a:masterClrMapping/>
  </p:clrMapOvr>
  <p:transition spd="med" advTm="70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4610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TANTANGAN DI DEPAN MATA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46210122"/>
              </p:ext>
            </p:extLst>
          </p:nvPr>
        </p:nvGraphicFramePr>
        <p:xfrm>
          <a:off x="714348" y="1428736"/>
          <a:ext cx="821537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0" descr="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631" y="5322330"/>
            <a:ext cx="2465131" cy="153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DA-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5500" y="5157191"/>
            <a:ext cx="1071538" cy="1695191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3" descr="Noteboo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91778"/>
            <a:ext cx="1356752" cy="103055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5" descr="Hasil gambar untuk jember festival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3539226" y="5741392"/>
            <a:ext cx="1656904" cy="11166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96130" y="5588004"/>
            <a:ext cx="1248078" cy="12643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Picture 4" descr="Berkas:Gamelan Banyuwangi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61539" y="5322330"/>
            <a:ext cx="2328436" cy="148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0201312"/>
      </p:ext>
    </p:extLst>
  </p:cSld>
  <p:clrMapOvr>
    <a:masterClrMapping/>
  </p:clrMapOvr>
  <p:transition spd="med" advTm="578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633" y="2882"/>
            <a:ext cx="4257676" cy="944045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STRATEGI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38790557"/>
              </p:ext>
            </p:extLst>
          </p:nvPr>
        </p:nvGraphicFramePr>
        <p:xfrm>
          <a:off x="-468560" y="260648"/>
          <a:ext cx="5828768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triped Right Arrow 3"/>
          <p:cNvSpPr/>
          <p:nvPr/>
        </p:nvSpPr>
        <p:spPr>
          <a:xfrm rot="19374661">
            <a:off x="25417" y="4429205"/>
            <a:ext cx="2381365" cy="1481857"/>
          </a:xfrm>
          <a:prstGeom prst="striped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INOVASI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5214942" y="2285992"/>
            <a:ext cx="1006972" cy="714380"/>
          </a:xfrm>
          <a:prstGeom prst="rightArrow">
            <a:avLst>
              <a:gd name="adj1" fmla="val 50000"/>
              <a:gd name="adj2" fmla="val 49091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57950" y="1643050"/>
            <a:ext cx="2678546" cy="194421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Peningkatan DAYA SAING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5975648" y="4000504"/>
            <a:ext cx="3168352" cy="158816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Peran</a:t>
            </a:r>
            <a:r>
              <a:rPr lang="en-US" sz="4000" b="1" dirty="0" smtClean="0">
                <a:solidFill>
                  <a:srgbClr val="0070C0"/>
                </a:solidFill>
              </a:rPr>
              <a:t> PT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5400000">
            <a:off x="3508410" y="3492458"/>
            <a:ext cx="1214446" cy="4945182"/>
          </a:xfrm>
          <a:prstGeom prst="curvedLef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161521"/>
      </p:ext>
    </p:extLst>
  </p:cSld>
  <p:clrMapOvr>
    <a:masterClrMapping/>
  </p:clrMapOvr>
  <p:transition spd="med" advTm="1185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60534" y="0"/>
            <a:ext cx="6588224" cy="1169368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ARAH KEBIJAKAN </a:t>
            </a:r>
            <a:r>
              <a:rPr lang="id-ID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LITBANG</a:t>
            </a:r>
            <a:br>
              <a:rPr lang="id-ID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id-ID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KEMENRISTEK DIKTI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4052886" cy="4953000"/>
          </a:xfrm>
          <a:solidFill>
            <a:srgbClr val="C00000"/>
          </a:solidFill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ARAH:</a:t>
            </a:r>
            <a:endParaRPr lang="id-ID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Meningkatkan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tenaga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terdidik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terampil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berpendidikan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inggi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Meningkatkan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kualitas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pendidikan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tinggi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lembaga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litbang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Meningkatkan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sumber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daya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litbang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pendidikan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tinggi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berkualitas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Meningkatkan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produktivitas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penelitian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pengembangan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Meningkatkan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inovasi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bangsa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43438" y="1428736"/>
            <a:ext cx="4000528" cy="492922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FOKUS BIDANG UTAMA : </a:t>
            </a:r>
            <a:endParaRPr lang="id-ID" sz="2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Pangan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Energi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Teknologi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Manajemen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Transportasi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Teknologi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Infomasi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Komunikasi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i-FI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Teknologi Pertahanan dan Keamanan, 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nl-NL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Teknologi Kesehatan dan Obat, dan 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Material.</a:t>
            </a:r>
            <a:endParaRPr lang="en-US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584130"/>
      </p:ext>
    </p:extLst>
  </p:cSld>
  <p:clrMapOvr>
    <a:masterClrMapping/>
  </p:clrMapOvr>
  <p:transition spd="med" advTm="687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683568" y="372775"/>
            <a:ext cx="8267728" cy="103894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534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226297" y="11266"/>
            <a:ext cx="7024744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id-ID" b="1" dirty="0" smtClean="0">
                <a:solidFill>
                  <a:schemeClr val="hlink"/>
                </a:solidFill>
              </a:rPr>
              <a:t>          </a:t>
            </a:r>
            <a:r>
              <a:rPr lang="en-US" b="1" dirty="0" err="1" smtClean="0">
                <a:solidFill>
                  <a:schemeClr val="tx1"/>
                </a:solidFill>
              </a:rPr>
              <a:t>Landasan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Nasional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85348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357158" y="1643050"/>
            <a:ext cx="8358246" cy="448915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UU No. 18/2002 :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Sistem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Penelitian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Pengembangan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Penerapan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Iptek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Nasional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UU No. 20/2003 :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Sistem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Pendidikan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Nasional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PP No. 20/2005 :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Alih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Teknologi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Kekayaan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Intelektual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serta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Hasil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Penelitian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latin typeface="+mj-lt"/>
              </a:rPr>
              <a:t>&amp;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Pengembangan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oleh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Perguruan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Tinggi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latin typeface="+mj-lt"/>
              </a:rPr>
              <a:t>&amp;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Lembaga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Penelitian</a:t>
            </a:r>
            <a:r>
              <a:rPr lang="id-ID" sz="2800" dirty="0" smtClean="0">
                <a:solidFill>
                  <a:schemeClr val="bg1"/>
                </a:solidFill>
                <a:latin typeface="+mj-lt"/>
              </a:rPr>
              <a:t>-P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engembangan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UU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bidang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HKI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UU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terkait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lainnya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11" descr="rambuh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725144"/>
            <a:ext cx="1785918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886" y="5494784"/>
            <a:ext cx="1680417" cy="136321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9782077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6|1.7|1.3|1.7|0.6|0.6|0.7|1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1363</TotalTime>
  <Words>884</Words>
  <Application>Microsoft Office PowerPoint</Application>
  <PresentationFormat>On-screen Show (4:3)</PresentationFormat>
  <Paragraphs>246</Paragraphs>
  <Slides>30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Austin</vt:lpstr>
      <vt:lpstr>Worksheet</vt:lpstr>
      <vt:lpstr>KEBIJAKAN HKI  DI PERGURUAN TINGGI</vt:lpstr>
      <vt:lpstr>Slide 2</vt:lpstr>
      <vt:lpstr>Slide 3</vt:lpstr>
      <vt:lpstr>Innovation TOP 10 (WIPO, 2014)</vt:lpstr>
      <vt:lpstr>Ranking  Daya Saing Negara dan Inovasi di ASEAN</vt:lpstr>
      <vt:lpstr>TANTANGAN DI DEPAN MATA</vt:lpstr>
      <vt:lpstr>STRATEGI </vt:lpstr>
      <vt:lpstr>ARAH KEBIJAKAN LITBANG  KEMENRISTEK DIKTI</vt:lpstr>
      <vt:lpstr>          Landasan Nasional</vt:lpstr>
      <vt:lpstr>Slide 10</vt:lpstr>
      <vt:lpstr>          PROGRAM DAN PENDANAAN  </vt:lpstr>
      <vt:lpstr>PARADIGMA BARU PENELITIAN</vt:lpstr>
      <vt:lpstr>Slide 13</vt:lpstr>
      <vt:lpstr>Kenapa Kekayaan Intelektual....? </vt:lpstr>
      <vt:lpstr>Slide 15</vt:lpstr>
      <vt:lpstr>Slide 16</vt:lpstr>
      <vt:lpstr>SIKLUS PENGEMBANGAN KEKAYAAN INTELEKTUAL </vt:lpstr>
      <vt:lpstr>PARADIGMA BARU DI DUNIA LITBANG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Terima Kasih Semoga Bermanfaat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 SENTRA HAK KEKAYAAN INTELEKTUAL                                                                 UNIVERSITAS MUHAMMADIYAH MALANG</dc:title>
  <dc:creator>User</dc:creator>
  <cp:lastModifiedBy>Computer</cp:lastModifiedBy>
  <cp:revision>164</cp:revision>
  <dcterms:created xsi:type="dcterms:W3CDTF">2013-12-15T10:46:31Z</dcterms:created>
  <dcterms:modified xsi:type="dcterms:W3CDTF">2015-12-17T01:46:40Z</dcterms:modified>
</cp:coreProperties>
</file>