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21" r:id="rId4"/>
    <p:sldId id="257" r:id="rId5"/>
    <p:sldId id="318" r:id="rId6"/>
    <p:sldId id="316" r:id="rId7"/>
    <p:sldId id="333" r:id="rId8"/>
    <p:sldId id="334" r:id="rId9"/>
    <p:sldId id="320" r:id="rId10"/>
    <p:sldId id="322" r:id="rId11"/>
    <p:sldId id="323" r:id="rId12"/>
    <p:sldId id="324" r:id="rId13"/>
    <p:sldId id="326" r:id="rId14"/>
    <p:sldId id="327" r:id="rId15"/>
    <p:sldId id="335" r:id="rId16"/>
    <p:sldId id="336" r:id="rId17"/>
    <p:sldId id="265" r:id="rId18"/>
    <p:sldId id="266" r:id="rId19"/>
    <p:sldId id="267" r:id="rId20"/>
    <p:sldId id="268" r:id="rId21"/>
    <p:sldId id="309" r:id="rId22"/>
    <p:sldId id="31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5" d="100"/>
          <a:sy n="65" d="100"/>
        </p:scale>
        <p:origin x="-121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153081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261163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620921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185917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301336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301621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991054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268452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209401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135355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4CCE7-B6E7-4E81-BE26-B7F02C6DF6CE}" type="datetimeFigureOut">
              <a:rPr lang="en-US" smtClean="0"/>
              <a:pPr/>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358955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4CCE7-B6E7-4E81-BE26-B7F02C6DF6CE}" type="datetimeFigureOut">
              <a:rPr lang="en-US" smtClean="0"/>
              <a:pPr/>
              <a:t>12/19/2015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27464-1CF1-4EC3-8232-408BE4668BFA}" type="slidenum">
              <a:rPr lang="en-US" smtClean="0"/>
              <a:pPr/>
              <a:t>‹#›</a:t>
            </a:fld>
            <a:endParaRPr lang="en-US"/>
          </a:p>
        </p:txBody>
      </p:sp>
    </p:spTree>
    <p:extLst>
      <p:ext uri="{BB962C8B-B14F-4D97-AF65-F5344CB8AC3E}">
        <p14:creationId xmlns:p14="http://schemas.microsoft.com/office/powerpoint/2010/main" xmlns="" val="2755896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514600"/>
          </a:xfrm>
          <a:solidFill>
            <a:srgbClr val="00B0F0"/>
          </a:solidFill>
        </p:spPr>
        <p:txBody>
          <a:bodyPr>
            <a:normAutofit/>
          </a:bodyPr>
          <a:lstStyle/>
          <a:p>
            <a:r>
              <a:rPr lang="en-US" sz="3600" dirty="0" err="1" smtClean="0"/>
              <a:t>ASPEK</a:t>
            </a:r>
            <a:r>
              <a:rPr lang="en-US" sz="3600" dirty="0" smtClean="0"/>
              <a:t> </a:t>
            </a:r>
            <a:r>
              <a:rPr lang="en-US" sz="3600" dirty="0" err="1" smtClean="0"/>
              <a:t>HUKUM</a:t>
            </a:r>
            <a:r>
              <a:rPr lang="en-US" sz="3600" dirty="0" smtClean="0"/>
              <a:t> </a:t>
            </a:r>
            <a:br>
              <a:rPr lang="en-US" sz="3600" dirty="0" smtClean="0"/>
            </a:br>
            <a:r>
              <a:rPr lang="en-US" sz="3600" dirty="0" err="1" smtClean="0"/>
              <a:t>PENYUSUNAN</a:t>
            </a:r>
            <a:r>
              <a:rPr lang="en-US" sz="3600" dirty="0" smtClean="0"/>
              <a:t> </a:t>
            </a:r>
            <a:r>
              <a:rPr lang="en-US" sz="3600" dirty="0" err="1" smtClean="0"/>
              <a:t>DESKRIPSI</a:t>
            </a:r>
            <a:r>
              <a:rPr lang="en-US" sz="3600" dirty="0" smtClean="0"/>
              <a:t> </a:t>
            </a:r>
            <a:br>
              <a:rPr lang="en-US" sz="3600" dirty="0" smtClean="0"/>
            </a:br>
            <a:r>
              <a:rPr lang="en-US" sz="3600" dirty="0" smtClean="0"/>
              <a:t>DAN </a:t>
            </a:r>
            <a:r>
              <a:rPr lang="en-US" sz="3600" dirty="0" err="1" smtClean="0"/>
              <a:t>KLAIM</a:t>
            </a:r>
            <a:r>
              <a:rPr lang="en-US" sz="3600" dirty="0" smtClean="0"/>
              <a:t> PATEN </a:t>
            </a:r>
            <a:br>
              <a:rPr lang="en-US" sz="3600" dirty="0" smtClean="0"/>
            </a:br>
            <a:endParaRPr lang="en-US" sz="3600" dirty="0"/>
          </a:p>
        </p:txBody>
      </p:sp>
      <p:sp>
        <p:nvSpPr>
          <p:cNvPr id="3" name="Subtitle 2"/>
          <p:cNvSpPr>
            <a:spLocks noGrp="1"/>
          </p:cNvSpPr>
          <p:nvPr>
            <p:ph type="subTitle" idx="1"/>
          </p:nvPr>
        </p:nvSpPr>
        <p:spPr>
          <a:xfrm>
            <a:off x="1371600" y="3352800"/>
            <a:ext cx="6400800" cy="2971800"/>
          </a:xfrm>
          <a:solidFill>
            <a:srgbClr val="FFFF00"/>
          </a:solidFill>
        </p:spPr>
        <p:txBody>
          <a:bodyPr/>
          <a:lstStyle/>
          <a:p>
            <a:r>
              <a:rPr lang="en-US" dirty="0" smtClean="0">
                <a:solidFill>
                  <a:srgbClr val="C00000"/>
                </a:solidFill>
              </a:rPr>
              <a:t>MOHAMMAD </a:t>
            </a:r>
            <a:r>
              <a:rPr lang="en-US" dirty="0" err="1" smtClean="0">
                <a:solidFill>
                  <a:srgbClr val="C00000"/>
                </a:solidFill>
              </a:rPr>
              <a:t>ISROK</a:t>
            </a:r>
            <a:r>
              <a:rPr lang="en-US" dirty="0" smtClean="0">
                <a:solidFill>
                  <a:srgbClr val="C00000"/>
                </a:solidFill>
              </a:rPr>
              <a:t>, SH., </a:t>
            </a:r>
            <a:r>
              <a:rPr lang="en-US" dirty="0" err="1" smtClean="0">
                <a:solidFill>
                  <a:srgbClr val="C00000"/>
                </a:solidFill>
              </a:rPr>
              <a:t>CN</a:t>
            </a:r>
            <a:r>
              <a:rPr lang="en-US" dirty="0" smtClean="0">
                <a:solidFill>
                  <a:srgbClr val="C00000"/>
                </a:solidFill>
              </a:rPr>
              <a:t>., MH</a:t>
            </a:r>
          </a:p>
          <a:p>
            <a:pPr lvl="1" algn="l">
              <a:spcBef>
                <a:spcPts val="0"/>
              </a:spcBef>
            </a:pPr>
            <a:r>
              <a:rPr lang="en-US" sz="2400" dirty="0" err="1" smtClean="0">
                <a:solidFill>
                  <a:srgbClr val="C00000"/>
                </a:solidFill>
              </a:rPr>
              <a:t>Konsultan</a:t>
            </a:r>
            <a:r>
              <a:rPr lang="en-US" sz="2400" dirty="0" smtClean="0">
                <a:solidFill>
                  <a:srgbClr val="C00000"/>
                </a:solidFill>
              </a:rPr>
              <a:t> </a:t>
            </a:r>
            <a:r>
              <a:rPr lang="en-US" sz="2400" dirty="0" err="1" smtClean="0">
                <a:solidFill>
                  <a:srgbClr val="C00000"/>
                </a:solidFill>
              </a:rPr>
              <a:t>HKI</a:t>
            </a:r>
            <a:r>
              <a:rPr lang="en-US" sz="2400" dirty="0" smtClean="0">
                <a:solidFill>
                  <a:srgbClr val="C00000"/>
                </a:solidFill>
              </a:rPr>
              <a:t> RI No  :  </a:t>
            </a:r>
            <a:r>
              <a:rPr lang="en-US" dirty="0" smtClean="0">
                <a:solidFill>
                  <a:srgbClr val="C00000"/>
                </a:solidFill>
              </a:rPr>
              <a:t>622-2012</a:t>
            </a:r>
          </a:p>
          <a:p>
            <a:pPr lvl="1" algn="l">
              <a:spcBef>
                <a:spcPts val="0"/>
              </a:spcBef>
            </a:pPr>
            <a:r>
              <a:rPr lang="en-US" sz="2400" dirty="0" err="1" smtClean="0">
                <a:solidFill>
                  <a:srgbClr val="C00000"/>
                </a:solidFill>
              </a:rPr>
              <a:t>Advokat</a:t>
            </a:r>
            <a:r>
              <a:rPr lang="en-US" sz="2400" dirty="0" smtClean="0">
                <a:solidFill>
                  <a:srgbClr val="C00000"/>
                </a:solidFill>
              </a:rPr>
              <a:t>  </a:t>
            </a:r>
            <a:r>
              <a:rPr lang="en-US" sz="2400" dirty="0" err="1" smtClean="0">
                <a:solidFill>
                  <a:srgbClr val="C00000"/>
                </a:solidFill>
              </a:rPr>
              <a:t>Peradi</a:t>
            </a:r>
            <a:r>
              <a:rPr lang="en-US" sz="2400" dirty="0" smtClean="0">
                <a:solidFill>
                  <a:srgbClr val="C00000"/>
                </a:solidFill>
              </a:rPr>
              <a:t>, NIA :</a:t>
            </a:r>
            <a:r>
              <a:rPr lang="en-US" sz="4000" dirty="0" smtClean="0">
                <a:solidFill>
                  <a:srgbClr val="C00000"/>
                </a:solidFill>
              </a:rPr>
              <a:t> </a:t>
            </a:r>
            <a:r>
              <a:rPr lang="en-US" dirty="0" smtClean="0">
                <a:solidFill>
                  <a:srgbClr val="C00000"/>
                </a:solidFill>
              </a:rPr>
              <a:t>15-10269</a:t>
            </a:r>
          </a:p>
          <a:p>
            <a:pPr lvl="1" algn="l">
              <a:spcBef>
                <a:spcPts val="0"/>
              </a:spcBef>
            </a:pPr>
            <a:r>
              <a:rPr lang="en-US" sz="2400" dirty="0" err="1" smtClean="0">
                <a:solidFill>
                  <a:srgbClr val="C00000"/>
                </a:solidFill>
              </a:rPr>
              <a:t>Dosen</a:t>
            </a:r>
            <a:r>
              <a:rPr lang="en-US" sz="2400" dirty="0" smtClean="0">
                <a:solidFill>
                  <a:srgbClr val="C00000"/>
                </a:solidFill>
              </a:rPr>
              <a:t> </a:t>
            </a:r>
            <a:r>
              <a:rPr lang="en-US" sz="2400" dirty="0" err="1" smtClean="0">
                <a:solidFill>
                  <a:srgbClr val="C00000"/>
                </a:solidFill>
              </a:rPr>
              <a:t>Pengajar</a:t>
            </a:r>
            <a:r>
              <a:rPr lang="en-US" sz="2400" dirty="0" smtClean="0">
                <a:solidFill>
                  <a:srgbClr val="C00000"/>
                </a:solidFill>
              </a:rPr>
              <a:t>	</a:t>
            </a:r>
            <a:r>
              <a:rPr lang="en-US" dirty="0" smtClean="0">
                <a:solidFill>
                  <a:srgbClr val="C00000"/>
                </a:solidFill>
              </a:rPr>
              <a:t>    : </a:t>
            </a:r>
            <a:r>
              <a:rPr lang="en-US" dirty="0" err="1" smtClean="0">
                <a:solidFill>
                  <a:srgbClr val="C00000"/>
                </a:solidFill>
              </a:rPr>
              <a:t>HKI</a:t>
            </a:r>
            <a:r>
              <a:rPr lang="en-US" dirty="0" smtClean="0">
                <a:solidFill>
                  <a:srgbClr val="C00000"/>
                </a:solidFill>
              </a:rPr>
              <a:t>, di </a:t>
            </a:r>
            <a:r>
              <a:rPr lang="en-US" dirty="0" err="1" smtClean="0">
                <a:solidFill>
                  <a:srgbClr val="C00000"/>
                </a:solidFill>
              </a:rPr>
              <a:t>FH</a:t>
            </a:r>
            <a:r>
              <a:rPr lang="en-US" dirty="0" smtClean="0">
                <a:solidFill>
                  <a:srgbClr val="C00000"/>
                </a:solidFill>
              </a:rPr>
              <a:t> UMM</a:t>
            </a:r>
          </a:p>
          <a:p>
            <a:pPr lvl="1" algn="l">
              <a:spcBef>
                <a:spcPts val="0"/>
              </a:spcBef>
            </a:pPr>
            <a:r>
              <a:rPr lang="en-US" dirty="0" smtClean="0">
                <a:solidFill>
                  <a:srgbClr val="C00000"/>
                </a:solidFill>
              </a:rPr>
              <a:t>HP 		    : 081233991006</a:t>
            </a:r>
          </a:p>
          <a:p>
            <a:pPr lvl="1" algn="l">
              <a:spcBef>
                <a:spcPts val="0"/>
              </a:spcBef>
            </a:pPr>
            <a:r>
              <a:rPr lang="en-US" dirty="0" smtClean="0">
                <a:solidFill>
                  <a:srgbClr val="C00000"/>
                </a:solidFill>
              </a:rPr>
              <a:t>E-mail		    : </a:t>
            </a:r>
            <a:r>
              <a:rPr lang="en-US" dirty="0" err="1" smtClean="0">
                <a:solidFill>
                  <a:srgbClr val="C00000"/>
                </a:solidFill>
              </a:rPr>
              <a:t>m.isrok@gmail.com</a:t>
            </a:r>
            <a:endParaRPr lang="en-US" dirty="0" smtClean="0">
              <a:solidFill>
                <a:srgbClr val="C00000"/>
              </a:solidFill>
            </a:endParaRPr>
          </a:p>
          <a:p>
            <a:endParaRPr lang="en-US" dirty="0"/>
          </a:p>
        </p:txBody>
      </p:sp>
    </p:spTree>
    <p:extLst>
      <p:ext uri="{BB962C8B-B14F-4D97-AF65-F5344CB8AC3E}">
        <p14:creationId xmlns:p14="http://schemas.microsoft.com/office/powerpoint/2010/main" xmlns="" val="2272496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pPr marL="571500" indent="-571500" algn="l">
              <a:buFont typeface="Wingdings" pitchFamily="2" charset="2"/>
              <a:buChar char="v"/>
            </a:pPr>
            <a:r>
              <a:rPr lang="en-US" sz="3200" dirty="0" err="1" smtClean="0"/>
              <a:t>Bagaimana</a:t>
            </a:r>
            <a:r>
              <a:rPr lang="en-US" sz="3200" dirty="0" smtClean="0"/>
              <a:t> </a:t>
            </a:r>
            <a:r>
              <a:rPr lang="en-US" sz="3200" dirty="0" err="1" smtClean="0"/>
              <a:t>menuangkan</a:t>
            </a:r>
            <a:r>
              <a:rPr lang="en-US" sz="3200" dirty="0" smtClean="0"/>
              <a:t> Prior Art Paten (granted/pending) </a:t>
            </a:r>
            <a:r>
              <a:rPr lang="en-US" sz="3200" dirty="0" err="1" smtClean="0"/>
              <a:t>dalam</a:t>
            </a:r>
            <a:r>
              <a:rPr lang="en-US" sz="3200" dirty="0" smtClean="0"/>
              <a:t> </a:t>
            </a:r>
            <a:r>
              <a:rPr lang="en-US" sz="3200" dirty="0" err="1" smtClean="0"/>
              <a:t>Deskripsi</a:t>
            </a:r>
            <a:r>
              <a:rPr lang="en-US" sz="3200" dirty="0" smtClean="0"/>
              <a:t>?</a:t>
            </a:r>
            <a:endParaRPr lang="en-US" sz="3200" dirty="0"/>
          </a:p>
        </p:txBody>
      </p:sp>
      <p:sp>
        <p:nvSpPr>
          <p:cNvPr id="3" name="Content Placeholder 2"/>
          <p:cNvSpPr>
            <a:spLocks noGrp="1"/>
          </p:cNvSpPr>
          <p:nvPr>
            <p:ph idx="1"/>
          </p:nvPr>
        </p:nvSpPr>
        <p:spPr>
          <a:solidFill>
            <a:srgbClr val="FFFF00"/>
          </a:solidFill>
        </p:spPr>
        <p:txBody>
          <a:bodyPr/>
          <a:lstStyle/>
          <a:p>
            <a:pPr marL="514350" indent="-514350">
              <a:buFont typeface="+mj-lt"/>
              <a:buAutoNum type="arabicPeriod"/>
            </a:pPr>
            <a:r>
              <a:rPr lang="en-US" dirty="0" err="1" smtClean="0"/>
              <a:t>Tuangkan</a:t>
            </a:r>
            <a:r>
              <a:rPr lang="en-US" dirty="0" smtClean="0"/>
              <a:t> data </a:t>
            </a:r>
            <a:r>
              <a:rPr lang="en-US" dirty="0" err="1" smtClean="0"/>
              <a:t>informasi</a:t>
            </a:r>
            <a:r>
              <a:rPr lang="en-US" dirty="0" smtClean="0"/>
              <a:t> paten yang </a:t>
            </a:r>
            <a:r>
              <a:rPr lang="en-US" dirty="0" err="1" smtClean="0"/>
              <a:t>relevan</a:t>
            </a:r>
            <a:r>
              <a:rPr lang="en-US" dirty="0" smtClean="0"/>
              <a:t> </a:t>
            </a:r>
            <a:r>
              <a:rPr lang="en-US" dirty="0" err="1" smtClean="0"/>
              <a:t>seperti</a:t>
            </a:r>
            <a:r>
              <a:rPr lang="en-US" dirty="0" smtClean="0"/>
              <a:t> </a:t>
            </a:r>
            <a:r>
              <a:rPr lang="en-US" dirty="0" err="1" smtClean="0"/>
              <a:t>nomor</a:t>
            </a:r>
            <a:r>
              <a:rPr lang="en-US" dirty="0" smtClean="0"/>
              <a:t> paten, </a:t>
            </a:r>
            <a:r>
              <a:rPr lang="en-US" dirty="0" err="1" smtClean="0"/>
              <a:t>judul</a:t>
            </a:r>
            <a:r>
              <a:rPr lang="en-US" dirty="0" smtClean="0"/>
              <a:t>, </a:t>
            </a:r>
            <a:r>
              <a:rPr lang="en-US" dirty="0" err="1" smtClean="0"/>
              <a:t>penemu</a:t>
            </a:r>
            <a:r>
              <a:rPr lang="en-US" dirty="0" smtClean="0"/>
              <a:t>, </a:t>
            </a:r>
            <a:r>
              <a:rPr lang="en-US" dirty="0" err="1" smtClean="0"/>
              <a:t>invensi</a:t>
            </a:r>
            <a:r>
              <a:rPr lang="en-US" dirty="0" smtClean="0"/>
              <a:t> </a:t>
            </a:r>
            <a:r>
              <a:rPr lang="en-US" dirty="0" err="1" smtClean="0"/>
              <a:t>terkait</a:t>
            </a:r>
            <a:r>
              <a:rPr lang="en-US" dirty="0" smtClean="0"/>
              <a:t> </a:t>
            </a:r>
            <a:r>
              <a:rPr lang="en-US" dirty="0" err="1" smtClean="0"/>
              <a:t>dan</a:t>
            </a:r>
            <a:r>
              <a:rPr lang="en-US" dirty="0" smtClean="0"/>
              <a:t> </a:t>
            </a:r>
            <a:r>
              <a:rPr lang="en-US" dirty="0" err="1" smtClean="0"/>
              <a:t>klaim</a:t>
            </a:r>
            <a:r>
              <a:rPr lang="en-US" dirty="0" smtClean="0"/>
              <a:t> </a:t>
            </a:r>
            <a:r>
              <a:rPr lang="en-US" dirty="0" err="1" smtClean="0"/>
              <a:t>invensi</a:t>
            </a:r>
            <a:endParaRPr lang="en-US" dirty="0" smtClean="0"/>
          </a:p>
          <a:p>
            <a:pPr marL="514350" indent="-514350">
              <a:buFont typeface="+mj-lt"/>
              <a:buAutoNum type="arabicPeriod"/>
            </a:pPr>
            <a:r>
              <a:rPr lang="en-US" dirty="0" err="1" smtClean="0"/>
              <a:t>Buktikan</a:t>
            </a:r>
            <a:r>
              <a:rPr lang="en-US" dirty="0" smtClean="0"/>
              <a:t> </a:t>
            </a:r>
            <a:r>
              <a:rPr lang="en-US" dirty="0" err="1" smtClean="0"/>
              <a:t>bahwa</a:t>
            </a:r>
            <a:r>
              <a:rPr lang="en-US" dirty="0" smtClean="0"/>
              <a:t> </a:t>
            </a:r>
            <a:r>
              <a:rPr lang="en-US" dirty="0" err="1" smtClean="0"/>
              <a:t>klaim</a:t>
            </a:r>
            <a:r>
              <a:rPr lang="en-US" dirty="0" smtClean="0"/>
              <a:t> </a:t>
            </a:r>
            <a:r>
              <a:rPr lang="en-US" dirty="0" err="1" smtClean="0"/>
              <a:t>invensi</a:t>
            </a:r>
            <a:r>
              <a:rPr lang="en-US" dirty="0" smtClean="0"/>
              <a:t> yang </a:t>
            </a:r>
            <a:r>
              <a:rPr lang="en-US" dirty="0" err="1" smtClean="0"/>
              <a:t>kita</a:t>
            </a:r>
            <a:r>
              <a:rPr lang="en-US" dirty="0" smtClean="0"/>
              <a:t> </a:t>
            </a:r>
            <a:r>
              <a:rPr lang="en-US" dirty="0" err="1" smtClean="0"/>
              <a:t>ajukan</a:t>
            </a:r>
            <a:r>
              <a:rPr lang="en-US" dirty="0" smtClean="0"/>
              <a:t> </a:t>
            </a:r>
            <a:r>
              <a:rPr lang="en-US" dirty="0" err="1" smtClean="0"/>
              <a:t>adalah</a:t>
            </a:r>
            <a:r>
              <a:rPr lang="en-US" dirty="0" smtClean="0"/>
              <a:t> </a:t>
            </a:r>
            <a:r>
              <a:rPr lang="en-US" dirty="0" err="1" smtClean="0"/>
              <a:t>berbeda</a:t>
            </a:r>
            <a:r>
              <a:rPr lang="en-US" dirty="0" smtClean="0"/>
              <a:t> </a:t>
            </a:r>
            <a:r>
              <a:rPr lang="en-US" dirty="0" err="1" smtClean="0"/>
              <a:t>dengan</a:t>
            </a:r>
            <a:r>
              <a:rPr lang="en-US" dirty="0" smtClean="0"/>
              <a:t> PRIOR ART</a:t>
            </a:r>
            <a:endParaRPr lang="en-US" dirty="0"/>
          </a:p>
        </p:txBody>
      </p:sp>
    </p:spTree>
    <p:extLst>
      <p:ext uri="{BB962C8B-B14F-4D97-AF65-F5344CB8AC3E}">
        <p14:creationId xmlns:p14="http://schemas.microsoft.com/office/powerpoint/2010/main" xmlns="" val="3966539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marL="571500" indent="-571500" algn="l">
              <a:buFont typeface="Wingdings" pitchFamily="2" charset="2"/>
              <a:buChar char="v"/>
            </a:pPr>
            <a:r>
              <a:rPr lang="en-US" dirty="0" err="1" smtClean="0"/>
              <a:t>Bagaimana</a:t>
            </a:r>
            <a:r>
              <a:rPr lang="en-US" dirty="0" smtClean="0"/>
              <a:t> </a:t>
            </a:r>
            <a:r>
              <a:rPr lang="en-US" dirty="0" err="1" smtClean="0"/>
              <a:t>membuktikan</a:t>
            </a:r>
            <a:r>
              <a:rPr lang="en-US" dirty="0" smtClean="0"/>
              <a:t> </a:t>
            </a:r>
            <a:r>
              <a:rPr lang="en-US" dirty="0" err="1" smtClean="0"/>
              <a:t>invensi</a:t>
            </a:r>
            <a:r>
              <a:rPr lang="en-US" dirty="0" smtClean="0"/>
              <a:t> </a:t>
            </a:r>
            <a:r>
              <a:rPr lang="en-US" dirty="0" err="1" smtClean="0"/>
              <a:t>tsb</a:t>
            </a:r>
            <a:r>
              <a:rPr lang="en-US" dirty="0" smtClean="0"/>
              <a:t>. </a:t>
            </a:r>
            <a:r>
              <a:rPr lang="en-US" dirty="0" err="1" smtClean="0"/>
              <a:t>mengandung</a:t>
            </a:r>
            <a:r>
              <a:rPr lang="en-US" dirty="0" smtClean="0"/>
              <a:t> </a:t>
            </a:r>
            <a:r>
              <a:rPr lang="en-US" dirty="0" err="1" smtClean="0"/>
              <a:t>langkah</a:t>
            </a:r>
            <a:r>
              <a:rPr lang="en-US" dirty="0" smtClean="0"/>
              <a:t> </a:t>
            </a:r>
            <a:r>
              <a:rPr lang="en-US" dirty="0" err="1" smtClean="0"/>
              <a:t>inventif</a:t>
            </a:r>
            <a:r>
              <a:rPr lang="en-US" dirty="0" smtClean="0"/>
              <a:t>?</a:t>
            </a:r>
            <a:endParaRPr lang="en-US" dirty="0"/>
          </a:p>
        </p:txBody>
      </p:sp>
      <p:sp>
        <p:nvSpPr>
          <p:cNvPr id="3" name="Content Placeholder 2"/>
          <p:cNvSpPr>
            <a:spLocks noGrp="1"/>
          </p:cNvSpPr>
          <p:nvPr>
            <p:ph idx="1"/>
          </p:nvPr>
        </p:nvSpPr>
        <p:spPr>
          <a:solidFill>
            <a:srgbClr val="FFFF00"/>
          </a:solidFill>
        </p:spPr>
        <p:txBody>
          <a:bodyPr/>
          <a:lstStyle/>
          <a:p>
            <a:pPr marL="633413" indent="-633413">
              <a:buFont typeface="Wingdings" pitchFamily="2" charset="2"/>
              <a:buChar char="ü"/>
            </a:pPr>
            <a:r>
              <a:rPr lang="en-US" dirty="0" err="1" smtClean="0"/>
              <a:t>Tuangkan</a:t>
            </a:r>
            <a:r>
              <a:rPr lang="en-US" dirty="0" smtClean="0"/>
              <a:t> </a:t>
            </a:r>
            <a:r>
              <a:rPr lang="en-US" dirty="0" err="1" smtClean="0"/>
              <a:t>dalam</a:t>
            </a:r>
            <a:r>
              <a:rPr lang="en-US" dirty="0" smtClean="0"/>
              <a:t> </a:t>
            </a:r>
            <a:r>
              <a:rPr lang="en-US" dirty="0" err="1" smtClean="0"/>
              <a:t>deskripsi</a:t>
            </a:r>
            <a:r>
              <a:rPr lang="en-US" dirty="0" smtClean="0"/>
              <a:t> </a:t>
            </a:r>
            <a:r>
              <a:rPr lang="en-US" dirty="0" err="1" smtClean="0"/>
              <a:t>bahwa</a:t>
            </a:r>
            <a:r>
              <a:rPr lang="en-US" dirty="0" smtClean="0"/>
              <a:t> </a:t>
            </a:r>
            <a:r>
              <a:rPr lang="en-US" dirty="0" err="1" smtClean="0"/>
              <a:t>invensi</a:t>
            </a:r>
            <a:r>
              <a:rPr lang="en-US" dirty="0" smtClean="0"/>
              <a:t> </a:t>
            </a:r>
            <a:r>
              <a:rPr lang="en-US" dirty="0" err="1" smtClean="0"/>
              <a:t>tersebut</a:t>
            </a:r>
            <a:r>
              <a:rPr lang="en-US" dirty="0" smtClean="0"/>
              <a:t> </a:t>
            </a:r>
            <a:r>
              <a:rPr lang="en-US" dirty="0" err="1" smtClean="0"/>
              <a:t>bagi</a:t>
            </a:r>
            <a:r>
              <a:rPr lang="en-US" dirty="0" smtClean="0"/>
              <a:t> </a:t>
            </a:r>
            <a:r>
              <a:rPr lang="en-US" dirty="0" err="1" smtClean="0"/>
              <a:t>seseorang</a:t>
            </a:r>
            <a:r>
              <a:rPr lang="en-US" dirty="0" smtClean="0"/>
              <a:t> yang </a:t>
            </a:r>
            <a:r>
              <a:rPr lang="en-US" dirty="0" err="1" smtClean="0"/>
              <a:t>mempunyai</a:t>
            </a:r>
            <a:r>
              <a:rPr lang="en-US" dirty="0" smtClean="0"/>
              <a:t> </a:t>
            </a:r>
            <a:r>
              <a:rPr lang="en-US" dirty="0" err="1" smtClean="0"/>
              <a:t>keahlian</a:t>
            </a:r>
            <a:r>
              <a:rPr lang="en-US" dirty="0" smtClean="0"/>
              <a:t> </a:t>
            </a:r>
            <a:r>
              <a:rPr lang="en-US" dirty="0" err="1" smtClean="0"/>
              <a:t>tertentu</a:t>
            </a:r>
            <a:r>
              <a:rPr lang="en-US" dirty="0" smtClean="0"/>
              <a:t> di </a:t>
            </a:r>
            <a:r>
              <a:rPr lang="en-US" dirty="0" err="1" smtClean="0"/>
              <a:t>bidang</a:t>
            </a:r>
            <a:r>
              <a:rPr lang="en-US" dirty="0" smtClean="0"/>
              <a:t> </a:t>
            </a:r>
            <a:r>
              <a:rPr lang="en-US" dirty="0" err="1" smtClean="0"/>
              <a:t>teknik</a:t>
            </a:r>
            <a:r>
              <a:rPr lang="en-US" dirty="0" smtClean="0"/>
              <a:t> (yang </a:t>
            </a:r>
            <a:r>
              <a:rPr lang="en-US" dirty="0" err="1" smtClean="0"/>
              <a:t>relevan</a:t>
            </a:r>
            <a:r>
              <a:rPr lang="en-US" dirty="0" smtClean="0"/>
              <a:t>) </a:t>
            </a:r>
            <a:r>
              <a:rPr lang="en-US" dirty="0" err="1" smtClean="0"/>
              <a:t>merupakan</a:t>
            </a:r>
            <a:r>
              <a:rPr lang="en-US" dirty="0" smtClean="0"/>
              <a:t> </a:t>
            </a:r>
            <a:r>
              <a:rPr lang="en-US" dirty="0" err="1" smtClean="0"/>
              <a:t>hal</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diduga</a:t>
            </a:r>
            <a:r>
              <a:rPr lang="en-US" dirty="0" smtClean="0"/>
              <a:t> </a:t>
            </a:r>
            <a:r>
              <a:rPr lang="en-US" dirty="0" err="1" smtClean="0"/>
              <a:t>sebelumnya</a:t>
            </a:r>
            <a:endParaRPr lang="en-US" dirty="0" smtClean="0"/>
          </a:p>
          <a:p>
            <a:pPr marL="633413" indent="-633413">
              <a:buFont typeface="Wingdings" pitchFamily="2" charset="2"/>
              <a:buChar char="ü"/>
            </a:pPr>
            <a:r>
              <a:rPr lang="en-US" dirty="0" err="1" smtClean="0"/>
              <a:t>Tidak</a:t>
            </a:r>
            <a:r>
              <a:rPr lang="en-US" dirty="0" smtClean="0"/>
              <a:t> </a:t>
            </a:r>
            <a:r>
              <a:rPr lang="en-US" dirty="0" err="1" smtClean="0"/>
              <a:t>dapat</a:t>
            </a:r>
            <a:r>
              <a:rPr lang="en-US" dirty="0" smtClean="0"/>
              <a:t> </a:t>
            </a:r>
            <a:r>
              <a:rPr lang="en-US" dirty="0" err="1" smtClean="0"/>
              <a:t>diduga</a:t>
            </a:r>
            <a:r>
              <a:rPr lang="en-US" dirty="0" smtClean="0"/>
              <a:t> </a:t>
            </a:r>
            <a:r>
              <a:rPr lang="en-US" dirty="0" err="1" smtClean="0"/>
              <a:t>invensi</a:t>
            </a:r>
            <a:r>
              <a:rPr lang="en-US" dirty="0" smtClean="0"/>
              <a:t> </a:t>
            </a:r>
            <a:r>
              <a:rPr lang="en-US" dirty="0" err="1" smtClean="0"/>
              <a:t>tersebut</a:t>
            </a:r>
            <a:r>
              <a:rPr lang="en-US" dirty="0" smtClean="0"/>
              <a:t> di </a:t>
            </a:r>
            <a:r>
              <a:rPr lang="en-US" dirty="0" err="1" smtClean="0"/>
              <a:t>dasarkan</a:t>
            </a:r>
            <a:r>
              <a:rPr lang="en-US" dirty="0" smtClean="0"/>
              <a:t> </a:t>
            </a:r>
            <a:r>
              <a:rPr lang="en-US" dirty="0" err="1" smtClean="0"/>
              <a:t>pada</a:t>
            </a:r>
            <a:r>
              <a:rPr lang="en-US" dirty="0" smtClean="0"/>
              <a:t> </a:t>
            </a:r>
            <a:r>
              <a:rPr lang="en-US" dirty="0" err="1" smtClean="0"/>
              <a:t>keahlian</a:t>
            </a:r>
            <a:r>
              <a:rPr lang="en-US" dirty="0" smtClean="0"/>
              <a:t> orang yang </a:t>
            </a:r>
            <a:r>
              <a:rPr lang="en-US" dirty="0" err="1" smtClean="0"/>
              <a:t>ada</a:t>
            </a:r>
            <a:r>
              <a:rPr lang="en-US" dirty="0" smtClean="0"/>
              <a:t> </a:t>
            </a:r>
            <a:r>
              <a:rPr lang="en-US" dirty="0" err="1" smtClean="0"/>
              <a:t>sebelumnya</a:t>
            </a:r>
            <a:r>
              <a:rPr lang="en-US" dirty="0" smtClean="0"/>
              <a:t>.</a:t>
            </a:r>
            <a:endParaRPr lang="en-US" dirty="0"/>
          </a:p>
        </p:txBody>
      </p:sp>
    </p:spTree>
    <p:extLst>
      <p:ext uri="{BB962C8B-B14F-4D97-AF65-F5344CB8AC3E}">
        <p14:creationId xmlns:p14="http://schemas.microsoft.com/office/powerpoint/2010/main" xmlns="" val="3966539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pPr marL="571500" indent="-571500" algn="just">
              <a:buFont typeface="Wingdings" pitchFamily="2" charset="2"/>
              <a:buChar char="v"/>
            </a:pPr>
            <a:r>
              <a:rPr lang="en-US" sz="3600" dirty="0" err="1" smtClean="0"/>
              <a:t>Bagaimana</a:t>
            </a:r>
            <a:r>
              <a:rPr lang="en-US" sz="3600" dirty="0" smtClean="0"/>
              <a:t> </a:t>
            </a:r>
            <a:r>
              <a:rPr lang="en-US" sz="3600" dirty="0" err="1" smtClean="0"/>
              <a:t>membuktikan</a:t>
            </a:r>
            <a:r>
              <a:rPr lang="en-US" sz="3600" dirty="0" smtClean="0"/>
              <a:t> </a:t>
            </a:r>
            <a:r>
              <a:rPr lang="en-US" sz="3600" dirty="0" err="1" smtClean="0"/>
              <a:t>bahwa</a:t>
            </a:r>
            <a:r>
              <a:rPr lang="en-US" sz="3600" dirty="0" smtClean="0"/>
              <a:t> </a:t>
            </a:r>
            <a:r>
              <a:rPr lang="en-US" sz="3600" dirty="0" err="1" smtClean="0"/>
              <a:t>invensi</a:t>
            </a:r>
            <a:r>
              <a:rPr lang="en-US" sz="3600" dirty="0" smtClean="0"/>
              <a:t> </a:t>
            </a:r>
            <a:r>
              <a:rPr lang="en-US" sz="3600" dirty="0" err="1" smtClean="0"/>
              <a:t>tsb</a:t>
            </a:r>
            <a:r>
              <a:rPr lang="en-US" sz="3600" dirty="0" smtClean="0"/>
              <a:t>. </a:t>
            </a:r>
            <a:r>
              <a:rPr lang="en-US" sz="3600" dirty="0" err="1" smtClean="0"/>
              <a:t>dapat</a:t>
            </a:r>
            <a:r>
              <a:rPr lang="en-US" sz="3600" dirty="0" smtClean="0"/>
              <a:t> </a:t>
            </a:r>
            <a:r>
              <a:rPr lang="en-US" sz="3600" dirty="0" err="1" smtClean="0"/>
              <a:t>diterapkan</a:t>
            </a:r>
            <a:r>
              <a:rPr lang="en-US" sz="3600" dirty="0" smtClean="0"/>
              <a:t> </a:t>
            </a:r>
            <a:r>
              <a:rPr lang="en-US" sz="3600" dirty="0" err="1" smtClean="0"/>
              <a:t>dalam</a:t>
            </a:r>
            <a:r>
              <a:rPr lang="en-US" sz="3600" dirty="0" smtClean="0"/>
              <a:t> </a:t>
            </a:r>
            <a:r>
              <a:rPr lang="en-US" sz="3600" dirty="0" err="1" smtClean="0"/>
              <a:t>industri</a:t>
            </a:r>
            <a:r>
              <a:rPr lang="en-US" sz="3600" dirty="0" smtClean="0"/>
              <a:t>?</a:t>
            </a:r>
            <a:endParaRPr lang="en-US" sz="3600" dirty="0"/>
          </a:p>
        </p:txBody>
      </p:sp>
      <p:sp>
        <p:nvSpPr>
          <p:cNvPr id="3" name="Content Placeholder 2"/>
          <p:cNvSpPr>
            <a:spLocks noGrp="1"/>
          </p:cNvSpPr>
          <p:nvPr>
            <p:ph idx="1"/>
          </p:nvPr>
        </p:nvSpPr>
        <p:spPr>
          <a:solidFill>
            <a:srgbClr val="FFFF00"/>
          </a:solidFill>
        </p:spPr>
        <p:txBody>
          <a:bodyPr/>
          <a:lstStyle/>
          <a:p>
            <a:pPr marL="574675" indent="-574675">
              <a:buFont typeface="Wingdings" pitchFamily="2" charset="2"/>
              <a:buChar char="ü"/>
            </a:pPr>
            <a:r>
              <a:rPr lang="en-US" dirty="0" err="1" smtClean="0"/>
              <a:t>Ungkapkan</a:t>
            </a:r>
            <a:r>
              <a:rPr lang="en-US" dirty="0" smtClean="0"/>
              <a:t> </a:t>
            </a:r>
            <a:r>
              <a:rPr lang="en-US" dirty="0" err="1" smtClean="0"/>
              <a:t>secara</a:t>
            </a:r>
            <a:r>
              <a:rPr lang="en-US" dirty="0" smtClean="0"/>
              <a:t> </a:t>
            </a:r>
            <a:r>
              <a:rPr lang="en-US" dirty="0" err="1" smtClean="0"/>
              <a:t>jelas</a:t>
            </a:r>
            <a:r>
              <a:rPr lang="en-US" dirty="0" smtClean="0"/>
              <a:t> </a:t>
            </a:r>
            <a:r>
              <a:rPr lang="en-US" dirty="0" err="1" smtClean="0"/>
              <a:t>dan</a:t>
            </a:r>
            <a:r>
              <a:rPr lang="en-US" dirty="0" smtClean="0"/>
              <a:t> </a:t>
            </a:r>
            <a:r>
              <a:rPr lang="en-US" dirty="0" err="1" smtClean="0"/>
              <a:t>lengkap</a:t>
            </a:r>
            <a:r>
              <a:rPr lang="en-US" dirty="0" smtClean="0"/>
              <a:t> </a:t>
            </a:r>
            <a:r>
              <a:rPr lang="en-US" dirty="0" err="1" smtClean="0"/>
              <a:t>tentang</a:t>
            </a:r>
            <a:r>
              <a:rPr lang="en-US" dirty="0" smtClean="0"/>
              <a:t> </a:t>
            </a:r>
            <a:r>
              <a:rPr lang="en-US" dirty="0" err="1" smtClean="0"/>
              <a:t>bagaimana</a:t>
            </a:r>
            <a:r>
              <a:rPr lang="en-US" dirty="0" smtClean="0"/>
              <a:t> </a:t>
            </a:r>
            <a:r>
              <a:rPr lang="en-US" dirty="0" err="1" smtClean="0"/>
              <a:t>invensi</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dilaksanakan</a:t>
            </a:r>
            <a:r>
              <a:rPr lang="en-US" dirty="0" smtClean="0"/>
              <a:t> </a:t>
            </a:r>
            <a:r>
              <a:rPr lang="en-US" dirty="0" err="1" smtClean="0"/>
              <a:t>oleh</a:t>
            </a:r>
            <a:r>
              <a:rPr lang="en-US" dirty="0" smtClean="0"/>
              <a:t> orang yang </a:t>
            </a:r>
            <a:r>
              <a:rPr lang="en-US" dirty="0" err="1" smtClean="0"/>
              <a:t>ahli</a:t>
            </a:r>
            <a:r>
              <a:rPr lang="en-US" dirty="0" smtClean="0"/>
              <a:t> di </a:t>
            </a:r>
            <a:r>
              <a:rPr lang="en-US" dirty="0" err="1" smtClean="0"/>
              <a:t>bidangnya</a:t>
            </a:r>
            <a:r>
              <a:rPr lang="en-US" dirty="0" smtClean="0"/>
              <a:t>.</a:t>
            </a:r>
          </a:p>
          <a:p>
            <a:pPr marL="574675" indent="-574675">
              <a:buFont typeface="Wingdings" pitchFamily="2" charset="2"/>
              <a:buChar char="ü"/>
            </a:pPr>
            <a:endParaRPr lang="en-US" dirty="0"/>
          </a:p>
        </p:txBody>
      </p:sp>
    </p:spTree>
    <p:extLst>
      <p:ext uri="{BB962C8B-B14F-4D97-AF65-F5344CB8AC3E}">
        <p14:creationId xmlns:p14="http://schemas.microsoft.com/office/powerpoint/2010/main" xmlns="" val="3966539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pPr marL="571500" indent="-571500" algn="l">
              <a:buFont typeface="Wingdings" pitchFamily="2" charset="2"/>
              <a:buChar char="v"/>
            </a:pPr>
            <a:r>
              <a:rPr lang="en-US" sz="3600" dirty="0" err="1" smtClean="0"/>
              <a:t>Bagaimana</a:t>
            </a:r>
            <a:r>
              <a:rPr lang="en-US" sz="3600" dirty="0" smtClean="0"/>
              <a:t> </a:t>
            </a:r>
            <a:r>
              <a:rPr lang="en-US" sz="3600" dirty="0" err="1" smtClean="0"/>
              <a:t>membuktikan</a:t>
            </a:r>
            <a:r>
              <a:rPr lang="en-US" sz="3600" dirty="0" smtClean="0"/>
              <a:t> </a:t>
            </a:r>
            <a:r>
              <a:rPr lang="en-US" sz="3600" dirty="0" err="1" smtClean="0"/>
              <a:t>nilai</a:t>
            </a:r>
            <a:r>
              <a:rPr lang="en-US" sz="3600" dirty="0" smtClean="0"/>
              <a:t> </a:t>
            </a:r>
            <a:r>
              <a:rPr lang="en-US" sz="3600" dirty="0" err="1" smtClean="0"/>
              <a:t>kegunaan</a:t>
            </a:r>
            <a:r>
              <a:rPr lang="en-US" sz="3600" dirty="0" smtClean="0"/>
              <a:t> </a:t>
            </a:r>
            <a:r>
              <a:rPr lang="en-US" sz="3600" dirty="0" err="1" smtClean="0"/>
              <a:t>praktis</a:t>
            </a:r>
            <a:r>
              <a:rPr lang="en-US" sz="3600" dirty="0" smtClean="0"/>
              <a:t>? (paten </a:t>
            </a:r>
            <a:r>
              <a:rPr lang="en-US" sz="3600" dirty="0" err="1" smtClean="0"/>
              <a:t>sederhana</a:t>
            </a:r>
            <a:r>
              <a:rPr lang="en-US" sz="3600" dirty="0" smtClean="0"/>
              <a:t>) </a:t>
            </a:r>
            <a:endParaRPr lang="en-US" sz="3600" dirty="0"/>
          </a:p>
        </p:txBody>
      </p:sp>
      <p:sp>
        <p:nvSpPr>
          <p:cNvPr id="3" name="Content Placeholder 2"/>
          <p:cNvSpPr>
            <a:spLocks noGrp="1"/>
          </p:cNvSpPr>
          <p:nvPr>
            <p:ph idx="1"/>
          </p:nvPr>
        </p:nvSpPr>
        <p:spPr>
          <a:solidFill>
            <a:srgbClr val="FFFF00"/>
          </a:solidFill>
        </p:spPr>
        <p:txBody>
          <a:bodyPr/>
          <a:lstStyle/>
          <a:p>
            <a:pPr marL="574675" indent="-574675">
              <a:buFont typeface="Wingdings" pitchFamily="2" charset="2"/>
              <a:buChar char="ü"/>
            </a:pPr>
            <a:r>
              <a:rPr lang="en-US" dirty="0" err="1" smtClean="0"/>
              <a:t>Buktikan</a:t>
            </a:r>
            <a:r>
              <a:rPr lang="en-US" dirty="0" smtClean="0"/>
              <a:t> </a:t>
            </a:r>
            <a:r>
              <a:rPr lang="en-US" dirty="0" err="1" smtClean="0"/>
              <a:t>dalam</a:t>
            </a:r>
            <a:r>
              <a:rPr lang="en-US" dirty="0" smtClean="0"/>
              <a:t> </a:t>
            </a:r>
            <a:r>
              <a:rPr lang="en-US" dirty="0" err="1" smtClean="0"/>
              <a:t>deskripsi</a:t>
            </a:r>
            <a:r>
              <a:rPr lang="en-US" dirty="0" smtClean="0"/>
              <a:t> </a:t>
            </a:r>
            <a:r>
              <a:rPr lang="en-US" dirty="0" err="1" smtClean="0"/>
              <a:t>bahwa</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bentuk</a:t>
            </a:r>
            <a:r>
              <a:rPr lang="en-US" dirty="0" smtClean="0"/>
              <a:t>, </a:t>
            </a:r>
            <a:r>
              <a:rPr lang="en-US" dirty="0" err="1" smtClean="0"/>
              <a:t>konfigurasi</a:t>
            </a:r>
            <a:r>
              <a:rPr lang="en-US" dirty="0" smtClean="0"/>
              <a:t>, </a:t>
            </a:r>
            <a:r>
              <a:rPr lang="en-US" dirty="0" err="1" smtClean="0"/>
              <a:t>konstruksi</a:t>
            </a:r>
            <a:r>
              <a:rPr lang="en-US" dirty="0" smtClean="0"/>
              <a:t>, </a:t>
            </a:r>
            <a:r>
              <a:rPr lang="en-US" dirty="0" err="1" smtClean="0"/>
              <a:t>atau</a:t>
            </a:r>
            <a:r>
              <a:rPr lang="en-US" dirty="0" smtClean="0"/>
              <a:t> </a:t>
            </a:r>
            <a:r>
              <a:rPr lang="en-US" dirty="0" err="1" smtClean="0"/>
              <a:t>komponennya</a:t>
            </a:r>
            <a:r>
              <a:rPr lang="en-US" dirty="0" smtClean="0"/>
              <a:t> </a:t>
            </a:r>
            <a:r>
              <a:rPr lang="en-US" dirty="0" err="1" smtClean="0"/>
              <a:t>menyebabkan</a:t>
            </a:r>
            <a:r>
              <a:rPr lang="en-US" dirty="0" smtClean="0"/>
              <a:t> </a:t>
            </a:r>
            <a:r>
              <a:rPr lang="en-US" dirty="0" err="1" smtClean="0"/>
              <a:t>adanya</a:t>
            </a:r>
            <a:r>
              <a:rPr lang="en-US" dirty="0" smtClean="0"/>
              <a:t> </a:t>
            </a:r>
            <a:r>
              <a:rPr lang="en-US" dirty="0" err="1" smtClean="0"/>
              <a:t>NILAI</a:t>
            </a:r>
            <a:r>
              <a:rPr lang="en-US" dirty="0" smtClean="0"/>
              <a:t> </a:t>
            </a:r>
            <a:r>
              <a:rPr lang="en-US" dirty="0" err="1" smtClean="0"/>
              <a:t>KEGUNAAN</a:t>
            </a:r>
            <a:r>
              <a:rPr lang="en-US" dirty="0" smtClean="0"/>
              <a:t> </a:t>
            </a:r>
            <a:r>
              <a:rPr lang="en-US" dirty="0" err="1" smtClean="0"/>
              <a:t>PRAKTIS</a:t>
            </a:r>
            <a:endParaRPr lang="en-US" dirty="0" smtClean="0"/>
          </a:p>
          <a:p>
            <a:pPr marL="574675" indent="-574675">
              <a:buFont typeface="Wingdings" pitchFamily="2" charset="2"/>
              <a:buChar char="ü"/>
            </a:pPr>
            <a:r>
              <a:rPr lang="en-US" dirty="0" err="1" smtClean="0"/>
              <a:t>Juga</a:t>
            </a:r>
            <a:r>
              <a:rPr lang="en-US" dirty="0" smtClean="0"/>
              <a:t> </a:t>
            </a:r>
            <a:r>
              <a:rPr lang="en-US" dirty="0" err="1" smtClean="0"/>
              <a:t>membuktikan</a:t>
            </a:r>
            <a:r>
              <a:rPr lang="en-US" dirty="0" smtClean="0"/>
              <a:t> </a:t>
            </a:r>
            <a:r>
              <a:rPr lang="en-US" dirty="0" err="1" smtClean="0"/>
              <a:t>adanya</a:t>
            </a:r>
            <a:r>
              <a:rPr lang="en-US" dirty="0" smtClean="0"/>
              <a:t> </a:t>
            </a:r>
            <a:r>
              <a:rPr lang="en-US" dirty="0" err="1" smtClean="0"/>
              <a:t>kebaruan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diterapkan</a:t>
            </a:r>
            <a:r>
              <a:rPr lang="en-US" dirty="0" smtClean="0"/>
              <a:t> </a:t>
            </a:r>
            <a:r>
              <a:rPr lang="en-US" dirty="0" err="1" smtClean="0"/>
              <a:t>dalam</a:t>
            </a:r>
            <a:r>
              <a:rPr lang="en-US" dirty="0" smtClean="0"/>
              <a:t> </a:t>
            </a:r>
            <a:r>
              <a:rPr lang="en-US" dirty="0" err="1" smtClean="0"/>
              <a:t>industri</a:t>
            </a:r>
            <a:endParaRPr lang="en-US" dirty="0"/>
          </a:p>
        </p:txBody>
      </p:sp>
    </p:spTree>
    <p:extLst>
      <p:ext uri="{BB962C8B-B14F-4D97-AF65-F5344CB8AC3E}">
        <p14:creationId xmlns:p14="http://schemas.microsoft.com/office/powerpoint/2010/main" xmlns="" val="3966539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pPr marL="571500" indent="-571500" algn="l">
              <a:buFont typeface="Wingdings" pitchFamily="2" charset="2"/>
              <a:buChar char="v"/>
            </a:pPr>
            <a:r>
              <a:rPr lang="en-US" sz="2800" dirty="0" err="1" smtClean="0"/>
              <a:t>Bagaimana</a:t>
            </a:r>
            <a:r>
              <a:rPr lang="en-US" sz="2800" dirty="0" smtClean="0"/>
              <a:t> </a:t>
            </a:r>
            <a:r>
              <a:rPr lang="en-US" sz="2800" dirty="0" err="1" smtClean="0"/>
              <a:t>jika</a:t>
            </a:r>
            <a:r>
              <a:rPr lang="en-US" sz="2800" dirty="0" smtClean="0"/>
              <a:t> </a:t>
            </a:r>
            <a:r>
              <a:rPr lang="en-US" sz="2800" dirty="0" err="1" smtClean="0"/>
              <a:t>pemohon</a:t>
            </a:r>
            <a:r>
              <a:rPr lang="en-US" sz="2800" dirty="0" smtClean="0"/>
              <a:t> </a:t>
            </a:r>
            <a:r>
              <a:rPr lang="en-US" sz="2800" dirty="0" err="1" smtClean="0"/>
              <a:t>tidak</a:t>
            </a:r>
            <a:r>
              <a:rPr lang="en-US" sz="2800" dirty="0" smtClean="0"/>
              <a:t> </a:t>
            </a:r>
            <a:r>
              <a:rPr lang="en-US" sz="2800" dirty="0" err="1" smtClean="0"/>
              <a:t>membuktikan</a:t>
            </a:r>
            <a:r>
              <a:rPr lang="en-US" sz="2800" dirty="0" smtClean="0"/>
              <a:t> </a:t>
            </a:r>
            <a:r>
              <a:rPr lang="en-US" sz="2800" dirty="0" err="1" smtClean="0"/>
              <a:t>adanya</a:t>
            </a:r>
            <a:r>
              <a:rPr lang="en-US" sz="2800" dirty="0" smtClean="0"/>
              <a:t> </a:t>
            </a:r>
            <a:r>
              <a:rPr lang="en-US" sz="2800" dirty="0" err="1" smtClean="0"/>
              <a:t>kebaruan</a:t>
            </a:r>
            <a:r>
              <a:rPr lang="en-US" sz="2800" dirty="0" smtClean="0"/>
              <a:t>, </a:t>
            </a:r>
            <a:r>
              <a:rPr lang="en-US" sz="2800" dirty="0" err="1" smtClean="0"/>
              <a:t>langkah</a:t>
            </a:r>
            <a:r>
              <a:rPr lang="en-US" sz="2800" dirty="0" smtClean="0"/>
              <a:t> </a:t>
            </a:r>
            <a:r>
              <a:rPr lang="en-US" sz="2800" dirty="0" err="1" smtClean="0"/>
              <a:t>inventif</a:t>
            </a:r>
            <a:r>
              <a:rPr lang="en-US" sz="2800" dirty="0"/>
              <a:t> </a:t>
            </a:r>
            <a:r>
              <a:rPr lang="en-US" sz="2800" dirty="0" err="1" smtClean="0"/>
              <a:t>dan</a:t>
            </a:r>
            <a:r>
              <a:rPr lang="en-US" sz="2800" dirty="0" smtClean="0"/>
              <a:t> </a:t>
            </a:r>
            <a:r>
              <a:rPr lang="en-US" sz="2800" dirty="0" err="1" smtClean="0"/>
              <a:t>dapatnya</a:t>
            </a:r>
            <a:r>
              <a:rPr lang="en-US" sz="2800" dirty="0" smtClean="0"/>
              <a:t> </a:t>
            </a:r>
            <a:r>
              <a:rPr lang="en-US" sz="2800" dirty="0" err="1" smtClean="0"/>
              <a:t>diterapkan</a:t>
            </a:r>
            <a:r>
              <a:rPr lang="en-US" sz="2800" dirty="0" smtClean="0"/>
              <a:t> </a:t>
            </a:r>
            <a:r>
              <a:rPr lang="en-US" sz="2800" dirty="0" err="1" smtClean="0"/>
              <a:t>dalam</a:t>
            </a:r>
            <a:r>
              <a:rPr lang="en-US" sz="2800" dirty="0" smtClean="0"/>
              <a:t> </a:t>
            </a:r>
            <a:r>
              <a:rPr lang="en-US" sz="2800" dirty="0" err="1" smtClean="0"/>
              <a:t>industri</a:t>
            </a:r>
            <a:r>
              <a:rPr lang="en-US" sz="2800" dirty="0" smtClean="0"/>
              <a:t>?</a:t>
            </a:r>
            <a:endParaRPr lang="en-US" sz="2800" dirty="0"/>
          </a:p>
        </p:txBody>
      </p:sp>
      <p:sp>
        <p:nvSpPr>
          <p:cNvPr id="3" name="Content Placeholder 2"/>
          <p:cNvSpPr>
            <a:spLocks noGrp="1"/>
          </p:cNvSpPr>
          <p:nvPr>
            <p:ph idx="1"/>
          </p:nvPr>
        </p:nvSpPr>
        <p:spPr>
          <a:xfrm>
            <a:off x="457200" y="1600200"/>
            <a:ext cx="8229600" cy="5029200"/>
          </a:xfrm>
          <a:solidFill>
            <a:srgbClr val="FFFF00"/>
          </a:solidFill>
        </p:spPr>
        <p:txBody>
          <a:bodyPr>
            <a:normAutofit fontScale="85000" lnSpcReduction="10000"/>
          </a:bodyPr>
          <a:lstStyle/>
          <a:p>
            <a:pPr marL="574675" indent="-574675">
              <a:buFont typeface="Wingdings" pitchFamily="2" charset="2"/>
              <a:buChar char="ü"/>
            </a:pPr>
            <a:r>
              <a:rPr lang="en-US" dirty="0" err="1" smtClean="0"/>
              <a:t>Permohonan</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jelas</a:t>
            </a:r>
            <a:r>
              <a:rPr lang="en-US" dirty="0" smtClean="0"/>
              <a:t> </a:t>
            </a:r>
            <a:r>
              <a:rPr lang="en-US" dirty="0" err="1" smtClean="0"/>
              <a:t>dan</a:t>
            </a:r>
            <a:r>
              <a:rPr lang="en-US" dirty="0" smtClean="0"/>
              <a:t> </a:t>
            </a:r>
            <a:r>
              <a:rPr lang="en-US" dirty="0" err="1" smtClean="0"/>
              <a:t>tidak</a:t>
            </a:r>
            <a:r>
              <a:rPr lang="en-US" dirty="0" smtClean="0"/>
              <a:t> </a:t>
            </a:r>
            <a:r>
              <a:rPr lang="en-US" dirty="0" err="1" smtClean="0"/>
              <a:t>lengkap</a:t>
            </a:r>
            <a:r>
              <a:rPr lang="en-US" dirty="0" smtClean="0"/>
              <a:t> </a:t>
            </a:r>
          </a:p>
          <a:p>
            <a:pPr marL="574675" indent="-574675">
              <a:buFont typeface="Wingdings" pitchFamily="2" charset="2"/>
              <a:buChar char="ü"/>
            </a:pPr>
            <a:r>
              <a:rPr lang="en-US" dirty="0" err="1" smtClean="0"/>
              <a:t>Permohonan</a:t>
            </a:r>
            <a:r>
              <a:rPr lang="en-US" dirty="0" smtClean="0"/>
              <a:t> </a:t>
            </a:r>
            <a:r>
              <a:rPr lang="en-US" dirty="0" err="1" smtClean="0"/>
              <a:t>tersebut</a:t>
            </a:r>
            <a:r>
              <a:rPr lang="en-US" dirty="0" smtClean="0"/>
              <a:t> </a:t>
            </a:r>
            <a:r>
              <a:rPr lang="en-US" dirty="0" err="1" smtClean="0"/>
              <a:t>kabur</a:t>
            </a:r>
            <a:r>
              <a:rPr lang="en-US" dirty="0" smtClean="0"/>
              <a:t> (</a:t>
            </a:r>
            <a:r>
              <a:rPr lang="en-US" dirty="0" err="1" smtClean="0"/>
              <a:t>obscuur</a:t>
            </a:r>
            <a:r>
              <a:rPr lang="en-US" dirty="0" smtClean="0"/>
              <a:t>)</a:t>
            </a:r>
          </a:p>
          <a:p>
            <a:pPr marL="574675" indent="-574675">
              <a:buFont typeface="Wingdings" pitchFamily="2" charset="2"/>
              <a:buChar char="ü"/>
            </a:pPr>
            <a:r>
              <a:rPr lang="en-US" dirty="0" err="1" smtClean="0"/>
              <a:t>Pemeriksa</a:t>
            </a:r>
            <a:r>
              <a:rPr lang="en-US" dirty="0" smtClean="0"/>
              <a:t> paten </a:t>
            </a:r>
            <a:r>
              <a:rPr lang="en-US" dirty="0" err="1" smtClean="0"/>
              <a:t>sulit</a:t>
            </a:r>
            <a:r>
              <a:rPr lang="en-US" dirty="0" smtClean="0"/>
              <a:t> </a:t>
            </a:r>
            <a:r>
              <a:rPr lang="en-US" dirty="0" err="1" smtClean="0"/>
              <a:t>menyelesaikan</a:t>
            </a:r>
            <a:r>
              <a:rPr lang="en-US" dirty="0" smtClean="0"/>
              <a:t> </a:t>
            </a:r>
            <a:r>
              <a:rPr lang="en-US" dirty="0" err="1" smtClean="0"/>
              <a:t>pemeriksaan</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alasan</a:t>
            </a:r>
            <a:r>
              <a:rPr lang="en-US" dirty="0" smtClean="0"/>
              <a:t> </a:t>
            </a:r>
            <a:r>
              <a:rPr lang="en-US" dirty="0" err="1" smtClean="0"/>
              <a:t>dapat</a:t>
            </a:r>
            <a:r>
              <a:rPr lang="en-US" dirty="0" smtClean="0"/>
              <a:t> </a:t>
            </a:r>
            <a:r>
              <a:rPr lang="en-US" dirty="0" err="1" smtClean="0"/>
              <a:t>diterima</a:t>
            </a:r>
            <a:r>
              <a:rPr lang="en-US" dirty="0" smtClean="0"/>
              <a:t> </a:t>
            </a:r>
            <a:r>
              <a:rPr lang="en-US" dirty="0" err="1" smtClean="0"/>
              <a:t>atau</a:t>
            </a:r>
            <a:r>
              <a:rPr lang="en-US" dirty="0" smtClean="0"/>
              <a:t> </a:t>
            </a:r>
            <a:r>
              <a:rPr lang="en-US" dirty="0" err="1" smtClean="0"/>
              <a:t>ditolaknya</a:t>
            </a:r>
            <a:r>
              <a:rPr lang="en-US" dirty="0" smtClean="0"/>
              <a:t> paten </a:t>
            </a:r>
            <a:r>
              <a:rPr lang="en-US" dirty="0" err="1" smtClean="0"/>
              <a:t>atas</a:t>
            </a:r>
            <a:r>
              <a:rPr lang="en-US" dirty="0" smtClean="0"/>
              <a:t> </a:t>
            </a:r>
            <a:r>
              <a:rPr lang="en-US" dirty="0" err="1" smtClean="0"/>
              <a:t>invensi</a:t>
            </a:r>
            <a:r>
              <a:rPr lang="en-US" dirty="0" smtClean="0"/>
              <a:t> yang </a:t>
            </a:r>
            <a:r>
              <a:rPr lang="en-US" dirty="0" err="1" smtClean="0"/>
              <a:t>bersangkutan</a:t>
            </a:r>
            <a:endParaRPr lang="en-US" dirty="0" smtClean="0"/>
          </a:p>
          <a:p>
            <a:pPr marL="574675" indent="-574675">
              <a:buFont typeface="Wingdings" pitchFamily="2" charset="2"/>
              <a:buChar char="ü"/>
            </a:pPr>
            <a:r>
              <a:rPr lang="en-US" dirty="0" err="1" smtClean="0"/>
              <a:t>Pemohon</a:t>
            </a:r>
            <a:r>
              <a:rPr lang="en-US" dirty="0" smtClean="0"/>
              <a:t> </a:t>
            </a:r>
            <a:r>
              <a:rPr lang="en-US" dirty="0" err="1" smtClean="0"/>
              <a:t>wajib</a:t>
            </a:r>
            <a:r>
              <a:rPr lang="en-US" dirty="0" smtClean="0"/>
              <a:t> </a:t>
            </a:r>
            <a:r>
              <a:rPr lang="en-US" dirty="0" err="1" smtClean="0"/>
              <a:t>membuktikan</a:t>
            </a:r>
            <a:r>
              <a:rPr lang="en-US" dirty="0" smtClean="0"/>
              <a:t>. </a:t>
            </a:r>
            <a:r>
              <a:rPr lang="en-US" dirty="0" err="1" smtClean="0"/>
              <a:t>Jika</a:t>
            </a:r>
            <a:r>
              <a:rPr lang="en-US" dirty="0" smtClean="0"/>
              <a:t> </a:t>
            </a:r>
            <a:r>
              <a:rPr lang="en-US" dirty="0" err="1" smtClean="0"/>
              <a:t>pemohon</a:t>
            </a:r>
            <a:r>
              <a:rPr lang="en-US" dirty="0" smtClean="0"/>
              <a:t> </a:t>
            </a:r>
            <a:r>
              <a:rPr lang="en-US" dirty="0" err="1" smtClean="0"/>
              <a:t>telah</a:t>
            </a:r>
            <a:r>
              <a:rPr lang="en-US" dirty="0" smtClean="0"/>
              <a:t> </a:t>
            </a:r>
            <a:r>
              <a:rPr lang="en-US" dirty="0" err="1" smtClean="0"/>
              <a:t>memberikan</a:t>
            </a:r>
            <a:r>
              <a:rPr lang="en-US" dirty="0" smtClean="0"/>
              <a:t> </a:t>
            </a:r>
            <a:r>
              <a:rPr lang="en-US" dirty="0" err="1" smtClean="0"/>
              <a:t>pembuktian</a:t>
            </a:r>
            <a:r>
              <a:rPr lang="en-US" dirty="0" smtClean="0"/>
              <a:t>, </a:t>
            </a:r>
            <a:r>
              <a:rPr lang="en-US" dirty="0" err="1" smtClean="0"/>
              <a:t>maka</a:t>
            </a:r>
            <a:r>
              <a:rPr lang="en-US" dirty="0" smtClean="0"/>
              <a:t> </a:t>
            </a:r>
            <a:r>
              <a:rPr lang="en-US" dirty="0" err="1" smtClean="0"/>
              <a:t>beban</a:t>
            </a:r>
            <a:r>
              <a:rPr lang="en-US" dirty="0" smtClean="0"/>
              <a:t> </a:t>
            </a:r>
            <a:r>
              <a:rPr lang="en-US" dirty="0" err="1" smtClean="0"/>
              <a:t>pembuktian</a:t>
            </a:r>
            <a:r>
              <a:rPr lang="en-US" dirty="0" smtClean="0"/>
              <a:t> </a:t>
            </a:r>
            <a:r>
              <a:rPr lang="en-US" dirty="0" err="1" smtClean="0"/>
              <a:t>beralih</a:t>
            </a:r>
            <a:r>
              <a:rPr lang="en-US" dirty="0" smtClean="0"/>
              <a:t> </a:t>
            </a:r>
            <a:r>
              <a:rPr lang="en-US" dirty="0" err="1" smtClean="0"/>
              <a:t>kepada</a:t>
            </a:r>
            <a:r>
              <a:rPr lang="en-US" dirty="0" smtClean="0"/>
              <a:t> </a:t>
            </a:r>
            <a:r>
              <a:rPr lang="en-US" dirty="0" err="1" smtClean="0"/>
              <a:t>Pemeriksa</a:t>
            </a:r>
            <a:r>
              <a:rPr lang="en-US" dirty="0" smtClean="0"/>
              <a:t> Paten </a:t>
            </a:r>
            <a:r>
              <a:rPr lang="en-US" dirty="0" err="1" smtClean="0"/>
              <a:t>untuk</a:t>
            </a:r>
            <a:r>
              <a:rPr lang="en-US" dirty="0" smtClean="0"/>
              <a:t> </a:t>
            </a:r>
            <a:r>
              <a:rPr lang="en-US" dirty="0" err="1" smtClean="0"/>
              <a:t>membuktikan</a:t>
            </a:r>
            <a:r>
              <a:rPr lang="en-US" dirty="0" smtClean="0"/>
              <a:t> </a:t>
            </a:r>
            <a:r>
              <a:rPr lang="en-US" dirty="0" err="1" smtClean="0"/>
              <a:t>sebaliknya</a:t>
            </a:r>
            <a:r>
              <a:rPr lang="en-US" dirty="0" smtClean="0"/>
              <a:t> (</a:t>
            </a:r>
            <a:r>
              <a:rPr lang="en-US" dirty="0" err="1" smtClean="0"/>
              <a:t>bahwa</a:t>
            </a:r>
            <a:r>
              <a:rPr lang="en-US" dirty="0" smtClean="0"/>
              <a:t> </a:t>
            </a:r>
            <a:r>
              <a:rPr lang="en-US" dirty="0" err="1" smtClean="0"/>
              <a:t>apa</a:t>
            </a:r>
            <a:r>
              <a:rPr lang="en-US" dirty="0" smtClean="0"/>
              <a:t> yang </a:t>
            </a:r>
            <a:r>
              <a:rPr lang="en-US" dirty="0" err="1" smtClean="0"/>
              <a:t>didalilkan</a:t>
            </a:r>
            <a:r>
              <a:rPr lang="en-US" dirty="0" smtClean="0"/>
              <a:t> </a:t>
            </a:r>
            <a:r>
              <a:rPr lang="en-US" dirty="0" err="1" smtClean="0"/>
              <a:t>oleh</a:t>
            </a:r>
            <a:r>
              <a:rPr lang="en-US" dirty="0" smtClean="0"/>
              <a:t> </a:t>
            </a:r>
            <a:r>
              <a:rPr lang="en-US" dirty="0" err="1" smtClean="0"/>
              <a:t>pemohon</a:t>
            </a:r>
            <a:r>
              <a:rPr lang="en-US" dirty="0" smtClean="0"/>
              <a:t> </a:t>
            </a:r>
            <a:r>
              <a:rPr lang="en-US" dirty="0" err="1" smtClean="0"/>
              <a:t>adalah</a:t>
            </a:r>
            <a:r>
              <a:rPr lang="en-US" dirty="0" smtClean="0"/>
              <a:t> </a:t>
            </a:r>
            <a:r>
              <a:rPr lang="en-US" dirty="0" err="1" smtClean="0"/>
              <a:t>tidak</a:t>
            </a:r>
            <a:r>
              <a:rPr lang="en-US" dirty="0" smtClean="0"/>
              <a:t> </a:t>
            </a:r>
            <a:r>
              <a:rPr lang="en-US" dirty="0" err="1" smtClean="0"/>
              <a:t>benar</a:t>
            </a:r>
            <a:r>
              <a:rPr lang="en-US" dirty="0" smtClean="0"/>
              <a:t>).</a:t>
            </a:r>
          </a:p>
          <a:p>
            <a:pPr marL="574675" indent="-574675">
              <a:buFont typeface="Wingdings" pitchFamily="2" charset="2"/>
              <a:buChar char="ü"/>
            </a:pPr>
            <a:r>
              <a:rPr lang="en-US" dirty="0" err="1" smtClean="0"/>
              <a:t>Jika</a:t>
            </a:r>
            <a:r>
              <a:rPr lang="en-US" dirty="0" smtClean="0"/>
              <a:t> </a:t>
            </a:r>
            <a:r>
              <a:rPr lang="en-US" dirty="0" err="1" smtClean="0"/>
              <a:t>Pemeriksa</a:t>
            </a:r>
            <a:r>
              <a:rPr lang="en-US" dirty="0" smtClean="0"/>
              <a:t> </a:t>
            </a:r>
            <a:r>
              <a:rPr lang="en-US" dirty="0" err="1" smtClean="0"/>
              <a:t>tidak</a:t>
            </a:r>
            <a:r>
              <a:rPr lang="en-US" dirty="0" smtClean="0"/>
              <a:t> </a:t>
            </a:r>
            <a:r>
              <a:rPr lang="en-US" dirty="0" err="1" smtClean="0"/>
              <a:t>menemukan</a:t>
            </a:r>
            <a:r>
              <a:rPr lang="en-US" dirty="0" smtClean="0"/>
              <a:t> </a:t>
            </a:r>
            <a:r>
              <a:rPr lang="en-US" dirty="0" err="1" smtClean="0"/>
              <a:t>bukti</a:t>
            </a:r>
            <a:r>
              <a:rPr lang="en-US" dirty="0" smtClean="0"/>
              <a:t> </a:t>
            </a:r>
            <a:r>
              <a:rPr lang="en-US" dirty="0" err="1" smtClean="0"/>
              <a:t>sebaliknya</a:t>
            </a:r>
            <a:r>
              <a:rPr lang="en-US" dirty="0" smtClean="0"/>
              <a:t> </a:t>
            </a:r>
            <a:r>
              <a:rPr lang="en-US" dirty="0" err="1" smtClean="0"/>
              <a:t>tersebut</a:t>
            </a:r>
            <a:r>
              <a:rPr lang="en-US" dirty="0" smtClean="0"/>
              <a:t> </a:t>
            </a:r>
            <a:r>
              <a:rPr lang="en-US" dirty="0" err="1" smtClean="0"/>
              <a:t>maka</a:t>
            </a:r>
            <a:r>
              <a:rPr lang="en-US" dirty="0" smtClean="0"/>
              <a:t> Paten </a:t>
            </a:r>
            <a:r>
              <a:rPr lang="en-US" dirty="0" err="1" smtClean="0"/>
              <a:t>harus</a:t>
            </a:r>
            <a:r>
              <a:rPr lang="en-US" dirty="0" smtClean="0"/>
              <a:t> </a:t>
            </a:r>
            <a:r>
              <a:rPr lang="en-US" dirty="0" err="1" smtClean="0"/>
              <a:t>diberikan</a:t>
            </a:r>
            <a:r>
              <a:rPr lang="en-US" dirty="0" smtClean="0"/>
              <a:t>.</a:t>
            </a:r>
          </a:p>
        </p:txBody>
      </p:sp>
    </p:spTree>
    <p:extLst>
      <p:ext uri="{BB962C8B-B14F-4D97-AF65-F5344CB8AC3E}">
        <p14:creationId xmlns:p14="http://schemas.microsoft.com/office/powerpoint/2010/main" xmlns="" val="3966539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a:solidFill>
            <a:srgbClr val="00B0F0"/>
          </a:solidFill>
        </p:spPr>
        <p:txBody>
          <a:bodyPr>
            <a:noAutofit/>
          </a:bodyPr>
          <a:lstStyle/>
          <a:p>
            <a:pPr marL="571500" indent="-571500" algn="l">
              <a:buFont typeface="Wingdings" pitchFamily="2" charset="2"/>
              <a:buChar char="v"/>
            </a:pPr>
            <a:r>
              <a:rPr lang="en-US" sz="2800" dirty="0" err="1" smtClean="0"/>
              <a:t>Bagaimana</a:t>
            </a:r>
            <a:r>
              <a:rPr lang="en-US" sz="2800" dirty="0" smtClean="0"/>
              <a:t> </a:t>
            </a:r>
            <a:r>
              <a:rPr lang="en-US" sz="2800" dirty="0" err="1" smtClean="0"/>
              <a:t>jika</a:t>
            </a:r>
            <a:r>
              <a:rPr lang="en-US" sz="2800" dirty="0" smtClean="0"/>
              <a:t> </a:t>
            </a:r>
            <a:r>
              <a:rPr lang="en-US" sz="2800" dirty="0" err="1" smtClean="0"/>
              <a:t>pemohon</a:t>
            </a:r>
            <a:r>
              <a:rPr lang="en-US" sz="2800" dirty="0" smtClean="0"/>
              <a:t> </a:t>
            </a:r>
            <a:r>
              <a:rPr lang="en-US" sz="2800" dirty="0" err="1" smtClean="0"/>
              <a:t>telah</a:t>
            </a:r>
            <a:r>
              <a:rPr lang="en-US" sz="2800" dirty="0" smtClean="0"/>
              <a:t> </a:t>
            </a:r>
            <a:r>
              <a:rPr lang="en-US" sz="2800" dirty="0" err="1" smtClean="0"/>
              <a:t>membuktikan</a:t>
            </a:r>
            <a:r>
              <a:rPr lang="en-US" sz="2800" dirty="0" smtClean="0"/>
              <a:t> </a:t>
            </a:r>
            <a:r>
              <a:rPr lang="en-US" sz="2800" dirty="0" err="1" smtClean="0"/>
              <a:t>kebaruan</a:t>
            </a:r>
            <a:r>
              <a:rPr lang="en-US" sz="2800" dirty="0" smtClean="0"/>
              <a:t>, </a:t>
            </a:r>
            <a:r>
              <a:rPr lang="en-US" sz="2800" dirty="0" err="1" smtClean="0"/>
              <a:t>langkah</a:t>
            </a:r>
            <a:r>
              <a:rPr lang="en-US" sz="2800" dirty="0" smtClean="0"/>
              <a:t> </a:t>
            </a:r>
            <a:r>
              <a:rPr lang="en-US" sz="2800" dirty="0" err="1" smtClean="0"/>
              <a:t>inventif</a:t>
            </a:r>
            <a:r>
              <a:rPr lang="en-US" sz="2800" dirty="0" smtClean="0"/>
              <a:t> </a:t>
            </a:r>
            <a:r>
              <a:rPr lang="en-US" sz="2800" dirty="0" err="1" smtClean="0"/>
              <a:t>dan</a:t>
            </a:r>
            <a:r>
              <a:rPr lang="en-US" sz="2800" dirty="0" smtClean="0"/>
              <a:t> </a:t>
            </a:r>
            <a:r>
              <a:rPr lang="en-US" sz="2800" dirty="0" err="1" smtClean="0"/>
              <a:t>dapat</a:t>
            </a:r>
            <a:r>
              <a:rPr lang="en-US" sz="2800" dirty="0" smtClean="0"/>
              <a:t> </a:t>
            </a:r>
            <a:r>
              <a:rPr lang="en-US" sz="2800" dirty="0" err="1" smtClean="0"/>
              <a:t>diterapkan</a:t>
            </a:r>
            <a:r>
              <a:rPr lang="en-US" sz="2800" dirty="0" smtClean="0"/>
              <a:t> </a:t>
            </a:r>
            <a:r>
              <a:rPr lang="en-US" sz="2800" dirty="0" err="1" smtClean="0"/>
              <a:t>dalam</a:t>
            </a:r>
            <a:r>
              <a:rPr lang="en-US" sz="2800" dirty="0" smtClean="0"/>
              <a:t> </a:t>
            </a:r>
            <a:r>
              <a:rPr lang="en-US" sz="2800" dirty="0" err="1" smtClean="0"/>
              <a:t>industri</a:t>
            </a:r>
            <a:r>
              <a:rPr lang="en-US" sz="2800" dirty="0" smtClean="0"/>
              <a:t> </a:t>
            </a:r>
            <a:r>
              <a:rPr lang="en-US" sz="2800" dirty="0" err="1" smtClean="0"/>
              <a:t>namun</a:t>
            </a:r>
            <a:r>
              <a:rPr lang="en-US" sz="2800" dirty="0" smtClean="0"/>
              <a:t> </a:t>
            </a:r>
            <a:r>
              <a:rPr lang="en-US" sz="2800" dirty="0" err="1" smtClean="0"/>
              <a:t>Pemeriksa</a:t>
            </a:r>
            <a:r>
              <a:rPr lang="en-US" sz="2800" dirty="0" smtClean="0"/>
              <a:t> Paten </a:t>
            </a:r>
            <a:r>
              <a:rPr lang="en-US" sz="2800" dirty="0" err="1" smtClean="0"/>
              <a:t>tidak</a:t>
            </a:r>
            <a:r>
              <a:rPr lang="en-US" sz="2800" dirty="0" smtClean="0"/>
              <a:t> </a:t>
            </a:r>
            <a:r>
              <a:rPr lang="en-US" sz="2800" dirty="0" err="1" smtClean="0"/>
              <a:t>dapat</a:t>
            </a:r>
            <a:r>
              <a:rPr lang="en-US" sz="2800" dirty="0" smtClean="0"/>
              <a:t> </a:t>
            </a:r>
            <a:r>
              <a:rPr lang="en-US" sz="2800" dirty="0" err="1" smtClean="0"/>
              <a:t>membuktikan</a:t>
            </a:r>
            <a:r>
              <a:rPr lang="en-US" sz="2800" dirty="0" smtClean="0"/>
              <a:t> </a:t>
            </a:r>
            <a:r>
              <a:rPr lang="en-US" sz="2800" dirty="0" err="1" smtClean="0"/>
              <a:t>hal</a:t>
            </a:r>
            <a:r>
              <a:rPr lang="en-US" sz="2800" dirty="0" smtClean="0"/>
              <a:t> </a:t>
            </a:r>
            <a:r>
              <a:rPr lang="en-US" sz="2800" dirty="0" err="1" smtClean="0"/>
              <a:t>sebaliknya</a:t>
            </a:r>
            <a:r>
              <a:rPr lang="en-US" sz="2800" dirty="0" smtClean="0"/>
              <a:t>?</a:t>
            </a:r>
            <a:endParaRPr lang="en-US" sz="2800" dirty="0"/>
          </a:p>
        </p:txBody>
      </p:sp>
      <p:sp>
        <p:nvSpPr>
          <p:cNvPr id="3" name="Content Placeholder 2"/>
          <p:cNvSpPr>
            <a:spLocks noGrp="1"/>
          </p:cNvSpPr>
          <p:nvPr>
            <p:ph idx="1"/>
          </p:nvPr>
        </p:nvSpPr>
        <p:spPr>
          <a:xfrm>
            <a:off x="457200" y="2209800"/>
            <a:ext cx="8229600" cy="3916363"/>
          </a:xfrm>
          <a:solidFill>
            <a:srgbClr val="FFFF00"/>
          </a:solidFill>
        </p:spPr>
        <p:txBody>
          <a:bodyPr>
            <a:normAutofit fontScale="92500" lnSpcReduction="10000"/>
          </a:bodyPr>
          <a:lstStyle/>
          <a:p>
            <a:pPr marL="574675" indent="-574675">
              <a:buFont typeface="Wingdings" pitchFamily="2" charset="2"/>
              <a:buChar char="ü"/>
            </a:pPr>
            <a:r>
              <a:rPr lang="en-US" dirty="0" err="1" smtClean="0"/>
              <a:t>Pemeriksa</a:t>
            </a:r>
            <a:r>
              <a:rPr lang="en-US" dirty="0" smtClean="0"/>
              <a:t> paten </a:t>
            </a:r>
            <a:r>
              <a:rPr lang="en-US" dirty="0" err="1" smtClean="0"/>
              <a:t>harus</a:t>
            </a:r>
            <a:r>
              <a:rPr lang="en-US" dirty="0" smtClean="0"/>
              <a:t> </a:t>
            </a:r>
            <a:r>
              <a:rPr lang="en-US" dirty="0" err="1" smtClean="0"/>
              <a:t>memberikan</a:t>
            </a:r>
            <a:r>
              <a:rPr lang="en-US" dirty="0" smtClean="0"/>
              <a:t> </a:t>
            </a:r>
            <a:r>
              <a:rPr lang="en-US" dirty="0" err="1" smtClean="0"/>
              <a:t>persetujuan</a:t>
            </a:r>
            <a:r>
              <a:rPr lang="en-US" dirty="0" smtClean="0"/>
              <a:t> </a:t>
            </a:r>
            <a:r>
              <a:rPr lang="en-US" dirty="0" err="1" smtClean="0"/>
              <a:t>invensi</a:t>
            </a:r>
            <a:r>
              <a:rPr lang="en-US" dirty="0" smtClean="0"/>
              <a:t> </a:t>
            </a:r>
            <a:r>
              <a:rPr lang="en-US" dirty="0" err="1" smtClean="0"/>
              <a:t>dapat</a:t>
            </a:r>
            <a:r>
              <a:rPr lang="en-US" dirty="0" smtClean="0"/>
              <a:t> </a:t>
            </a:r>
            <a:r>
              <a:rPr lang="en-US" dirty="0" err="1" smtClean="0"/>
              <a:t>diberi</a:t>
            </a:r>
            <a:r>
              <a:rPr lang="en-US" dirty="0" smtClean="0"/>
              <a:t> paten</a:t>
            </a:r>
          </a:p>
          <a:p>
            <a:pPr marL="574675" indent="-574675">
              <a:buFont typeface="Wingdings" pitchFamily="2" charset="2"/>
              <a:buChar char="ü"/>
            </a:pPr>
            <a:r>
              <a:rPr lang="en-US" dirty="0" err="1"/>
              <a:t>Jika</a:t>
            </a:r>
            <a:r>
              <a:rPr lang="en-US" dirty="0"/>
              <a:t> </a:t>
            </a:r>
            <a:r>
              <a:rPr lang="en-US" dirty="0" err="1"/>
              <a:t>waktu</a:t>
            </a:r>
            <a:r>
              <a:rPr lang="en-US" dirty="0"/>
              <a:t> 36 </a:t>
            </a:r>
            <a:r>
              <a:rPr lang="en-US" dirty="0" err="1"/>
              <a:t>bulan</a:t>
            </a:r>
            <a:r>
              <a:rPr lang="en-US" dirty="0"/>
              <a:t> </a:t>
            </a:r>
            <a:r>
              <a:rPr lang="en-US" dirty="0" err="1"/>
              <a:t>habis</a:t>
            </a:r>
            <a:r>
              <a:rPr lang="en-US" dirty="0"/>
              <a:t> </a:t>
            </a:r>
            <a:r>
              <a:rPr lang="en-US" dirty="0" err="1"/>
              <a:t>dan</a:t>
            </a:r>
            <a:r>
              <a:rPr lang="en-US" dirty="0"/>
              <a:t> </a:t>
            </a:r>
            <a:r>
              <a:rPr lang="en-US" dirty="0" err="1"/>
              <a:t>pemeriksa</a:t>
            </a:r>
            <a:r>
              <a:rPr lang="en-US" dirty="0"/>
              <a:t> </a:t>
            </a:r>
            <a:r>
              <a:rPr lang="en-US" dirty="0" err="1"/>
              <a:t>tidak</a:t>
            </a:r>
            <a:r>
              <a:rPr lang="en-US" dirty="0"/>
              <a:t> </a:t>
            </a:r>
            <a:r>
              <a:rPr lang="en-US" dirty="0" err="1"/>
              <a:t>menemukan</a:t>
            </a:r>
            <a:r>
              <a:rPr lang="en-US" dirty="0"/>
              <a:t> </a:t>
            </a:r>
            <a:r>
              <a:rPr lang="en-US" dirty="0" err="1"/>
              <a:t>bukti</a:t>
            </a:r>
            <a:r>
              <a:rPr lang="en-US" dirty="0"/>
              <a:t> </a:t>
            </a:r>
            <a:r>
              <a:rPr lang="en-US" dirty="0" err="1"/>
              <a:t>sebaliknya</a:t>
            </a:r>
            <a:r>
              <a:rPr lang="en-US" dirty="0"/>
              <a:t>, </a:t>
            </a:r>
            <a:r>
              <a:rPr lang="en-US" dirty="0" err="1"/>
              <a:t>bagaimana</a:t>
            </a:r>
            <a:r>
              <a:rPr lang="en-US" dirty="0"/>
              <a:t> ? (</a:t>
            </a:r>
            <a:r>
              <a:rPr lang="en-US" dirty="0" err="1"/>
              <a:t>UU</a:t>
            </a:r>
            <a:r>
              <a:rPr lang="en-US" dirty="0"/>
              <a:t> </a:t>
            </a:r>
            <a:r>
              <a:rPr lang="en-US" dirty="0" err="1"/>
              <a:t>belum</a:t>
            </a:r>
            <a:r>
              <a:rPr lang="en-US" dirty="0"/>
              <a:t> </a:t>
            </a:r>
            <a:r>
              <a:rPr lang="en-US" dirty="0" err="1"/>
              <a:t>mengatur</a:t>
            </a:r>
            <a:r>
              <a:rPr lang="en-US" dirty="0"/>
              <a:t>)</a:t>
            </a:r>
          </a:p>
          <a:p>
            <a:pPr marL="574675" indent="-574675">
              <a:buFont typeface="Wingdings" pitchFamily="2" charset="2"/>
              <a:buChar char="ü"/>
            </a:pPr>
            <a:r>
              <a:rPr lang="en-US" dirty="0" err="1"/>
              <a:t>Apakah</a:t>
            </a:r>
            <a:r>
              <a:rPr lang="en-US" dirty="0"/>
              <a:t> </a:t>
            </a:r>
            <a:r>
              <a:rPr lang="en-US" dirty="0" err="1"/>
              <a:t>Pemohon</a:t>
            </a:r>
            <a:r>
              <a:rPr lang="en-US" dirty="0"/>
              <a:t> </a:t>
            </a:r>
            <a:r>
              <a:rPr lang="en-US" dirty="0" err="1"/>
              <a:t>punya</a:t>
            </a:r>
            <a:r>
              <a:rPr lang="en-US" dirty="0"/>
              <a:t> </a:t>
            </a:r>
            <a:r>
              <a:rPr lang="en-US" dirty="0" err="1"/>
              <a:t>hak</a:t>
            </a:r>
            <a:r>
              <a:rPr lang="en-US" dirty="0"/>
              <a:t> </a:t>
            </a:r>
            <a:r>
              <a:rPr lang="en-US" dirty="0" err="1"/>
              <a:t>menuntut</a:t>
            </a:r>
            <a:r>
              <a:rPr lang="en-US" dirty="0"/>
              <a:t>? </a:t>
            </a:r>
            <a:r>
              <a:rPr lang="en-US" dirty="0" err="1"/>
              <a:t>Ya</a:t>
            </a:r>
            <a:r>
              <a:rPr lang="en-US" dirty="0"/>
              <a:t>, </a:t>
            </a:r>
            <a:r>
              <a:rPr lang="en-US" dirty="0" err="1"/>
              <a:t>tuntutan</a:t>
            </a:r>
            <a:r>
              <a:rPr lang="en-US" dirty="0"/>
              <a:t> </a:t>
            </a:r>
            <a:r>
              <a:rPr lang="en-US" dirty="0" err="1"/>
              <a:t>sebaiknya</a:t>
            </a:r>
            <a:r>
              <a:rPr lang="en-US" dirty="0"/>
              <a:t> </a:t>
            </a:r>
            <a:r>
              <a:rPr lang="en-US" dirty="0" err="1"/>
              <a:t>diajukan</a:t>
            </a:r>
            <a:r>
              <a:rPr lang="en-US" dirty="0"/>
              <a:t> </a:t>
            </a:r>
            <a:r>
              <a:rPr lang="en-US" dirty="0" smtClean="0"/>
              <a:t>(</a:t>
            </a:r>
            <a:r>
              <a:rPr lang="en-US" dirty="0" err="1" smtClean="0"/>
              <a:t>utamanya</a:t>
            </a:r>
            <a:r>
              <a:rPr lang="en-US" dirty="0" smtClean="0"/>
              <a:t> </a:t>
            </a:r>
            <a:r>
              <a:rPr lang="en-US" dirty="0" err="1" smtClean="0"/>
              <a:t>jika</a:t>
            </a:r>
            <a:r>
              <a:rPr lang="en-US" dirty="0" smtClean="0"/>
              <a:t> </a:t>
            </a:r>
            <a:r>
              <a:rPr lang="en-US" dirty="0" err="1"/>
              <a:t>invensi</a:t>
            </a:r>
            <a:r>
              <a:rPr lang="en-US" dirty="0"/>
              <a:t> </a:t>
            </a:r>
            <a:r>
              <a:rPr lang="en-US" dirty="0" err="1"/>
              <a:t>tersebut</a:t>
            </a:r>
            <a:r>
              <a:rPr lang="en-US" dirty="0"/>
              <a:t> </a:t>
            </a:r>
            <a:r>
              <a:rPr lang="en-US" dirty="0" err="1"/>
              <a:t>bernilai</a:t>
            </a:r>
            <a:r>
              <a:rPr lang="en-US" dirty="0"/>
              <a:t> </a:t>
            </a:r>
            <a:r>
              <a:rPr lang="en-US" dirty="0" err="1"/>
              <a:t>tinggi</a:t>
            </a:r>
            <a:r>
              <a:rPr lang="en-US" dirty="0"/>
              <a:t> </a:t>
            </a:r>
            <a:r>
              <a:rPr lang="en-US" dirty="0" err="1"/>
              <a:t>bagi</a:t>
            </a:r>
            <a:r>
              <a:rPr lang="en-US" dirty="0"/>
              <a:t> </a:t>
            </a:r>
            <a:r>
              <a:rPr lang="en-US" dirty="0" err="1"/>
              <a:t>pemohon</a:t>
            </a:r>
            <a:r>
              <a:rPr lang="en-US" dirty="0"/>
              <a:t>).</a:t>
            </a:r>
          </a:p>
        </p:txBody>
      </p:sp>
    </p:spTree>
    <p:extLst>
      <p:ext uri="{BB962C8B-B14F-4D97-AF65-F5344CB8AC3E}">
        <p14:creationId xmlns:p14="http://schemas.microsoft.com/office/powerpoint/2010/main" xmlns="" val="407257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marL="571500" indent="-571500" algn="l">
              <a:buFont typeface="Wingdings" pitchFamily="2" charset="2"/>
              <a:buChar char="v"/>
            </a:pPr>
            <a:r>
              <a:rPr lang="en-US" dirty="0" err="1" smtClean="0"/>
              <a:t>Bagaimana</a:t>
            </a:r>
            <a:r>
              <a:rPr lang="en-US" dirty="0" smtClean="0"/>
              <a:t> </a:t>
            </a:r>
            <a:r>
              <a:rPr lang="en-US" dirty="0" err="1" smtClean="0"/>
              <a:t>menulis</a:t>
            </a:r>
            <a:r>
              <a:rPr lang="en-US" dirty="0" smtClean="0"/>
              <a:t> </a:t>
            </a:r>
            <a:r>
              <a:rPr lang="en-US" dirty="0" err="1" smtClean="0"/>
              <a:t>KLAIM</a:t>
            </a:r>
            <a:r>
              <a:rPr lang="en-US" dirty="0" smtClean="0"/>
              <a:t> </a:t>
            </a:r>
            <a:r>
              <a:rPr lang="en-US" dirty="0" err="1" smtClean="0"/>
              <a:t>sebagai</a:t>
            </a:r>
            <a:r>
              <a:rPr lang="en-US" dirty="0" smtClean="0"/>
              <a:t> </a:t>
            </a:r>
            <a:r>
              <a:rPr lang="en-US" dirty="0" err="1" smtClean="0"/>
              <a:t>inti</a:t>
            </a:r>
            <a:r>
              <a:rPr lang="en-US" dirty="0" smtClean="0"/>
              <a:t> </a:t>
            </a:r>
            <a:r>
              <a:rPr lang="en-US" dirty="0" err="1" smtClean="0"/>
              <a:t>atau</a:t>
            </a:r>
            <a:r>
              <a:rPr lang="en-US" dirty="0" smtClean="0"/>
              <a:t> </a:t>
            </a:r>
            <a:r>
              <a:rPr lang="en-US" dirty="0" err="1" smtClean="0"/>
              <a:t>ruang</a:t>
            </a:r>
            <a:r>
              <a:rPr lang="en-US" dirty="0" smtClean="0"/>
              <a:t> </a:t>
            </a:r>
            <a:r>
              <a:rPr lang="en-US" dirty="0" err="1" smtClean="0"/>
              <a:t>lingkup</a:t>
            </a:r>
            <a:r>
              <a:rPr lang="en-US" dirty="0" smtClean="0"/>
              <a:t> </a:t>
            </a:r>
            <a:r>
              <a:rPr lang="en-US" dirty="0" err="1" smtClean="0"/>
              <a:t>invensi</a:t>
            </a:r>
            <a:endParaRPr lang="en-US" dirty="0"/>
          </a:p>
        </p:txBody>
      </p:sp>
      <p:sp>
        <p:nvSpPr>
          <p:cNvPr id="3" name="Content Placeholder 2"/>
          <p:cNvSpPr>
            <a:spLocks noGrp="1"/>
          </p:cNvSpPr>
          <p:nvPr>
            <p:ph idx="1"/>
          </p:nvPr>
        </p:nvSpPr>
        <p:spPr>
          <a:solidFill>
            <a:srgbClr val="FFFF00"/>
          </a:solidFill>
        </p:spPr>
        <p:txBody>
          <a:bodyPr/>
          <a:lstStyle/>
          <a:p>
            <a:pPr marL="0" indent="0">
              <a:buNone/>
            </a:pPr>
            <a:endParaRPr lang="en-US" dirty="0"/>
          </a:p>
        </p:txBody>
      </p:sp>
      <p:pic>
        <p:nvPicPr>
          <p:cNvPr id="4" name="Picture 3"/>
          <p:cNvPicPr/>
          <p:nvPr/>
        </p:nvPicPr>
        <p:blipFill rotWithShape="1">
          <a:blip r:embed="rId2"/>
          <a:srcRect l="34775" t="10832" r="33013" b="6499"/>
          <a:stretch/>
        </p:blipFill>
        <p:spPr bwMode="auto">
          <a:xfrm>
            <a:off x="2362200" y="1447800"/>
            <a:ext cx="4495800" cy="472440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407257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err="1" smtClean="0"/>
              <a:t>Catatan</a:t>
            </a:r>
            <a:r>
              <a:rPr lang="en-US" dirty="0" smtClean="0"/>
              <a:t> </a:t>
            </a:r>
            <a:r>
              <a:rPr lang="en-US" dirty="0" err="1"/>
              <a:t>p</a:t>
            </a:r>
            <a:r>
              <a:rPr lang="en-US" dirty="0" err="1" smtClean="0"/>
              <a:t>engantar</a:t>
            </a:r>
            <a:r>
              <a:rPr lang="en-US" dirty="0" smtClean="0"/>
              <a:t>:</a:t>
            </a:r>
          </a:p>
          <a:p>
            <a:pPr marL="0" indent="0">
              <a:buNone/>
            </a:pPr>
            <a:endParaRPr lang="en-US" dirty="0" smtClean="0"/>
          </a:p>
          <a:p>
            <a:pPr marL="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1521875431"/>
              </p:ext>
            </p:extLst>
          </p:nvPr>
        </p:nvGraphicFramePr>
        <p:xfrm>
          <a:off x="533400" y="1066800"/>
          <a:ext cx="7772400" cy="5070039"/>
        </p:xfrm>
        <a:graphic>
          <a:graphicData uri="http://schemas.openxmlformats.org/drawingml/2006/table">
            <a:tbl>
              <a:tblPr firstRow="1" bandRow="1">
                <a:tableStyleId>{5C22544A-7EE6-4342-B048-85BDC9FD1C3A}</a:tableStyleId>
              </a:tblPr>
              <a:tblGrid>
                <a:gridCol w="1828800"/>
                <a:gridCol w="5943600"/>
              </a:tblGrid>
              <a:tr h="533400">
                <a:tc>
                  <a:txBody>
                    <a:bodyPr/>
                    <a:lstStyle/>
                    <a:p>
                      <a:r>
                        <a:rPr lang="en-US" sz="2400" b="1" dirty="0" smtClean="0">
                          <a:solidFill>
                            <a:schemeClr val="bg1"/>
                          </a:solidFill>
                        </a:rPr>
                        <a:t>Inventor</a:t>
                      </a:r>
                      <a:endParaRPr lang="en-US" sz="2400" dirty="0">
                        <a:solidFill>
                          <a:schemeClr val="bg1"/>
                        </a:solidFill>
                      </a:endParaRP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orang yang </a:t>
                      </a:r>
                      <a:r>
                        <a:rPr lang="en-US" sz="2400" dirty="0" err="1" smtClean="0"/>
                        <a:t>menemukan</a:t>
                      </a:r>
                      <a:r>
                        <a:rPr lang="en-US" sz="2400" dirty="0" smtClean="0"/>
                        <a:t> </a:t>
                      </a:r>
                      <a:r>
                        <a:rPr lang="en-US" sz="2400" dirty="0" err="1" smtClean="0"/>
                        <a:t>invensi</a:t>
                      </a:r>
                      <a:r>
                        <a:rPr lang="en-US" sz="2400" dirty="0" smtClean="0"/>
                        <a:t> (</a:t>
                      </a:r>
                      <a:r>
                        <a:rPr lang="en-US" sz="2400" dirty="0" err="1" smtClean="0"/>
                        <a:t>penemuan</a:t>
                      </a:r>
                      <a:r>
                        <a:rPr lang="en-US" sz="2400" dirty="0" smtClean="0"/>
                        <a:t>)</a:t>
                      </a:r>
                    </a:p>
                  </a:txBody>
                  <a:tcPr>
                    <a:solidFill>
                      <a:srgbClr val="FFC000"/>
                    </a:solidFill>
                  </a:tcPr>
                </a:tc>
              </a:tr>
              <a:tr h="1964865">
                <a:tc>
                  <a:txBody>
                    <a:bodyPr/>
                    <a:lstStyle/>
                    <a:p>
                      <a:r>
                        <a:rPr lang="en-US" sz="2400" b="1" dirty="0" smtClean="0">
                          <a:solidFill>
                            <a:schemeClr val="bg1"/>
                          </a:solidFill>
                        </a:rPr>
                        <a:t>Patent Agent</a:t>
                      </a:r>
                      <a:endParaRPr lang="en-US" sz="2400" dirty="0">
                        <a:solidFill>
                          <a:schemeClr val="bg1"/>
                        </a:solidFill>
                      </a:endParaRP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orang yang </a:t>
                      </a:r>
                      <a:r>
                        <a:rPr lang="en-US" sz="2400" dirty="0" err="1" smtClean="0"/>
                        <a:t>membantu</a:t>
                      </a:r>
                      <a:r>
                        <a:rPr lang="en-US" sz="2400" dirty="0" smtClean="0"/>
                        <a:t> </a:t>
                      </a:r>
                      <a:r>
                        <a:rPr lang="en-US" sz="2400" dirty="0" err="1" smtClean="0"/>
                        <a:t>membuat</a:t>
                      </a:r>
                      <a:r>
                        <a:rPr lang="en-US" sz="2400" dirty="0" smtClean="0"/>
                        <a:t> drafting </a:t>
                      </a:r>
                      <a:r>
                        <a:rPr lang="en-US" sz="2400" dirty="0" err="1" smtClean="0"/>
                        <a:t>spesifikasi</a:t>
                      </a:r>
                      <a:r>
                        <a:rPr lang="en-US" sz="2400" dirty="0" smtClean="0"/>
                        <a:t> paten. Paten agent </a:t>
                      </a:r>
                      <a:r>
                        <a:rPr lang="en-US" sz="2400" dirty="0" err="1" smtClean="0"/>
                        <a:t>bisa</a:t>
                      </a:r>
                      <a:r>
                        <a:rPr lang="en-US" sz="2400" dirty="0" smtClean="0"/>
                        <a:t> </a:t>
                      </a:r>
                      <a:r>
                        <a:rPr lang="en-US" sz="2400" dirty="0" err="1" smtClean="0"/>
                        <a:t>seorang</a:t>
                      </a:r>
                      <a:r>
                        <a:rPr lang="en-US" sz="2400" dirty="0" smtClean="0"/>
                        <a:t> lawyer (</a:t>
                      </a:r>
                      <a:r>
                        <a:rPr lang="en-US" sz="2400" dirty="0" err="1" smtClean="0"/>
                        <a:t>disebut</a:t>
                      </a:r>
                      <a:r>
                        <a:rPr lang="en-US" sz="2400" dirty="0" smtClean="0"/>
                        <a:t> </a:t>
                      </a:r>
                      <a:r>
                        <a:rPr lang="en-US" sz="2400" i="1" dirty="0" smtClean="0"/>
                        <a:t>patent lawyer </a:t>
                      </a:r>
                      <a:r>
                        <a:rPr lang="en-US" sz="2400" i="1" dirty="0" err="1" smtClean="0"/>
                        <a:t>atau</a:t>
                      </a:r>
                      <a:r>
                        <a:rPr lang="en-US" sz="2400" i="1" dirty="0" smtClean="0"/>
                        <a:t> attorney</a:t>
                      </a:r>
                      <a:r>
                        <a:rPr lang="en-US" sz="2400" dirty="0" smtClean="0"/>
                        <a:t>) </a:t>
                      </a:r>
                      <a:r>
                        <a:rPr lang="en-US" sz="2400" dirty="0" err="1" smtClean="0"/>
                        <a:t>dapat</a:t>
                      </a:r>
                      <a:r>
                        <a:rPr lang="en-US" sz="2400" dirty="0" smtClean="0"/>
                        <a:t> </a:t>
                      </a:r>
                      <a:r>
                        <a:rPr lang="en-US" sz="2400" dirty="0" err="1" smtClean="0"/>
                        <a:t>juga</a:t>
                      </a:r>
                      <a:r>
                        <a:rPr lang="en-US" sz="2400" dirty="0" smtClean="0"/>
                        <a:t> </a:t>
                      </a:r>
                      <a:r>
                        <a:rPr lang="en-US" sz="2400" dirty="0" err="1" smtClean="0"/>
                        <a:t>seorang</a:t>
                      </a:r>
                      <a:r>
                        <a:rPr lang="en-US" sz="2400" dirty="0" smtClean="0"/>
                        <a:t> </a:t>
                      </a:r>
                      <a:r>
                        <a:rPr lang="en-US" sz="2400" dirty="0" err="1" smtClean="0"/>
                        <a:t>enggineer</a:t>
                      </a:r>
                      <a:r>
                        <a:rPr lang="en-US" sz="2400" dirty="0" smtClean="0"/>
                        <a:t> (</a:t>
                      </a:r>
                      <a:r>
                        <a:rPr lang="en-US" sz="2400" dirty="0" err="1" smtClean="0"/>
                        <a:t>disebut</a:t>
                      </a:r>
                      <a:r>
                        <a:rPr lang="en-US" sz="2400" dirty="0" smtClean="0"/>
                        <a:t> </a:t>
                      </a:r>
                      <a:r>
                        <a:rPr lang="en-US" sz="2400" dirty="0" err="1" smtClean="0"/>
                        <a:t>juga</a:t>
                      </a:r>
                      <a:r>
                        <a:rPr lang="en-US" sz="2400" dirty="0" smtClean="0"/>
                        <a:t> </a:t>
                      </a:r>
                      <a:r>
                        <a:rPr lang="en-US" sz="2400" i="1" dirty="0" smtClean="0"/>
                        <a:t>Patent </a:t>
                      </a:r>
                      <a:r>
                        <a:rPr lang="en-US" sz="2400" i="1" dirty="0" err="1" smtClean="0"/>
                        <a:t>Enggineer</a:t>
                      </a:r>
                      <a:r>
                        <a:rPr lang="en-US" sz="2400" i="1" dirty="0" smtClean="0"/>
                        <a:t>)</a:t>
                      </a:r>
                      <a:endParaRPr lang="en-US" sz="2400" dirty="0" smtClean="0"/>
                    </a:p>
                  </a:txBody>
                  <a:tcPr>
                    <a:solidFill>
                      <a:srgbClr val="FFC000"/>
                    </a:solidFill>
                  </a:tcPr>
                </a:tc>
              </a:tr>
              <a:tr h="859628">
                <a:tc>
                  <a:txBody>
                    <a:bodyPr/>
                    <a:lstStyle/>
                    <a:p>
                      <a:r>
                        <a:rPr lang="en-US" sz="2400" b="1" dirty="0" smtClean="0">
                          <a:solidFill>
                            <a:schemeClr val="bg1"/>
                          </a:solidFill>
                        </a:rPr>
                        <a:t>Examiner</a:t>
                      </a:r>
                      <a:endParaRPr lang="en-US" sz="2400" dirty="0">
                        <a:solidFill>
                          <a:schemeClr val="bg1"/>
                        </a:solidFill>
                      </a:endParaRPr>
                    </a:p>
                  </a:txBody>
                  <a:tcPr>
                    <a:solidFill>
                      <a:schemeClr val="tx1"/>
                    </a:solidFill>
                  </a:tcPr>
                </a:tc>
                <a:tc>
                  <a:txBody>
                    <a:bodyPr/>
                    <a:lstStyle/>
                    <a:p>
                      <a:r>
                        <a:rPr lang="en-US" sz="2400" dirty="0" err="1" smtClean="0"/>
                        <a:t>pemeriksa</a:t>
                      </a:r>
                      <a:r>
                        <a:rPr lang="en-US" sz="2400" dirty="0" smtClean="0"/>
                        <a:t> paten </a:t>
                      </a:r>
                      <a:r>
                        <a:rPr lang="en-US" sz="2400" dirty="0" err="1" smtClean="0"/>
                        <a:t>pada</a:t>
                      </a:r>
                      <a:r>
                        <a:rPr lang="en-US" sz="2400" dirty="0" smtClean="0"/>
                        <a:t> </a:t>
                      </a:r>
                      <a:r>
                        <a:rPr lang="en-US" sz="2400" dirty="0" err="1" smtClean="0"/>
                        <a:t>kantor</a:t>
                      </a:r>
                      <a:r>
                        <a:rPr lang="en-US" sz="2400" dirty="0" smtClean="0"/>
                        <a:t> paten </a:t>
                      </a:r>
                      <a:r>
                        <a:rPr lang="en-US" sz="2400" dirty="0" err="1" smtClean="0"/>
                        <a:t>negara</a:t>
                      </a:r>
                      <a:r>
                        <a:rPr lang="en-US" sz="2400" dirty="0" smtClean="0"/>
                        <a:t> yang </a:t>
                      </a:r>
                      <a:r>
                        <a:rPr lang="en-US" sz="2400" dirty="0" err="1" smtClean="0"/>
                        <a:t>menentukan</a:t>
                      </a:r>
                      <a:r>
                        <a:rPr lang="en-US" sz="2400" dirty="0" smtClean="0"/>
                        <a:t> </a:t>
                      </a:r>
                      <a:r>
                        <a:rPr lang="en-US" sz="2400" dirty="0" err="1" smtClean="0"/>
                        <a:t>kelayakan</a:t>
                      </a:r>
                      <a:r>
                        <a:rPr lang="en-US" sz="2400" dirty="0" smtClean="0"/>
                        <a:t> </a:t>
                      </a:r>
                      <a:r>
                        <a:rPr lang="en-US" sz="2400" dirty="0" err="1" smtClean="0"/>
                        <a:t>untuk</a:t>
                      </a:r>
                      <a:r>
                        <a:rPr lang="en-US" sz="2400" dirty="0" smtClean="0"/>
                        <a:t> </a:t>
                      </a:r>
                      <a:r>
                        <a:rPr lang="en-US" sz="2400" dirty="0" err="1" smtClean="0"/>
                        <a:t>diberi</a:t>
                      </a:r>
                      <a:r>
                        <a:rPr lang="en-US" sz="2400" dirty="0" smtClean="0"/>
                        <a:t> paten</a:t>
                      </a:r>
                      <a:endParaRPr lang="en-US" sz="2400" dirty="0"/>
                    </a:p>
                  </a:txBody>
                  <a:tcPr>
                    <a:solidFill>
                      <a:srgbClr val="FFC000"/>
                    </a:solidFill>
                  </a:tcPr>
                </a:tc>
              </a:tr>
              <a:tr h="885015">
                <a:tc>
                  <a:txBody>
                    <a:bodyPr/>
                    <a:lstStyle/>
                    <a:p>
                      <a:r>
                        <a:rPr lang="en-US" sz="2400" b="1" dirty="0" smtClean="0">
                          <a:solidFill>
                            <a:schemeClr val="bg1"/>
                          </a:solidFill>
                        </a:rPr>
                        <a:t>Patent Holder</a:t>
                      </a:r>
                      <a:endParaRPr lang="en-US" sz="2400" dirty="0">
                        <a:solidFill>
                          <a:schemeClr val="bg1"/>
                        </a:solidFill>
                      </a:endParaRPr>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Pemegang</a:t>
                      </a:r>
                      <a:r>
                        <a:rPr lang="en-US" sz="2400" dirty="0" smtClean="0"/>
                        <a:t> paten, </a:t>
                      </a:r>
                      <a:r>
                        <a:rPr lang="en-US" sz="2400" dirty="0" err="1" smtClean="0"/>
                        <a:t>bisa</a:t>
                      </a:r>
                      <a:r>
                        <a:rPr lang="en-US" sz="2400" dirty="0" smtClean="0"/>
                        <a:t> inventor </a:t>
                      </a:r>
                      <a:r>
                        <a:rPr lang="en-US" sz="2400" dirty="0" err="1" smtClean="0"/>
                        <a:t>maupun</a:t>
                      </a:r>
                      <a:r>
                        <a:rPr lang="en-US" sz="2400" dirty="0" smtClean="0"/>
                        <a:t> orang lain yang </a:t>
                      </a:r>
                      <a:r>
                        <a:rPr lang="en-US" sz="2400" dirty="0" err="1" smtClean="0"/>
                        <a:t>mendapatkan</a:t>
                      </a:r>
                      <a:r>
                        <a:rPr lang="en-US" sz="2400" dirty="0" smtClean="0"/>
                        <a:t> </a:t>
                      </a:r>
                      <a:r>
                        <a:rPr lang="en-US" sz="2400" dirty="0" err="1" smtClean="0"/>
                        <a:t>dari</a:t>
                      </a:r>
                      <a:r>
                        <a:rPr lang="en-US" sz="2400" dirty="0" smtClean="0"/>
                        <a:t> inventor</a:t>
                      </a:r>
                    </a:p>
                  </a:txBody>
                  <a:tcPr>
                    <a:solidFill>
                      <a:srgbClr val="FFC000"/>
                    </a:solidFill>
                  </a:tcPr>
                </a:tc>
              </a:tr>
              <a:tr h="498039">
                <a:tc>
                  <a:txBody>
                    <a:bodyPr/>
                    <a:lstStyle/>
                    <a:p>
                      <a:r>
                        <a:rPr lang="en-US" sz="2400" b="1" dirty="0" smtClean="0">
                          <a:solidFill>
                            <a:schemeClr val="bg1"/>
                          </a:solidFill>
                        </a:rPr>
                        <a:t>Infringer</a:t>
                      </a:r>
                      <a:endParaRPr lang="en-US" sz="2400" b="1" dirty="0">
                        <a:solidFill>
                          <a:schemeClr val="bg1"/>
                        </a:solidFill>
                      </a:endParaRPr>
                    </a:p>
                  </a:txBody>
                  <a:tcPr>
                    <a:solidFill>
                      <a:schemeClr val="tx1"/>
                    </a:solidFill>
                  </a:tcPr>
                </a:tc>
                <a:tc>
                  <a:txBody>
                    <a:bodyPr/>
                    <a:lstStyle/>
                    <a:p>
                      <a:r>
                        <a:rPr lang="en-US" sz="2400" dirty="0" err="1" smtClean="0"/>
                        <a:t>Pihak</a:t>
                      </a:r>
                      <a:r>
                        <a:rPr lang="en-US" sz="2400" dirty="0" smtClean="0"/>
                        <a:t> yang </a:t>
                      </a:r>
                      <a:r>
                        <a:rPr lang="en-US" sz="2400" dirty="0" err="1" smtClean="0"/>
                        <a:t>melanggar</a:t>
                      </a:r>
                      <a:r>
                        <a:rPr lang="en-US" sz="2400" dirty="0" smtClean="0"/>
                        <a:t> paten</a:t>
                      </a:r>
                      <a:endParaRPr lang="en-US" sz="2400" dirty="0"/>
                    </a:p>
                  </a:txBody>
                  <a:tcPr>
                    <a:solidFill>
                      <a:srgbClr val="FFC000"/>
                    </a:solidFill>
                  </a:tcPr>
                </a:tc>
              </a:tr>
            </a:tbl>
          </a:graphicData>
        </a:graphic>
      </p:graphicFrame>
    </p:spTree>
    <p:extLst>
      <p:ext uri="{BB962C8B-B14F-4D97-AF65-F5344CB8AC3E}">
        <p14:creationId xmlns:p14="http://schemas.microsoft.com/office/powerpoint/2010/main" xmlns="" val="1781295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54762"/>
          </a:xfrm>
          <a:blipFill>
            <a:blip r:embed="rId2"/>
            <a:tile tx="0" ty="0" sx="100000" sy="100000" flip="none" algn="tl"/>
          </a:blipFill>
        </p:spPr>
        <p:txBody>
          <a:bodyPr/>
          <a:lstStyle/>
          <a:p>
            <a:r>
              <a:rPr lang="en-US" dirty="0" smtClean="0"/>
              <a:t/>
            </a:r>
            <a:br>
              <a:rPr lang="en-US" dirty="0" smtClean="0"/>
            </a:br>
            <a:r>
              <a:rPr lang="en-US" sz="8000" b="1" dirty="0" err="1" smtClean="0">
                <a:solidFill>
                  <a:schemeClr val="accent2"/>
                </a:solidFill>
              </a:rPr>
              <a:t>teori</a:t>
            </a:r>
            <a:r>
              <a:rPr lang="en-US" sz="8000" b="1" dirty="0" smtClean="0">
                <a:solidFill>
                  <a:schemeClr val="accent2"/>
                </a:solidFill>
              </a:rPr>
              <a:t> </a:t>
            </a:r>
            <a:br>
              <a:rPr lang="en-US" sz="8000" b="1" dirty="0" smtClean="0">
                <a:solidFill>
                  <a:schemeClr val="accent2"/>
                </a:solidFill>
              </a:rPr>
            </a:br>
            <a:r>
              <a:rPr lang="en-US" sz="8000" b="1" dirty="0" err="1" smtClean="0">
                <a:solidFill>
                  <a:schemeClr val="accent2"/>
                </a:solidFill>
              </a:rPr>
              <a:t>klaim</a:t>
            </a:r>
            <a:r>
              <a:rPr lang="en-US" sz="8000" b="1" dirty="0" smtClean="0">
                <a:solidFill>
                  <a:schemeClr val="accent2"/>
                </a:solidFill>
              </a:rPr>
              <a:t> paten </a:t>
            </a:r>
            <a:endParaRPr lang="en-US" b="1" dirty="0">
              <a:solidFill>
                <a:schemeClr val="accent2"/>
              </a:solidFill>
            </a:endParaRPr>
          </a:p>
        </p:txBody>
      </p:sp>
    </p:spTree>
    <p:extLst>
      <p:ext uri="{BB962C8B-B14F-4D97-AF65-F5344CB8AC3E}">
        <p14:creationId xmlns:p14="http://schemas.microsoft.com/office/powerpoint/2010/main" xmlns="" val="589030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91600" cy="5715000"/>
          </a:xfrm>
          <a:blipFill>
            <a:blip r:embed="rId2"/>
            <a:tile tx="0" ty="0" sx="100000" sy="100000" flip="none" algn="tl"/>
          </a:blipFill>
        </p:spPr>
        <p:txBody>
          <a:bodyPr>
            <a:normAutofit fontScale="92500" lnSpcReduction="10000"/>
          </a:bodyPr>
          <a:lstStyle/>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membuat</a:t>
            </a:r>
            <a:r>
              <a:rPr lang="en-US" dirty="0" smtClean="0"/>
              <a:t> </a:t>
            </a:r>
            <a:r>
              <a:rPr lang="en-US" dirty="0" err="1" smtClean="0"/>
              <a:t>tanda</a:t>
            </a:r>
            <a:r>
              <a:rPr lang="en-US" dirty="0" smtClean="0"/>
              <a:t> </a:t>
            </a:r>
            <a:r>
              <a:rPr lang="en-US" dirty="0" err="1" smtClean="0"/>
              <a:t>batas</a:t>
            </a:r>
            <a:r>
              <a:rPr lang="en-US" dirty="0" smtClean="0"/>
              <a:t> </a:t>
            </a:r>
            <a:r>
              <a:rPr lang="en-US" dirty="0" err="1" smtClean="0"/>
              <a:t>dari</a:t>
            </a:r>
            <a:r>
              <a:rPr lang="en-US" dirty="0" smtClean="0"/>
              <a:t> </a:t>
            </a:r>
            <a:r>
              <a:rPr lang="en-US" dirty="0" err="1" smtClean="0"/>
              <a:t>perlindungan</a:t>
            </a:r>
            <a:r>
              <a:rPr lang="en-US" dirty="0" smtClean="0"/>
              <a:t> yang </a:t>
            </a:r>
            <a:r>
              <a:rPr lang="en-US" dirty="0" err="1" smtClean="0"/>
              <a:t>diberikan</a:t>
            </a:r>
            <a:r>
              <a:rPr lang="en-US" dirty="0" smtClean="0"/>
              <a:t> </a:t>
            </a:r>
            <a:r>
              <a:rPr lang="en-US" dirty="0" err="1" smtClean="0"/>
              <a:t>oleh</a:t>
            </a:r>
            <a:r>
              <a:rPr lang="en-US" dirty="0" smtClean="0"/>
              <a:t> Paten</a:t>
            </a:r>
          </a:p>
          <a:p>
            <a:pPr>
              <a:buBlip>
                <a:blip r:embed="rId3"/>
              </a:buBlip>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menentukan</a:t>
            </a:r>
            <a:r>
              <a:rPr lang="en-US" dirty="0" smtClean="0"/>
              <a:t> </a:t>
            </a:r>
            <a:r>
              <a:rPr lang="en-US" dirty="0" err="1" smtClean="0"/>
              <a:t>luasan</a:t>
            </a:r>
            <a:r>
              <a:rPr lang="en-US" dirty="0" smtClean="0"/>
              <a:t> (scope) </a:t>
            </a:r>
            <a:r>
              <a:rPr lang="en-US" dirty="0" err="1" smtClean="0"/>
              <a:t>proteksi</a:t>
            </a:r>
            <a:r>
              <a:rPr lang="en-US" dirty="0" smtClean="0"/>
              <a:t> yang </a:t>
            </a:r>
            <a:r>
              <a:rPr lang="en-US" dirty="0" err="1" smtClean="0"/>
              <a:t>diberikan</a:t>
            </a:r>
            <a:r>
              <a:rPr lang="en-US" dirty="0" smtClean="0"/>
              <a:t> </a:t>
            </a:r>
            <a:r>
              <a:rPr lang="en-US" dirty="0" err="1" smtClean="0"/>
              <a:t>oleh</a:t>
            </a:r>
            <a:r>
              <a:rPr lang="en-US" dirty="0" smtClean="0"/>
              <a:t> paten</a:t>
            </a:r>
          </a:p>
          <a:p>
            <a:pPr>
              <a:buBlip>
                <a:blip r:embed="rId3"/>
              </a:buBlip>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memberikan</a:t>
            </a:r>
            <a:r>
              <a:rPr lang="en-US" dirty="0" smtClean="0"/>
              <a:t> </a:t>
            </a:r>
            <a:r>
              <a:rPr lang="en-US" dirty="0" err="1" smtClean="0"/>
              <a:t>batas</a:t>
            </a:r>
            <a:r>
              <a:rPr lang="en-US" dirty="0" smtClean="0"/>
              <a:t> </a:t>
            </a:r>
            <a:r>
              <a:rPr lang="en-US" dirty="0" err="1" smtClean="0"/>
              <a:t>terluar</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proteksi</a:t>
            </a:r>
            <a:r>
              <a:rPr lang="en-US" dirty="0" smtClean="0"/>
              <a:t> paten</a:t>
            </a:r>
          </a:p>
          <a:p>
            <a:pPr>
              <a:buBlip>
                <a:blip r:embed="rId3"/>
              </a:buBlip>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memberitahukan</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dan</a:t>
            </a:r>
            <a:r>
              <a:rPr lang="en-US" dirty="0" smtClean="0"/>
              <a:t> </a:t>
            </a:r>
            <a:r>
              <a:rPr lang="en-US" dirty="0" err="1" smtClean="0"/>
              <a:t>tegas</a:t>
            </a:r>
            <a:r>
              <a:rPr lang="en-US" dirty="0" smtClean="0"/>
              <a:t> </a:t>
            </a:r>
            <a:r>
              <a:rPr lang="en-US" dirty="0" err="1" smtClean="0"/>
              <a:t>tentang</a:t>
            </a:r>
            <a:r>
              <a:rPr lang="en-US" dirty="0" smtClean="0"/>
              <a:t> </a:t>
            </a:r>
            <a:r>
              <a:rPr lang="en-US" dirty="0" err="1" smtClean="0"/>
              <a:t>apa</a:t>
            </a:r>
            <a:r>
              <a:rPr lang="en-US" dirty="0" smtClean="0"/>
              <a:t> yang </a:t>
            </a:r>
            <a:r>
              <a:rPr lang="en-US" dirty="0" err="1" smtClean="0"/>
              <a:t>diklaim</a:t>
            </a:r>
            <a:r>
              <a:rPr lang="en-US" dirty="0" smtClean="0"/>
              <a:t> </a:t>
            </a:r>
            <a:r>
              <a:rPr lang="en-US" dirty="0" err="1" smtClean="0"/>
              <a:t>oleh</a:t>
            </a:r>
            <a:r>
              <a:rPr lang="en-US" dirty="0" smtClean="0"/>
              <a:t> </a:t>
            </a:r>
            <a:r>
              <a:rPr lang="en-US" dirty="0" err="1" smtClean="0"/>
              <a:t>pemohon</a:t>
            </a:r>
            <a:r>
              <a:rPr lang="en-US" dirty="0" smtClean="0"/>
              <a:t> </a:t>
            </a:r>
            <a:r>
              <a:rPr lang="en-US" dirty="0" err="1" smtClean="0"/>
              <a:t>untuk</a:t>
            </a:r>
            <a:r>
              <a:rPr lang="en-US" dirty="0" smtClean="0"/>
              <a:t> </a:t>
            </a:r>
            <a:r>
              <a:rPr lang="en-US" dirty="0" err="1" smtClean="0"/>
              <a:t>menjadi</a:t>
            </a:r>
            <a:r>
              <a:rPr lang="en-US" dirty="0" smtClean="0"/>
              <a:t> </a:t>
            </a:r>
            <a:r>
              <a:rPr lang="en-US" dirty="0" err="1" smtClean="0"/>
              <a:t>invensi</a:t>
            </a:r>
            <a:r>
              <a:rPr lang="en-US" dirty="0" smtClean="0"/>
              <a:t> </a:t>
            </a:r>
            <a:r>
              <a:rPr lang="en-US" dirty="0" err="1" smtClean="0"/>
              <a:t>miliknya</a:t>
            </a:r>
            <a:r>
              <a:rPr lang="en-US" dirty="0"/>
              <a:t>.</a:t>
            </a:r>
            <a:endParaRPr lang="en-US" dirty="0" smtClean="0"/>
          </a:p>
        </p:txBody>
      </p:sp>
    </p:spTree>
    <p:extLst>
      <p:ext uri="{BB962C8B-B14F-4D97-AF65-F5344CB8AC3E}">
        <p14:creationId xmlns:p14="http://schemas.microsoft.com/office/powerpoint/2010/main" xmlns="" val="160122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0" y="6172200"/>
            <a:ext cx="5486400" cy="566738"/>
          </a:xfrm>
        </p:spPr>
        <p:txBody>
          <a:bodyPr/>
          <a:lstStyle/>
          <a:p>
            <a:endParaRPr lang="en-US" dirty="0"/>
          </a:p>
        </p:txBody>
      </p:sp>
      <p:pic>
        <p:nvPicPr>
          <p:cNvPr id="8" name="Picture 2"/>
          <p:cNvPicPr>
            <a:picLocks noGrp="1" noChangeAspect="1" noChangeArrowheads="1"/>
          </p:cNvPicPr>
          <p:nvPr>
            <p:ph type="pic" idx="1"/>
          </p:nvPr>
        </p:nvPicPr>
        <p:blipFill rotWithShape="1">
          <a:blip r:embed="rId2">
            <a:extLst>
              <a:ext uri="{28A0092B-C50C-407E-A947-70E740481C1C}">
                <a14:useLocalDpi xmlns:a14="http://schemas.microsoft.com/office/drawing/2010/main" xmlns="" val="0"/>
              </a:ext>
            </a:extLst>
          </a:blip>
          <a:srcRect l="20070" t="13424" r="18064" b="6290"/>
          <a:stretch/>
        </p:blipFill>
        <p:spPr bwMode="auto">
          <a:xfrm>
            <a:off x="533400" y="152400"/>
            <a:ext cx="8312701" cy="5898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2349910" y="2433484"/>
            <a:ext cx="304800" cy="461665"/>
          </a:xfrm>
          <a:prstGeom prst="rect">
            <a:avLst/>
          </a:prstGeom>
          <a:noFill/>
        </p:spPr>
        <p:txBody>
          <a:bodyPr wrap="square" rtlCol="0">
            <a:spAutoFit/>
          </a:bodyPr>
          <a:lstStyle/>
          <a:p>
            <a:r>
              <a:rPr lang="en-US" sz="2400" b="1" dirty="0"/>
              <a:t>A</a:t>
            </a:r>
          </a:p>
        </p:txBody>
      </p:sp>
      <p:sp>
        <p:nvSpPr>
          <p:cNvPr id="9" name="TextBox 8"/>
          <p:cNvSpPr txBox="1"/>
          <p:nvPr/>
        </p:nvSpPr>
        <p:spPr>
          <a:xfrm>
            <a:off x="3429000" y="1752600"/>
            <a:ext cx="381000" cy="400110"/>
          </a:xfrm>
          <a:prstGeom prst="rect">
            <a:avLst/>
          </a:prstGeom>
          <a:noFill/>
        </p:spPr>
        <p:txBody>
          <a:bodyPr wrap="square" rtlCol="0">
            <a:spAutoFit/>
          </a:bodyPr>
          <a:lstStyle/>
          <a:p>
            <a:r>
              <a:rPr lang="en-US" sz="2000" b="1" dirty="0" smtClean="0"/>
              <a:t>B</a:t>
            </a:r>
            <a:endParaRPr lang="en-US" sz="2000" b="1" dirty="0"/>
          </a:p>
        </p:txBody>
      </p:sp>
      <p:sp>
        <p:nvSpPr>
          <p:cNvPr id="10" name="TextBox 9"/>
          <p:cNvSpPr txBox="1"/>
          <p:nvPr/>
        </p:nvSpPr>
        <p:spPr>
          <a:xfrm>
            <a:off x="4495800" y="2433484"/>
            <a:ext cx="457200" cy="461665"/>
          </a:xfrm>
          <a:prstGeom prst="rect">
            <a:avLst/>
          </a:prstGeom>
          <a:noFill/>
        </p:spPr>
        <p:txBody>
          <a:bodyPr wrap="square" rtlCol="0">
            <a:spAutoFit/>
          </a:bodyPr>
          <a:lstStyle/>
          <a:p>
            <a:r>
              <a:rPr lang="en-US" sz="2400" b="1" dirty="0" smtClean="0"/>
              <a:t>C</a:t>
            </a:r>
            <a:endParaRPr lang="en-US" sz="2400" b="1" dirty="0"/>
          </a:p>
        </p:txBody>
      </p:sp>
      <p:sp>
        <p:nvSpPr>
          <p:cNvPr id="11" name="TextBox 10"/>
          <p:cNvSpPr txBox="1"/>
          <p:nvPr/>
        </p:nvSpPr>
        <p:spPr>
          <a:xfrm>
            <a:off x="5375410" y="3541760"/>
            <a:ext cx="378630" cy="461665"/>
          </a:xfrm>
          <a:prstGeom prst="rect">
            <a:avLst/>
          </a:prstGeom>
          <a:noFill/>
        </p:spPr>
        <p:txBody>
          <a:bodyPr wrap="none" rtlCol="0">
            <a:spAutoFit/>
          </a:bodyPr>
          <a:lstStyle/>
          <a:p>
            <a:r>
              <a:rPr lang="en-US" sz="2400" b="1" dirty="0" smtClean="0"/>
              <a:t>D</a:t>
            </a:r>
            <a:endParaRPr lang="en-US" sz="2400" b="1" dirty="0"/>
          </a:p>
        </p:txBody>
      </p:sp>
      <p:sp>
        <p:nvSpPr>
          <p:cNvPr id="12" name="TextBox 11"/>
          <p:cNvSpPr txBox="1"/>
          <p:nvPr/>
        </p:nvSpPr>
        <p:spPr>
          <a:xfrm>
            <a:off x="6577780" y="3080095"/>
            <a:ext cx="228600" cy="461665"/>
          </a:xfrm>
          <a:prstGeom prst="rect">
            <a:avLst/>
          </a:prstGeom>
          <a:noFill/>
        </p:spPr>
        <p:txBody>
          <a:bodyPr wrap="square" rtlCol="0">
            <a:spAutoFit/>
          </a:bodyPr>
          <a:lstStyle/>
          <a:p>
            <a:r>
              <a:rPr lang="en-US" sz="2400" b="1" dirty="0" smtClean="0"/>
              <a:t>E</a:t>
            </a:r>
            <a:endParaRPr lang="en-US" sz="2400" b="1" dirty="0"/>
          </a:p>
        </p:txBody>
      </p:sp>
      <p:sp>
        <p:nvSpPr>
          <p:cNvPr id="13" name="Explosion 2 12"/>
          <p:cNvSpPr/>
          <p:nvPr/>
        </p:nvSpPr>
        <p:spPr>
          <a:xfrm>
            <a:off x="0" y="0"/>
            <a:ext cx="2057400" cy="1952655"/>
          </a:xfrm>
          <a:prstGeom prst="irregularSeal2">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IDEA</a:t>
            </a:r>
            <a:endParaRPr lang="en-US" sz="2800" dirty="0"/>
          </a:p>
        </p:txBody>
      </p:sp>
    </p:spTree>
    <p:extLst>
      <p:ext uri="{BB962C8B-B14F-4D97-AF65-F5344CB8AC3E}">
        <p14:creationId xmlns:p14="http://schemas.microsoft.com/office/powerpoint/2010/main" xmlns="" val="3154696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117273" y="3657600"/>
            <a:ext cx="3429000" cy="2286000"/>
          </a:xfrm>
          <a:prstGeom prst="ellipse">
            <a:avLst/>
          </a:prstGeom>
          <a:blipFill>
            <a:blip r:embed="rId2"/>
            <a:tile tx="0" ty="0" sx="100000" sy="100000" flip="none" algn="tl"/>
          </a:bli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5400" dirty="0" err="1" smtClean="0">
                <a:solidFill>
                  <a:schemeClr val="tx1"/>
                </a:solidFill>
              </a:rPr>
              <a:t>Invensi</a:t>
            </a:r>
            <a:r>
              <a:rPr lang="en-US" sz="5400" dirty="0" smtClean="0">
                <a:solidFill>
                  <a:schemeClr val="tx1"/>
                </a:solidFill>
              </a:rPr>
              <a:t> </a:t>
            </a:r>
          </a:p>
          <a:p>
            <a:pPr algn="ctr"/>
            <a:r>
              <a:rPr lang="en-US" sz="5400" dirty="0">
                <a:solidFill>
                  <a:schemeClr val="tx1"/>
                </a:solidFill>
              </a:rPr>
              <a:t>C</a:t>
            </a:r>
          </a:p>
        </p:txBody>
      </p:sp>
      <p:sp>
        <p:nvSpPr>
          <p:cNvPr id="5" name="Oval 4"/>
          <p:cNvSpPr/>
          <p:nvPr/>
        </p:nvSpPr>
        <p:spPr>
          <a:xfrm>
            <a:off x="1371600" y="1143000"/>
            <a:ext cx="2362200" cy="1752600"/>
          </a:xfrm>
          <a:prstGeom prst="ellipse">
            <a:avLst/>
          </a:prstGeom>
          <a:blipFill>
            <a:blip r:embed="rId3"/>
            <a:tile tx="0" ty="0" sx="100000" sy="100000" flip="none" algn="tl"/>
          </a:blipFill>
          <a:ln w="57150">
            <a:solidFill>
              <a:srgbClr val="00206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dirty="0" err="1" smtClean="0">
                <a:solidFill>
                  <a:schemeClr val="tx1"/>
                </a:solidFill>
              </a:rPr>
              <a:t>Invensi</a:t>
            </a:r>
            <a:r>
              <a:rPr lang="en-US" sz="3600" dirty="0" smtClean="0">
                <a:solidFill>
                  <a:schemeClr val="tx1"/>
                </a:solidFill>
              </a:rPr>
              <a:t> </a:t>
            </a:r>
          </a:p>
          <a:p>
            <a:pPr algn="ctr"/>
            <a:r>
              <a:rPr lang="en-US" sz="3600" dirty="0">
                <a:solidFill>
                  <a:schemeClr val="tx1"/>
                </a:solidFill>
              </a:rPr>
              <a:t>A</a:t>
            </a:r>
          </a:p>
        </p:txBody>
      </p:sp>
      <p:sp>
        <p:nvSpPr>
          <p:cNvPr id="6" name="Oval 5"/>
          <p:cNvSpPr/>
          <p:nvPr/>
        </p:nvSpPr>
        <p:spPr>
          <a:xfrm>
            <a:off x="5867400" y="1458191"/>
            <a:ext cx="2438400" cy="1447800"/>
          </a:xfrm>
          <a:prstGeom prst="ellipse">
            <a:avLst/>
          </a:prstGeom>
          <a:blipFill>
            <a:blip r:embed="rId4"/>
            <a:tile tx="0" ty="0" sx="100000" sy="100000" flip="none" algn="tl"/>
          </a:blipFill>
          <a:ln w="76200">
            <a:solidFill>
              <a:srgbClr val="C000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4000" dirty="0" err="1" smtClean="0">
                <a:solidFill>
                  <a:schemeClr val="bg1"/>
                </a:solidFill>
              </a:rPr>
              <a:t>Invensi</a:t>
            </a:r>
            <a:r>
              <a:rPr lang="en-US" sz="4000" dirty="0" smtClean="0">
                <a:solidFill>
                  <a:schemeClr val="bg1"/>
                </a:solidFill>
              </a:rPr>
              <a:t> </a:t>
            </a:r>
          </a:p>
          <a:p>
            <a:pPr algn="ctr"/>
            <a:r>
              <a:rPr lang="en-US" sz="4000" dirty="0" smtClean="0">
                <a:solidFill>
                  <a:schemeClr val="bg1"/>
                </a:solidFill>
              </a:rPr>
              <a:t>B</a:t>
            </a:r>
            <a:endParaRPr lang="en-US" sz="4000" dirty="0">
              <a:solidFill>
                <a:schemeClr val="bg1"/>
              </a:solidFill>
            </a:endParaRPr>
          </a:p>
        </p:txBody>
      </p:sp>
      <p:sp>
        <p:nvSpPr>
          <p:cNvPr id="7" name="TextBox 6"/>
          <p:cNvSpPr txBox="1"/>
          <p:nvPr/>
        </p:nvSpPr>
        <p:spPr>
          <a:xfrm>
            <a:off x="3886200" y="609600"/>
            <a:ext cx="1676400" cy="646331"/>
          </a:xfrm>
          <a:prstGeom prst="rect">
            <a:avLst/>
          </a:prstGeom>
          <a:noFill/>
        </p:spPr>
        <p:txBody>
          <a:bodyPr wrap="square" rtlCol="0">
            <a:spAutoFit/>
          </a:bodyPr>
          <a:lstStyle/>
          <a:p>
            <a:pPr algn="ctr"/>
            <a:r>
              <a:rPr lang="en-US" dirty="0" smtClean="0"/>
              <a:t>PUBLIC DOMAIN</a:t>
            </a:r>
            <a:endParaRPr lang="en-US" dirty="0"/>
          </a:p>
        </p:txBody>
      </p:sp>
      <p:cxnSp>
        <p:nvCxnSpPr>
          <p:cNvPr id="11" name="Curved Connector 10"/>
          <p:cNvCxnSpPr/>
          <p:nvPr/>
        </p:nvCxnSpPr>
        <p:spPr>
          <a:xfrm rot="5400000" flipH="1" flipV="1">
            <a:off x="1943785" y="647016"/>
            <a:ext cx="646331" cy="571500"/>
          </a:xfrm>
          <a:prstGeom prst="curvedConnector3">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84664" y="261050"/>
            <a:ext cx="1136073" cy="369332"/>
          </a:xfrm>
          <a:prstGeom prst="rect">
            <a:avLst/>
          </a:prstGeom>
          <a:noFill/>
        </p:spPr>
        <p:txBody>
          <a:bodyPr wrap="square" rtlCol="0">
            <a:spAutoFit/>
          </a:bodyPr>
          <a:lstStyle/>
          <a:p>
            <a:pPr algn="ctr"/>
            <a:r>
              <a:rPr lang="en-US" dirty="0" err="1" smtClean="0"/>
              <a:t>KLAIM</a:t>
            </a:r>
            <a:endParaRPr lang="en-US" dirty="0"/>
          </a:p>
        </p:txBody>
      </p:sp>
      <p:sp>
        <p:nvSpPr>
          <p:cNvPr id="14" name="Rectangle 13"/>
          <p:cNvSpPr/>
          <p:nvPr/>
        </p:nvSpPr>
        <p:spPr>
          <a:xfrm>
            <a:off x="7894044" y="773668"/>
            <a:ext cx="790601" cy="369332"/>
          </a:xfrm>
          <a:prstGeom prst="rect">
            <a:avLst/>
          </a:prstGeom>
        </p:spPr>
        <p:txBody>
          <a:bodyPr wrap="none">
            <a:spAutoFit/>
          </a:bodyPr>
          <a:lstStyle/>
          <a:p>
            <a:pPr algn="ctr"/>
            <a:r>
              <a:rPr lang="en-US" dirty="0" err="1" smtClean="0"/>
              <a:t>KLAIM</a:t>
            </a:r>
            <a:endParaRPr lang="en-US" dirty="0"/>
          </a:p>
        </p:txBody>
      </p:sp>
      <p:cxnSp>
        <p:nvCxnSpPr>
          <p:cNvPr id="16" name="Curved Connector 15"/>
          <p:cNvCxnSpPr>
            <a:stCxn id="6" idx="0"/>
          </p:cNvCxnSpPr>
          <p:nvPr/>
        </p:nvCxnSpPr>
        <p:spPr>
          <a:xfrm rot="5400000" flipH="1" flipV="1">
            <a:off x="7166786" y="852577"/>
            <a:ext cx="525428" cy="6858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9489" y="3505200"/>
            <a:ext cx="2355890" cy="1077218"/>
          </a:xfrm>
          <a:prstGeom prst="rect">
            <a:avLst/>
          </a:prstGeom>
          <a:noFill/>
        </p:spPr>
        <p:txBody>
          <a:bodyPr wrap="square" lIns="91440" tIns="45720" rIns="91440" bIns="45720">
            <a:spAutoFit/>
          </a:bodyPr>
          <a:lstStyle/>
          <a:p>
            <a:pPr algn="ctr"/>
            <a:r>
              <a:rPr lang="en-US"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PUBLIC DOMAIN</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Rectangle 18"/>
          <p:cNvSpPr/>
          <p:nvPr/>
        </p:nvSpPr>
        <p:spPr>
          <a:xfrm>
            <a:off x="6918641" y="3859143"/>
            <a:ext cx="1707519" cy="1077218"/>
          </a:xfrm>
          <a:prstGeom prst="rect">
            <a:avLst/>
          </a:prstGeom>
        </p:spPr>
        <p:txBody>
          <a:bodyPr wrap="none">
            <a:spAutoFit/>
          </a:bodyPr>
          <a:lstStyle/>
          <a:p>
            <a:pPr algn="ctr"/>
            <a:r>
              <a:rPr lang="en-US"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PUBLIC </a:t>
            </a:r>
          </a:p>
          <a:p>
            <a:pPr algn="ctr"/>
            <a:r>
              <a:rPr lang="en-US" sz="32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DOMAIN</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xmlns="" val="1551603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92500" lnSpcReduction="20000"/>
          </a:bodyPr>
          <a:lstStyle/>
          <a:p>
            <a:pPr>
              <a:buBlip>
                <a:blip r:embed="rId2"/>
              </a:buBlip>
            </a:pPr>
            <a:r>
              <a:rPr lang="en-US" dirty="0" err="1" smtClean="0"/>
              <a:t>Suatu</a:t>
            </a:r>
            <a:r>
              <a:rPr lang="en-US" dirty="0" smtClean="0"/>
              <a:t> </a:t>
            </a:r>
            <a:r>
              <a:rPr lang="en-US" dirty="0" err="1" smtClean="0"/>
              <a:t>invensi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konstruksi</a:t>
            </a:r>
            <a:r>
              <a:rPr lang="en-US" dirty="0" smtClean="0"/>
              <a:t> mental </a:t>
            </a:r>
            <a:r>
              <a:rPr lang="en-US" dirty="0" err="1" smtClean="0"/>
              <a:t>dalam</a:t>
            </a:r>
            <a:r>
              <a:rPr lang="en-US" dirty="0" smtClean="0"/>
              <a:t> </a:t>
            </a:r>
            <a:r>
              <a:rPr lang="en-US" dirty="0" err="1" smtClean="0"/>
              <a:t>pikiran</a:t>
            </a:r>
            <a:r>
              <a:rPr lang="en-US" dirty="0" smtClean="0">
                <a:solidFill>
                  <a:srgbClr val="FF0000"/>
                </a:solidFill>
              </a:rPr>
              <a:t> </a:t>
            </a:r>
            <a:r>
              <a:rPr lang="en-US" dirty="0" smtClean="0"/>
              <a:t>inventor yang </a:t>
            </a:r>
            <a:r>
              <a:rPr lang="en-US" dirty="0" err="1" smtClean="0"/>
              <a:t>belum</a:t>
            </a:r>
            <a:r>
              <a:rPr lang="en-US" dirty="0" smtClean="0"/>
              <a:t> </a:t>
            </a:r>
            <a:r>
              <a:rPr lang="en-US" dirty="0" err="1" smtClean="0"/>
              <a:t>punya</a:t>
            </a:r>
            <a:r>
              <a:rPr lang="en-US" dirty="0" smtClean="0"/>
              <a:t> </a:t>
            </a:r>
            <a:r>
              <a:rPr lang="en-US" dirty="0" err="1" smtClean="0"/>
              <a:t>bentuk</a:t>
            </a:r>
            <a:r>
              <a:rPr lang="en-US" dirty="0" smtClean="0"/>
              <a:t> </a:t>
            </a:r>
            <a:r>
              <a:rPr lang="en-US" dirty="0" err="1" smtClean="0"/>
              <a:t>fisik</a:t>
            </a:r>
            <a:r>
              <a:rPr lang="en-US" dirty="0" smtClean="0"/>
              <a:t>.</a:t>
            </a:r>
          </a:p>
          <a:p>
            <a:pPr>
              <a:buBlip>
                <a:blip r:embed="rId2"/>
              </a:buBlip>
            </a:pPr>
            <a:r>
              <a:rPr lang="en-US" dirty="0" err="1" smtClean="0"/>
              <a:t>Suatu</a:t>
            </a:r>
            <a:r>
              <a:rPr lang="en-US" dirty="0" smtClean="0"/>
              <a:t> </a:t>
            </a:r>
            <a:r>
              <a:rPr lang="en-US" dirty="0" err="1" smtClean="0"/>
              <a:t>perwujudan</a:t>
            </a:r>
            <a:r>
              <a:rPr lang="en-US" dirty="0" smtClean="0"/>
              <a:t> </a:t>
            </a:r>
            <a:r>
              <a:rPr lang="en-US" dirty="0" err="1" smtClean="0"/>
              <a:t>dari</a:t>
            </a:r>
            <a:r>
              <a:rPr lang="en-US" dirty="0" smtClean="0"/>
              <a:t> </a:t>
            </a:r>
            <a:r>
              <a:rPr lang="en-US" dirty="0" err="1" smtClean="0"/>
              <a:t>invensi</a:t>
            </a:r>
            <a:r>
              <a:rPr lang="en-US" dirty="0" smtClean="0"/>
              <a:t> </a:t>
            </a:r>
            <a:r>
              <a:rPr lang="en-US" dirty="0" err="1" smtClean="0"/>
              <a:t>adalah</a:t>
            </a:r>
            <a:r>
              <a:rPr lang="en-US" dirty="0" smtClean="0"/>
              <a:t> </a:t>
            </a:r>
            <a:r>
              <a:rPr lang="en-US" dirty="0" err="1" smtClean="0"/>
              <a:t>bentuk</a:t>
            </a:r>
            <a:r>
              <a:rPr lang="en-US" dirty="0" smtClean="0"/>
              <a:t> </a:t>
            </a:r>
            <a:r>
              <a:rPr lang="en-US" dirty="0" err="1" smtClean="0"/>
              <a:t>fisik</a:t>
            </a:r>
            <a:r>
              <a:rPr lang="en-US" dirty="0" smtClean="0"/>
              <a:t> </a:t>
            </a:r>
            <a:r>
              <a:rPr lang="en-US" dirty="0" err="1" smtClean="0"/>
              <a:t>dari</a:t>
            </a:r>
            <a:r>
              <a:rPr lang="en-US" dirty="0" smtClean="0"/>
              <a:t> </a:t>
            </a:r>
            <a:r>
              <a:rPr lang="en-US" dirty="0" err="1" smtClean="0"/>
              <a:t>invensi</a:t>
            </a:r>
            <a:r>
              <a:rPr lang="en-US" dirty="0" smtClean="0"/>
              <a:t> di </a:t>
            </a:r>
            <a:r>
              <a:rPr lang="en-US" dirty="0" err="1" smtClean="0"/>
              <a:t>alam</a:t>
            </a:r>
            <a:r>
              <a:rPr lang="en-US" dirty="0" smtClean="0"/>
              <a:t> </a:t>
            </a:r>
            <a:r>
              <a:rPr lang="en-US" dirty="0" err="1" smtClean="0"/>
              <a:t>nyata</a:t>
            </a:r>
            <a:r>
              <a:rPr lang="en-US" dirty="0" smtClean="0"/>
              <a:t>.</a:t>
            </a:r>
          </a:p>
          <a:p>
            <a:pPr>
              <a:buBlip>
                <a:blip r:embed="rId2"/>
              </a:buBlip>
            </a:pPr>
            <a:endParaRPr lang="en-US" dirty="0"/>
          </a:p>
          <a:p>
            <a:pPr marL="0" indent="0" algn="ctr">
              <a:buNone/>
            </a:pPr>
            <a:endParaRPr lang="en-US" dirty="0" smtClean="0"/>
          </a:p>
          <a:p>
            <a:pPr>
              <a:buBlip>
                <a:blip r:embed="rId3"/>
              </a:buBlip>
            </a:pPr>
            <a:r>
              <a:rPr lang="en-US" dirty="0" err="1" smtClean="0"/>
              <a:t>Suatu</a:t>
            </a:r>
            <a:r>
              <a:rPr lang="en-US" dirty="0" smtClean="0"/>
              <a:t> </a:t>
            </a:r>
            <a:r>
              <a:rPr lang="en-US" dirty="0" err="1" smtClean="0"/>
              <a:t>klaim</a:t>
            </a:r>
            <a:r>
              <a:rPr lang="en-US" dirty="0" smtClean="0"/>
              <a:t> </a:t>
            </a:r>
            <a:r>
              <a:rPr lang="en-US" dirty="0" err="1" smtClean="0"/>
              <a:t>harus</a:t>
            </a:r>
            <a:r>
              <a:rPr lang="en-US" dirty="0" smtClean="0"/>
              <a:t> </a:t>
            </a:r>
            <a:r>
              <a:rPr lang="en-US" dirty="0" err="1" smtClean="0"/>
              <a:t>melindungi</a:t>
            </a:r>
            <a:r>
              <a:rPr lang="en-US" dirty="0" smtClean="0"/>
              <a:t> </a:t>
            </a:r>
            <a:r>
              <a:rPr lang="en-US" dirty="0" err="1" smtClean="0"/>
              <a:t>setidaknya</a:t>
            </a:r>
            <a:r>
              <a:rPr lang="en-US" dirty="0" smtClean="0"/>
              <a:t> </a:t>
            </a:r>
            <a:r>
              <a:rPr lang="en-US" dirty="0" err="1" smtClean="0"/>
              <a:t>satu</a:t>
            </a:r>
            <a:r>
              <a:rPr lang="en-US" dirty="0" smtClean="0"/>
              <a:t> </a:t>
            </a:r>
            <a:r>
              <a:rPr lang="en-US" dirty="0" err="1" smtClean="0"/>
              <a:t>perwujudan</a:t>
            </a:r>
            <a:r>
              <a:rPr lang="en-US" dirty="0" smtClean="0"/>
              <a:t> </a:t>
            </a:r>
            <a:r>
              <a:rPr lang="en-US" dirty="0" err="1" smtClean="0"/>
              <a:t>dari</a:t>
            </a:r>
            <a:r>
              <a:rPr lang="en-US" dirty="0" smtClean="0"/>
              <a:t> </a:t>
            </a:r>
            <a:r>
              <a:rPr lang="en-US" dirty="0" err="1" smtClean="0"/>
              <a:t>invensi</a:t>
            </a:r>
            <a:endParaRPr lang="en-US" dirty="0"/>
          </a:p>
          <a:p>
            <a:pPr>
              <a:buBlip>
                <a:blip r:embed="rId3"/>
              </a:buBlip>
            </a:pPr>
            <a:r>
              <a:rPr lang="en-US" dirty="0" err="1" smtClean="0"/>
              <a:t>Namun</a:t>
            </a:r>
            <a:r>
              <a:rPr lang="en-US" dirty="0" smtClean="0"/>
              <a:t> </a:t>
            </a:r>
            <a:r>
              <a:rPr lang="en-US" dirty="0" err="1" smtClean="0"/>
              <a:t>klaim</a:t>
            </a:r>
            <a:r>
              <a:rPr lang="en-US" dirty="0" smtClean="0"/>
              <a:t> paten yang paling </a:t>
            </a:r>
            <a:r>
              <a:rPr lang="en-US" dirty="0" err="1" smtClean="0"/>
              <a:t>baik</a:t>
            </a:r>
            <a:r>
              <a:rPr lang="en-US" dirty="0" smtClean="0"/>
              <a:t> </a:t>
            </a:r>
            <a:r>
              <a:rPr lang="en-US" dirty="0" err="1" smtClean="0"/>
              <a:t>adalah</a:t>
            </a:r>
            <a:r>
              <a:rPr lang="en-US" dirty="0" smtClean="0"/>
              <a:t> yang </a:t>
            </a:r>
            <a:r>
              <a:rPr lang="en-US" dirty="0" err="1" smtClean="0"/>
              <a:t>memberikan</a:t>
            </a:r>
            <a:r>
              <a:rPr lang="en-US" dirty="0" smtClean="0"/>
              <a:t> </a:t>
            </a:r>
            <a:r>
              <a:rPr lang="en-US" dirty="0" err="1" smtClean="0"/>
              <a:t>perlindungan</a:t>
            </a:r>
            <a:r>
              <a:rPr lang="en-US" dirty="0" smtClean="0"/>
              <a:t>  </a:t>
            </a:r>
            <a:r>
              <a:rPr lang="en-US" dirty="0" err="1" smtClean="0"/>
              <a:t>sedemikian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ada</a:t>
            </a:r>
            <a:r>
              <a:rPr lang="en-US" dirty="0" smtClean="0"/>
              <a:t> </a:t>
            </a:r>
            <a:r>
              <a:rPr lang="en-US" dirty="0" err="1" smtClean="0"/>
              <a:t>perwujudan</a:t>
            </a:r>
            <a:r>
              <a:rPr lang="en-US" dirty="0" smtClean="0"/>
              <a:t> lain </a:t>
            </a:r>
            <a:r>
              <a:rPr lang="en-US" dirty="0" err="1" smtClean="0"/>
              <a:t>dari</a:t>
            </a:r>
            <a:r>
              <a:rPr lang="en-US" dirty="0" smtClean="0"/>
              <a:t> </a:t>
            </a:r>
            <a:r>
              <a:rPr lang="en-US" dirty="0" err="1" smtClean="0"/>
              <a:t>invensi</a:t>
            </a:r>
            <a:r>
              <a:rPr lang="en-US" dirty="0" smtClean="0"/>
              <a:t> yang </a:t>
            </a:r>
            <a:r>
              <a:rPr lang="en-US" dirty="0" err="1" smtClean="0"/>
              <a:t>bersangkutan</a:t>
            </a:r>
            <a:r>
              <a:rPr lang="en-US" dirty="0" smtClean="0"/>
              <a:t> yang </a:t>
            </a:r>
            <a:r>
              <a:rPr lang="en-US" dirty="0" err="1" smtClean="0"/>
              <a:t>dapat</a:t>
            </a:r>
            <a:r>
              <a:rPr lang="en-US" dirty="0" smtClean="0"/>
              <a:t> </a:t>
            </a:r>
            <a:r>
              <a:rPr lang="en-US" dirty="0" err="1" smtClean="0"/>
              <a:t>dibuat</a:t>
            </a:r>
            <a:r>
              <a:rPr lang="en-US" dirty="0" smtClean="0"/>
              <a:t>, </a:t>
            </a:r>
            <a:r>
              <a:rPr lang="en-US" dirty="0" err="1" smtClean="0"/>
              <a:t>digunakan</a:t>
            </a:r>
            <a:r>
              <a:rPr lang="en-US" dirty="0" smtClean="0"/>
              <a:t> </a:t>
            </a:r>
            <a:r>
              <a:rPr lang="en-US" dirty="0" err="1" smtClean="0"/>
              <a:t>atau</a:t>
            </a:r>
            <a:r>
              <a:rPr lang="en-US" dirty="0" smtClean="0"/>
              <a:t> </a:t>
            </a:r>
            <a:r>
              <a:rPr lang="en-US" dirty="0" err="1" smtClean="0"/>
              <a:t>dijual</a:t>
            </a:r>
            <a:r>
              <a:rPr lang="en-US" dirty="0" smtClean="0"/>
              <a:t> </a:t>
            </a:r>
            <a:r>
              <a:rPr lang="en-US" dirty="0" err="1" smtClean="0"/>
              <a:t>oleh</a:t>
            </a:r>
            <a:r>
              <a:rPr lang="en-US" dirty="0" smtClean="0"/>
              <a:t> orang lain </a:t>
            </a:r>
            <a:r>
              <a:rPr lang="en-US" dirty="0" err="1" smtClean="0"/>
              <a:t>tanpa</a:t>
            </a:r>
            <a:r>
              <a:rPr lang="en-US" dirty="0" smtClean="0"/>
              <a:t> </a:t>
            </a:r>
            <a:r>
              <a:rPr lang="en-US" dirty="0" err="1" smtClean="0"/>
              <a:t>adanya</a:t>
            </a:r>
            <a:r>
              <a:rPr lang="en-US" dirty="0" smtClean="0"/>
              <a:t> </a:t>
            </a:r>
            <a:r>
              <a:rPr lang="en-US" dirty="0" err="1" smtClean="0"/>
              <a:t>pelanggaran</a:t>
            </a:r>
            <a:r>
              <a:rPr lang="en-US" dirty="0" smtClean="0"/>
              <a:t> </a:t>
            </a:r>
            <a:r>
              <a:rPr lang="en-US" dirty="0" err="1" smtClean="0"/>
              <a:t>terhadap</a:t>
            </a:r>
            <a:r>
              <a:rPr lang="en-US" dirty="0" smtClean="0"/>
              <a:t> </a:t>
            </a:r>
            <a:r>
              <a:rPr lang="en-US" dirty="0" err="1" smtClean="0"/>
              <a:t>klaimyang</a:t>
            </a:r>
            <a:r>
              <a:rPr lang="en-US" dirty="0" smtClean="0"/>
              <a:t> </a:t>
            </a:r>
            <a:r>
              <a:rPr lang="en-US" dirty="0" err="1" smtClean="0"/>
              <a:t>bersangkutan</a:t>
            </a:r>
            <a:endParaRPr lang="en-US" dirty="0" smtClean="0"/>
          </a:p>
          <a:p>
            <a:pPr>
              <a:buBlip>
                <a:blip r:embed="rId2"/>
              </a:buBlip>
            </a:pPr>
            <a:endParaRPr lang="en-US" dirty="0"/>
          </a:p>
        </p:txBody>
      </p:sp>
      <p:sp>
        <p:nvSpPr>
          <p:cNvPr id="5" name="Down Arrow 4"/>
          <p:cNvSpPr/>
          <p:nvPr/>
        </p:nvSpPr>
        <p:spPr>
          <a:xfrm>
            <a:off x="2971800" y="2438400"/>
            <a:ext cx="2590800" cy="457200"/>
          </a:xfrm>
          <a:prstGeom prst="downArrow">
            <a:avLst/>
          </a:prstGeom>
          <a:blipFill>
            <a:blip r:embed="rId4"/>
            <a:tile tx="0" ty="0" sx="100000" sy="100000" flip="none" algn="tl"/>
          </a:bli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40561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rgbClr val="00B0F0"/>
          </a:solidFill>
        </p:spPr>
        <p:txBody>
          <a:bodyPr>
            <a:normAutofit fontScale="90000"/>
          </a:bodyPr>
          <a:lstStyle/>
          <a:p>
            <a:r>
              <a:rPr lang="en-US" dirty="0" err="1" smtClean="0"/>
              <a:t>contoh</a:t>
            </a:r>
            <a:endParaRPr lang="en-US" dirty="0"/>
          </a:p>
        </p:txBody>
      </p:sp>
      <p:sp>
        <p:nvSpPr>
          <p:cNvPr id="3" name="Content Placeholder 2"/>
          <p:cNvSpPr>
            <a:spLocks noGrp="1"/>
          </p:cNvSpPr>
          <p:nvPr>
            <p:ph idx="1"/>
          </p:nvPr>
        </p:nvSpPr>
        <p:spPr>
          <a:xfrm>
            <a:off x="457200" y="1143000"/>
            <a:ext cx="8229600" cy="4983163"/>
          </a:xfrm>
          <a:solidFill>
            <a:srgbClr val="FFFF00"/>
          </a:solidFill>
        </p:spPr>
        <p:txBody>
          <a:bodyPr>
            <a:normAutofit/>
          </a:bodyPr>
          <a:lstStyle/>
          <a:p>
            <a:r>
              <a:rPr lang="en-US" dirty="0" err="1" smtClean="0"/>
              <a:t>Asumsikan</a:t>
            </a:r>
            <a:r>
              <a:rPr lang="en-US" dirty="0" smtClean="0"/>
              <a:t> </a:t>
            </a:r>
            <a:r>
              <a:rPr lang="en-US" dirty="0" err="1" smtClean="0"/>
              <a:t>bahwa</a:t>
            </a:r>
            <a:r>
              <a:rPr lang="en-US" dirty="0" smtClean="0"/>
              <a:t> </a:t>
            </a:r>
            <a:r>
              <a:rPr lang="en-US" dirty="0" err="1" smtClean="0"/>
              <a:t>seorang</a:t>
            </a:r>
            <a:r>
              <a:rPr lang="en-US" dirty="0" smtClean="0"/>
              <a:t> inventor </a:t>
            </a:r>
            <a:r>
              <a:rPr lang="en-US" dirty="0" err="1" smtClean="0"/>
              <a:t>menemukan</a:t>
            </a:r>
            <a:r>
              <a:rPr lang="en-US" dirty="0" smtClean="0"/>
              <a:t> (invent) </a:t>
            </a:r>
            <a:r>
              <a:rPr lang="en-US" dirty="0" err="1" smtClean="0"/>
              <a:t>untuk</a:t>
            </a:r>
            <a:r>
              <a:rPr lang="en-US" dirty="0" smtClean="0"/>
              <a:t> </a:t>
            </a:r>
            <a:r>
              <a:rPr lang="en-US" dirty="0" err="1" smtClean="0"/>
              <a:t>pertama</a:t>
            </a:r>
            <a:r>
              <a:rPr lang="en-US" dirty="0" smtClean="0"/>
              <a:t> </a:t>
            </a:r>
            <a:r>
              <a:rPr lang="en-US" dirty="0" err="1" smtClean="0"/>
              <a:t>kalinya</a:t>
            </a:r>
            <a:r>
              <a:rPr lang="en-US" dirty="0" smtClean="0"/>
              <a:t> </a:t>
            </a:r>
            <a:r>
              <a:rPr lang="en-US" dirty="0" err="1" smtClean="0"/>
              <a:t>suatu</a:t>
            </a:r>
            <a:r>
              <a:rPr lang="en-US" dirty="0" smtClean="0"/>
              <a:t> </a:t>
            </a:r>
            <a:r>
              <a:rPr lang="en-US" dirty="0" err="1" smtClean="0"/>
              <a:t>cangkir</a:t>
            </a:r>
            <a:r>
              <a:rPr lang="en-US" dirty="0" smtClean="0"/>
              <a:t> yang </a:t>
            </a:r>
            <a:r>
              <a:rPr lang="en-US" dirty="0" err="1" smtClean="0"/>
              <a:t>memiliki</a:t>
            </a:r>
            <a:r>
              <a:rPr lang="en-US" dirty="0" smtClean="0"/>
              <a:t> </a:t>
            </a:r>
            <a:r>
              <a:rPr lang="en-US" dirty="0" err="1" smtClean="0"/>
              <a:t>pegangan</a:t>
            </a:r>
            <a:endParaRPr lang="en-US" dirty="0" smtClean="0"/>
          </a:p>
          <a:p>
            <a:r>
              <a:rPr lang="en-US" dirty="0" err="1" smtClean="0"/>
              <a:t>Dia</a:t>
            </a:r>
            <a:r>
              <a:rPr lang="en-US" dirty="0" smtClean="0"/>
              <a:t> </a:t>
            </a:r>
            <a:r>
              <a:rPr lang="en-US" dirty="0" err="1" smtClean="0"/>
              <a:t>membuat</a:t>
            </a:r>
            <a:r>
              <a:rPr lang="en-US" dirty="0" smtClean="0"/>
              <a:t> </a:t>
            </a:r>
            <a:r>
              <a:rPr lang="en-US" dirty="0" err="1" smtClean="0"/>
              <a:t>perwujudan</a:t>
            </a:r>
            <a:r>
              <a:rPr lang="en-US" dirty="0" smtClean="0"/>
              <a:t> </a:t>
            </a:r>
            <a:r>
              <a:rPr lang="en-US" dirty="0" err="1" smtClean="0"/>
              <a:t>fisik</a:t>
            </a:r>
            <a:r>
              <a:rPr lang="en-US" dirty="0" smtClean="0"/>
              <a:t> </a:t>
            </a:r>
            <a:r>
              <a:rPr lang="en-US" dirty="0" err="1" smtClean="0"/>
              <a:t>dari</a:t>
            </a:r>
            <a:r>
              <a:rPr lang="en-US" dirty="0" smtClean="0"/>
              <a:t> </a:t>
            </a:r>
            <a:r>
              <a:rPr lang="en-US" dirty="0" err="1" smtClean="0"/>
              <a:t>invensinya</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cangkir</a:t>
            </a:r>
            <a:r>
              <a:rPr lang="en-US" dirty="0" smtClean="0"/>
              <a:t> </a:t>
            </a:r>
            <a:r>
              <a:rPr lang="en-US" dirty="0" err="1" smtClean="0"/>
              <a:t>keramik</a:t>
            </a:r>
            <a:r>
              <a:rPr lang="en-US" dirty="0" smtClean="0"/>
              <a:t> </a:t>
            </a:r>
            <a:r>
              <a:rPr lang="en-US" dirty="0" err="1" smtClean="0"/>
              <a:t>merah</a:t>
            </a:r>
            <a:r>
              <a:rPr lang="en-US" dirty="0" smtClean="0"/>
              <a:t> </a:t>
            </a:r>
            <a:r>
              <a:rPr lang="en-US" dirty="0" err="1" smtClean="0"/>
              <a:t>dengan</a:t>
            </a:r>
            <a:r>
              <a:rPr lang="en-US" dirty="0" smtClean="0"/>
              <a:t> </a:t>
            </a:r>
            <a:r>
              <a:rPr lang="en-US" dirty="0" err="1" smtClean="0"/>
              <a:t>suatu</a:t>
            </a:r>
            <a:r>
              <a:rPr lang="en-US" dirty="0" smtClean="0"/>
              <a:t> </a:t>
            </a:r>
            <a:r>
              <a:rPr lang="en-US" dirty="0" err="1" smtClean="0"/>
              <a:t>pegangan</a:t>
            </a:r>
            <a:r>
              <a:rPr lang="en-US" dirty="0" smtClean="0"/>
              <a:t>.</a:t>
            </a:r>
          </a:p>
          <a:p>
            <a:pPr>
              <a:buFont typeface="Wingdings" pitchFamily="2" charset="2"/>
              <a:buChar char="Ø"/>
            </a:pPr>
            <a:r>
              <a:rPr lang="en-US" dirty="0" err="1" smtClean="0"/>
              <a:t>Klaim</a:t>
            </a:r>
            <a:r>
              <a:rPr lang="en-US" dirty="0" smtClean="0"/>
              <a:t> </a:t>
            </a:r>
            <a:r>
              <a:rPr lang="en-US" dirty="0" err="1" smtClean="0"/>
              <a:t>sempit</a:t>
            </a:r>
            <a:r>
              <a:rPr lang="en-US" dirty="0" smtClean="0"/>
              <a:t>: </a:t>
            </a:r>
            <a:r>
              <a:rPr lang="en-US" i="1" dirty="0" smtClean="0">
                <a:solidFill>
                  <a:srgbClr val="FF0000"/>
                </a:solidFill>
              </a:rPr>
              <a:t> </a:t>
            </a:r>
            <a:r>
              <a:rPr lang="en-US" i="1" dirty="0" err="1" smtClean="0">
                <a:solidFill>
                  <a:srgbClr val="FF0000"/>
                </a:solidFill>
              </a:rPr>
              <a:t>suatu</a:t>
            </a:r>
            <a:r>
              <a:rPr lang="en-US" i="1" dirty="0" smtClean="0">
                <a:solidFill>
                  <a:srgbClr val="FF0000"/>
                </a:solidFill>
              </a:rPr>
              <a:t> </a:t>
            </a:r>
            <a:r>
              <a:rPr lang="en-US" i="1" dirty="0" err="1" smtClean="0">
                <a:solidFill>
                  <a:srgbClr val="FF0000"/>
                </a:solidFill>
              </a:rPr>
              <a:t>cangkir</a:t>
            </a:r>
            <a:r>
              <a:rPr lang="en-US" i="1" dirty="0" smtClean="0">
                <a:solidFill>
                  <a:srgbClr val="FF0000"/>
                </a:solidFill>
              </a:rPr>
              <a:t> </a:t>
            </a:r>
            <a:r>
              <a:rPr lang="en-US" i="1" dirty="0" err="1" smtClean="0">
                <a:solidFill>
                  <a:srgbClr val="FF0000"/>
                </a:solidFill>
              </a:rPr>
              <a:t>merah</a:t>
            </a:r>
            <a:r>
              <a:rPr lang="en-US" i="1" dirty="0" smtClean="0">
                <a:solidFill>
                  <a:srgbClr val="FF0000"/>
                </a:solidFill>
              </a:rPr>
              <a:t> </a:t>
            </a:r>
            <a:r>
              <a:rPr lang="en-US" i="1" dirty="0" err="1" smtClean="0">
                <a:solidFill>
                  <a:srgbClr val="FF0000"/>
                </a:solidFill>
              </a:rPr>
              <a:t>dengan</a:t>
            </a:r>
            <a:r>
              <a:rPr lang="en-US" i="1" dirty="0" smtClean="0">
                <a:solidFill>
                  <a:srgbClr val="FF0000"/>
                </a:solidFill>
              </a:rPr>
              <a:t> </a:t>
            </a:r>
            <a:r>
              <a:rPr lang="en-US" i="1" dirty="0" err="1" smtClean="0">
                <a:solidFill>
                  <a:srgbClr val="FF0000"/>
                </a:solidFill>
              </a:rPr>
              <a:t>satu</a:t>
            </a:r>
            <a:r>
              <a:rPr lang="en-US" i="1" dirty="0" smtClean="0">
                <a:solidFill>
                  <a:srgbClr val="FF0000"/>
                </a:solidFill>
              </a:rPr>
              <a:t> </a:t>
            </a:r>
            <a:r>
              <a:rPr lang="en-US" i="1" dirty="0" err="1" smtClean="0">
                <a:solidFill>
                  <a:srgbClr val="FF0000"/>
                </a:solidFill>
              </a:rPr>
              <a:t>pegangan</a:t>
            </a:r>
            <a:endParaRPr lang="en-US" i="1" dirty="0" smtClean="0">
              <a:solidFill>
                <a:srgbClr val="FF0000"/>
              </a:solidFill>
            </a:endParaRPr>
          </a:p>
          <a:p>
            <a:pPr>
              <a:buFont typeface="Wingdings" pitchFamily="2" charset="2"/>
              <a:buChar char="Ø"/>
            </a:pPr>
            <a:r>
              <a:rPr lang="en-US" i="1" dirty="0" err="1" smtClean="0"/>
              <a:t>Klaim</a:t>
            </a:r>
            <a:r>
              <a:rPr lang="en-US" i="1" dirty="0" smtClean="0"/>
              <a:t> </a:t>
            </a:r>
            <a:r>
              <a:rPr lang="en-US" i="1" dirty="0" err="1" smtClean="0"/>
              <a:t>luas</a:t>
            </a:r>
            <a:r>
              <a:rPr lang="en-US" i="1" dirty="0" smtClean="0"/>
              <a:t>: </a:t>
            </a:r>
            <a:r>
              <a:rPr lang="en-US" i="1" dirty="0" err="1" smtClean="0">
                <a:solidFill>
                  <a:srgbClr val="C00000"/>
                </a:solidFill>
              </a:rPr>
              <a:t>suatu</a:t>
            </a:r>
            <a:r>
              <a:rPr lang="en-US" i="1" dirty="0" smtClean="0">
                <a:solidFill>
                  <a:srgbClr val="C00000"/>
                </a:solidFill>
              </a:rPr>
              <a:t> </a:t>
            </a:r>
            <a:r>
              <a:rPr lang="en-US" i="1" dirty="0" err="1" smtClean="0">
                <a:solidFill>
                  <a:srgbClr val="C00000"/>
                </a:solidFill>
              </a:rPr>
              <a:t>cangkir</a:t>
            </a:r>
            <a:r>
              <a:rPr lang="en-US" i="1" dirty="0" smtClean="0">
                <a:solidFill>
                  <a:srgbClr val="C00000"/>
                </a:solidFill>
              </a:rPr>
              <a:t> </a:t>
            </a:r>
            <a:r>
              <a:rPr lang="en-US" i="1" dirty="0" err="1" smtClean="0">
                <a:solidFill>
                  <a:srgbClr val="C00000"/>
                </a:solidFill>
              </a:rPr>
              <a:t>dengan</a:t>
            </a:r>
            <a:r>
              <a:rPr lang="en-US" i="1" dirty="0" smtClean="0">
                <a:solidFill>
                  <a:srgbClr val="C00000"/>
                </a:solidFill>
              </a:rPr>
              <a:t> </a:t>
            </a:r>
            <a:r>
              <a:rPr lang="en-US" i="1" dirty="0" err="1" smtClean="0">
                <a:solidFill>
                  <a:srgbClr val="C00000"/>
                </a:solidFill>
              </a:rPr>
              <a:t>pegangan</a:t>
            </a:r>
            <a:endParaRPr lang="en-US" dirty="0"/>
          </a:p>
        </p:txBody>
      </p:sp>
    </p:spTree>
    <p:extLst>
      <p:ext uri="{BB962C8B-B14F-4D97-AF65-F5344CB8AC3E}">
        <p14:creationId xmlns:p14="http://schemas.microsoft.com/office/powerpoint/2010/main" xmlns="" val="32397631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rgbClr val="FFFF00"/>
          </a:solidFill>
        </p:spPr>
        <p:txBody>
          <a:bodyPr>
            <a:normAutofit/>
          </a:bodyPr>
          <a:lstStyle/>
          <a:p>
            <a:r>
              <a:rPr lang="en-US" dirty="0" err="1" smtClean="0"/>
              <a:t>Peran</a:t>
            </a:r>
            <a:r>
              <a:rPr lang="en-US" dirty="0" smtClean="0"/>
              <a:t> Inventor:</a:t>
            </a:r>
          </a:p>
          <a:p>
            <a:pPr lvl="1"/>
            <a:r>
              <a:rPr lang="en-US" dirty="0" err="1" smtClean="0"/>
              <a:t>Menemukan</a:t>
            </a:r>
            <a:r>
              <a:rPr lang="en-US" dirty="0" smtClean="0"/>
              <a:t> (</a:t>
            </a:r>
            <a:r>
              <a:rPr lang="en-US" i="1" dirty="0" smtClean="0"/>
              <a:t>invent)</a:t>
            </a:r>
            <a:r>
              <a:rPr lang="en-US" dirty="0" smtClean="0"/>
              <a:t> </a:t>
            </a:r>
            <a:r>
              <a:rPr lang="en-US" dirty="0" err="1" smtClean="0"/>
              <a:t>sesuatu</a:t>
            </a:r>
            <a:r>
              <a:rPr lang="en-US" dirty="0" smtClean="0"/>
              <a:t> (</a:t>
            </a:r>
            <a:r>
              <a:rPr lang="en-US" dirty="0" err="1" smtClean="0"/>
              <a:t>produk</a:t>
            </a:r>
            <a:r>
              <a:rPr lang="en-US" dirty="0" smtClean="0"/>
              <a:t> </a:t>
            </a:r>
            <a:r>
              <a:rPr lang="en-US" dirty="0" err="1" smtClean="0"/>
              <a:t>atau</a:t>
            </a:r>
            <a:r>
              <a:rPr lang="en-US" dirty="0" smtClean="0"/>
              <a:t> proses)</a:t>
            </a:r>
          </a:p>
          <a:p>
            <a:r>
              <a:rPr lang="en-US" dirty="0" err="1" smtClean="0"/>
              <a:t>Peran</a:t>
            </a:r>
            <a:r>
              <a:rPr lang="en-US" dirty="0" smtClean="0"/>
              <a:t> </a:t>
            </a:r>
            <a:r>
              <a:rPr lang="en-US" dirty="0" err="1" smtClean="0"/>
              <a:t>Konsultan</a:t>
            </a:r>
            <a:r>
              <a:rPr lang="en-US" dirty="0" smtClean="0"/>
              <a:t> Paten:</a:t>
            </a:r>
          </a:p>
          <a:p>
            <a:pPr lvl="1"/>
            <a:r>
              <a:rPr lang="en-US" dirty="0" err="1" smtClean="0"/>
              <a:t>Memastikan</a:t>
            </a:r>
            <a:r>
              <a:rPr lang="en-US" dirty="0" smtClean="0"/>
              <a:t> </a:t>
            </a:r>
            <a:r>
              <a:rPr lang="en-US" dirty="0" err="1" smtClean="0"/>
              <a:t>bahwa</a:t>
            </a:r>
            <a:r>
              <a:rPr lang="en-US" dirty="0" smtClean="0"/>
              <a:t> </a:t>
            </a:r>
            <a:r>
              <a:rPr lang="en-US" dirty="0" err="1" smtClean="0"/>
              <a:t>klaim</a:t>
            </a:r>
            <a:r>
              <a:rPr lang="en-US" dirty="0" smtClean="0"/>
              <a:t> paten </a:t>
            </a:r>
            <a:r>
              <a:rPr lang="en-US" dirty="0" err="1" smtClean="0"/>
              <a:t>telah</a:t>
            </a:r>
            <a:r>
              <a:rPr lang="en-US" dirty="0" smtClean="0"/>
              <a:t> </a:t>
            </a:r>
            <a:r>
              <a:rPr lang="en-US" dirty="0" err="1" smtClean="0"/>
              <a:t>mendekati</a:t>
            </a:r>
            <a:r>
              <a:rPr lang="en-US" dirty="0" smtClean="0"/>
              <a:t> </a:t>
            </a:r>
            <a:r>
              <a:rPr lang="en-US" dirty="0" err="1" smtClean="0"/>
              <a:t>ruang</a:t>
            </a:r>
            <a:r>
              <a:rPr lang="en-US" dirty="0" smtClean="0"/>
              <a:t> </a:t>
            </a:r>
            <a:r>
              <a:rPr lang="en-US" dirty="0" err="1" smtClean="0"/>
              <a:t>lingkup</a:t>
            </a:r>
            <a:r>
              <a:rPr lang="en-US" dirty="0" smtClean="0"/>
              <a:t> </a:t>
            </a:r>
            <a:r>
              <a:rPr lang="en-US" dirty="0" err="1" smtClean="0"/>
              <a:t>maksimalnya</a:t>
            </a:r>
            <a:r>
              <a:rPr lang="en-US" dirty="0" smtClean="0"/>
              <a:t>.</a:t>
            </a:r>
          </a:p>
          <a:p>
            <a:r>
              <a:rPr lang="en-US" dirty="0" err="1" smtClean="0"/>
              <a:t>Peran</a:t>
            </a:r>
            <a:r>
              <a:rPr lang="en-US" dirty="0" smtClean="0"/>
              <a:t> </a:t>
            </a:r>
            <a:r>
              <a:rPr lang="en-US" dirty="0" err="1" smtClean="0"/>
              <a:t>Pemeriksa</a:t>
            </a:r>
            <a:r>
              <a:rPr lang="en-US" dirty="0"/>
              <a:t> </a:t>
            </a:r>
            <a:r>
              <a:rPr lang="en-US" dirty="0" smtClean="0"/>
              <a:t>Paten:</a:t>
            </a:r>
          </a:p>
          <a:p>
            <a:pPr lvl="1"/>
            <a:r>
              <a:rPr lang="en-US" dirty="0" err="1" smtClean="0"/>
              <a:t>Mencegah</a:t>
            </a:r>
            <a:r>
              <a:rPr lang="en-US" dirty="0" smtClean="0"/>
              <a:t> </a:t>
            </a:r>
            <a:r>
              <a:rPr lang="en-US" dirty="0" err="1" smtClean="0"/>
              <a:t>suatu</a:t>
            </a:r>
            <a:r>
              <a:rPr lang="en-US" dirty="0" smtClean="0"/>
              <a:t> </a:t>
            </a:r>
            <a:r>
              <a:rPr lang="en-US" dirty="0" err="1" smtClean="0"/>
              <a:t>klaim</a:t>
            </a:r>
            <a:r>
              <a:rPr lang="en-US" dirty="0" smtClean="0"/>
              <a:t> paten agar </a:t>
            </a:r>
            <a:r>
              <a:rPr lang="en-US" dirty="0" err="1" smtClean="0"/>
              <a:t>tidak</a:t>
            </a:r>
            <a:r>
              <a:rPr lang="en-US" dirty="0" smtClean="0"/>
              <a:t> </a:t>
            </a:r>
            <a:r>
              <a:rPr lang="en-US" dirty="0" err="1" smtClean="0"/>
              <a:t>keluar</a:t>
            </a:r>
            <a:r>
              <a:rPr lang="en-US" dirty="0" smtClean="0"/>
              <a:t> </a:t>
            </a:r>
            <a:r>
              <a:rPr lang="en-US" dirty="0" err="1" smtClean="0"/>
              <a:t>dari</a:t>
            </a:r>
            <a:r>
              <a:rPr lang="en-US" dirty="0" smtClean="0"/>
              <a:t> </a:t>
            </a:r>
            <a:r>
              <a:rPr lang="en-US" dirty="0" err="1" smtClean="0"/>
              <a:t>ruang</a:t>
            </a:r>
            <a:r>
              <a:rPr lang="en-US" dirty="0" smtClean="0"/>
              <a:t> </a:t>
            </a:r>
            <a:r>
              <a:rPr lang="en-US" dirty="0" err="1" smtClean="0"/>
              <a:t>lingkup</a:t>
            </a:r>
            <a:r>
              <a:rPr lang="en-US" dirty="0" smtClean="0"/>
              <a:t> (</a:t>
            </a:r>
            <a:r>
              <a:rPr lang="en-US" i="1" dirty="0" smtClean="0"/>
              <a:t>scope) </a:t>
            </a:r>
            <a:r>
              <a:rPr lang="en-US" dirty="0" err="1" smtClean="0"/>
              <a:t>invensinya</a:t>
            </a:r>
            <a:r>
              <a:rPr lang="en-US" dirty="0" smtClean="0"/>
              <a:t> (</a:t>
            </a:r>
            <a:r>
              <a:rPr lang="en-US" dirty="0" err="1" smtClean="0"/>
              <a:t>Teori</a:t>
            </a:r>
            <a:r>
              <a:rPr lang="en-US" dirty="0" smtClean="0"/>
              <a:t> </a:t>
            </a:r>
            <a:r>
              <a:rPr lang="en-US" dirty="0" err="1" smtClean="0"/>
              <a:t>maksimum</a:t>
            </a:r>
            <a:r>
              <a:rPr lang="en-US" dirty="0" smtClean="0"/>
              <a:t>)</a:t>
            </a:r>
          </a:p>
        </p:txBody>
      </p:sp>
    </p:spTree>
    <p:extLst>
      <p:ext uri="{BB962C8B-B14F-4D97-AF65-F5344CB8AC3E}">
        <p14:creationId xmlns:p14="http://schemas.microsoft.com/office/powerpoint/2010/main" xmlns="" val="3953904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r>
              <a:rPr lang="en-US" dirty="0" err="1" smtClean="0"/>
              <a:t>Hubungan</a:t>
            </a:r>
            <a:r>
              <a:rPr lang="en-US" dirty="0" smtClean="0"/>
              <a:t> </a:t>
            </a:r>
            <a:r>
              <a:rPr lang="en-US" dirty="0" err="1" smtClean="0"/>
              <a:t>antara</a:t>
            </a:r>
            <a:r>
              <a:rPr lang="en-US" dirty="0" smtClean="0"/>
              <a:t> </a:t>
            </a:r>
            <a:br>
              <a:rPr lang="en-US" dirty="0" smtClean="0"/>
            </a:br>
            <a:r>
              <a:rPr lang="en-US" dirty="0" smtClean="0"/>
              <a:t>Specification               claim</a:t>
            </a:r>
            <a:endParaRPr lang="en-US" dirty="0"/>
          </a:p>
        </p:txBody>
      </p:sp>
      <p:sp>
        <p:nvSpPr>
          <p:cNvPr id="3" name="Content Placeholder 2"/>
          <p:cNvSpPr>
            <a:spLocks noGrp="1"/>
          </p:cNvSpPr>
          <p:nvPr>
            <p:ph idx="1"/>
          </p:nvPr>
        </p:nvSpPr>
        <p:spPr>
          <a:solidFill>
            <a:srgbClr val="FFFF00"/>
          </a:solidFill>
        </p:spPr>
        <p:txBody>
          <a:bodyPr/>
          <a:lstStyle/>
          <a:p>
            <a:r>
              <a:rPr lang="en-US" dirty="0" smtClean="0"/>
              <a:t>The specification must support the claim </a:t>
            </a:r>
          </a:p>
          <a:p>
            <a:r>
              <a:rPr lang="en-US" dirty="0" smtClean="0"/>
              <a:t>Every single claim has adequate support in the specification</a:t>
            </a:r>
          </a:p>
          <a:p>
            <a:r>
              <a:rPr lang="en-US" dirty="0" smtClean="0"/>
              <a:t>The choice of words and terminology used in claims should be traced back to the specification to ensure that the specification and claims are consistent and that the same terminology is used throughout.</a:t>
            </a:r>
          </a:p>
          <a:p>
            <a:endParaRPr lang="en-US" dirty="0"/>
          </a:p>
        </p:txBody>
      </p:sp>
      <p:sp>
        <p:nvSpPr>
          <p:cNvPr id="4" name="Left-Right Arrow 3"/>
          <p:cNvSpPr/>
          <p:nvPr/>
        </p:nvSpPr>
        <p:spPr>
          <a:xfrm>
            <a:off x="4800600" y="914400"/>
            <a:ext cx="1066800" cy="457200"/>
          </a:xfrm>
          <a:prstGeom prst="leftRight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973736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a:solidFill>
            <a:srgbClr val="00B0F0"/>
          </a:solidFill>
        </p:spPr>
        <p:txBody>
          <a:bodyPr>
            <a:normAutofit fontScale="90000"/>
          </a:bodyPr>
          <a:lstStyle/>
          <a:p>
            <a:r>
              <a:rPr lang="en-US" dirty="0" smtClean="0"/>
              <a:t>The Application Must Contain:</a:t>
            </a:r>
            <a:br>
              <a:rPr lang="en-US" dirty="0" smtClean="0"/>
            </a:br>
            <a:r>
              <a:rPr lang="en-US" dirty="0" smtClean="0"/>
              <a:t> “One Or More Claims”.</a:t>
            </a:r>
            <a:br>
              <a:rPr lang="en-US" dirty="0" smtClean="0"/>
            </a:br>
            <a:r>
              <a:rPr lang="en-US" dirty="0" smtClean="0"/>
              <a:t>These Claims must:</a:t>
            </a:r>
            <a:br>
              <a:rPr lang="en-US" dirty="0" smtClean="0"/>
            </a:br>
            <a:endParaRPr lang="en-US" dirty="0"/>
          </a:p>
        </p:txBody>
      </p:sp>
      <p:sp>
        <p:nvSpPr>
          <p:cNvPr id="3" name="Content Placeholder 2"/>
          <p:cNvSpPr>
            <a:spLocks noGrp="1"/>
          </p:cNvSpPr>
          <p:nvPr>
            <p:ph idx="1"/>
          </p:nvPr>
        </p:nvSpPr>
        <p:spPr>
          <a:xfrm>
            <a:off x="457200" y="2667000"/>
            <a:ext cx="8229600" cy="3459163"/>
          </a:xfrm>
          <a:solidFill>
            <a:srgbClr val="FFFF00"/>
          </a:solidFill>
        </p:spPr>
        <p:txBody>
          <a:bodyPr/>
          <a:lstStyle/>
          <a:p>
            <a:pPr marL="571500" indent="-571500">
              <a:buFont typeface="+mj-lt"/>
              <a:buAutoNum type="romanLcPeriod"/>
            </a:pPr>
            <a:r>
              <a:rPr lang="en-US" dirty="0" smtClean="0"/>
              <a:t>“define the matter for which protection is sight”</a:t>
            </a:r>
          </a:p>
          <a:p>
            <a:pPr marL="571500" indent="-571500">
              <a:buFont typeface="+mj-lt"/>
              <a:buAutoNum type="romanLcPeriod"/>
            </a:pPr>
            <a:r>
              <a:rPr lang="en-US" dirty="0" smtClean="0"/>
              <a:t>“be clear and concise”</a:t>
            </a:r>
          </a:p>
          <a:p>
            <a:pPr marL="571500" indent="-571500">
              <a:buFont typeface="+mj-lt"/>
              <a:buAutoNum type="romanLcPeriod"/>
            </a:pPr>
            <a:r>
              <a:rPr lang="en-US" dirty="0" smtClean="0"/>
              <a:t>“be supported by the description”</a:t>
            </a:r>
            <a:endParaRPr lang="en-US" dirty="0"/>
          </a:p>
        </p:txBody>
      </p:sp>
    </p:spTree>
    <p:extLst>
      <p:ext uri="{BB962C8B-B14F-4D97-AF65-F5344CB8AC3E}">
        <p14:creationId xmlns:p14="http://schemas.microsoft.com/office/powerpoint/2010/main" xmlns="" val="4160169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lstStyle/>
          <a:p>
            <a:r>
              <a:rPr lang="en-US" dirty="0" smtClean="0"/>
              <a:t>Since the extent of the protection conferred by a patent is determined by the terms recited in the claims – clarity of the claims is of the utmost importance</a:t>
            </a:r>
          </a:p>
          <a:p>
            <a:r>
              <a:rPr lang="en-US" dirty="0" smtClean="0"/>
              <a:t>The claims interpreted with the help of the description and the drawings</a:t>
            </a:r>
            <a:endParaRPr lang="en-US" dirty="0"/>
          </a:p>
        </p:txBody>
      </p:sp>
    </p:spTree>
    <p:extLst>
      <p:ext uri="{BB962C8B-B14F-4D97-AF65-F5344CB8AC3E}">
        <p14:creationId xmlns:p14="http://schemas.microsoft.com/office/powerpoint/2010/main" xmlns="" val="13118454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rgbClr val="FFFF00"/>
          </a:solidFill>
        </p:spPr>
        <p:txBody>
          <a:bodyPr/>
          <a:lstStyle/>
          <a:p>
            <a:r>
              <a:rPr lang="en-US" dirty="0" smtClean="0"/>
              <a:t>The </a:t>
            </a:r>
            <a:r>
              <a:rPr lang="en-US" dirty="0" err="1" smtClean="0"/>
              <a:t>EPO</a:t>
            </a:r>
            <a:r>
              <a:rPr lang="en-US" dirty="0" smtClean="0"/>
              <a:t> recommends that claims be drafted in terms of the “technical features of the invention” </a:t>
            </a:r>
          </a:p>
          <a:p>
            <a:r>
              <a:rPr lang="en-US" dirty="0" smtClean="0"/>
              <a:t>The claims should not contain statement relating, non-technical matters.</a:t>
            </a:r>
          </a:p>
          <a:p>
            <a:endParaRPr lang="en-US" dirty="0"/>
          </a:p>
          <a:p>
            <a:endParaRPr lang="en-US" dirty="0" smtClean="0"/>
          </a:p>
        </p:txBody>
      </p:sp>
    </p:spTree>
    <p:extLst>
      <p:ext uri="{BB962C8B-B14F-4D97-AF65-F5344CB8AC3E}">
        <p14:creationId xmlns:p14="http://schemas.microsoft.com/office/powerpoint/2010/main" xmlns="" val="2521899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a:solidFill>
            <a:schemeClr val="accent2">
              <a:lumMod val="60000"/>
              <a:lumOff val="40000"/>
            </a:schemeClr>
          </a:solidFill>
        </p:spPr>
        <p:txBody>
          <a:bodyPr/>
          <a:lstStyle/>
          <a:p>
            <a:r>
              <a:rPr lang="en-US" dirty="0" smtClean="0"/>
              <a:t>B. </a:t>
            </a:r>
            <a:br>
              <a:rPr lang="en-US" dirty="0" smtClean="0"/>
            </a:br>
            <a:r>
              <a:rPr lang="en-US" sz="8800" dirty="0" smtClean="0"/>
              <a:t>F O R M A T </a:t>
            </a:r>
            <a:br>
              <a:rPr lang="en-US" sz="8800" dirty="0" smtClean="0"/>
            </a:br>
            <a:r>
              <a:rPr lang="en-US" sz="8800" dirty="0" smtClean="0"/>
              <a:t>CLAIM PATENT</a:t>
            </a:r>
            <a:endParaRPr lang="en-US" dirty="0"/>
          </a:p>
        </p:txBody>
      </p:sp>
    </p:spTree>
    <p:extLst>
      <p:ext uri="{BB962C8B-B14F-4D97-AF65-F5344CB8AC3E}">
        <p14:creationId xmlns:p14="http://schemas.microsoft.com/office/powerpoint/2010/main" xmlns="" val="745131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t>A patent claim has three parts:</a:t>
            </a:r>
            <a:endParaRPr lang="en-US" dirty="0"/>
          </a:p>
        </p:txBody>
      </p:sp>
      <p:sp>
        <p:nvSpPr>
          <p:cNvPr id="3" name="Content Placeholder 2"/>
          <p:cNvSpPr>
            <a:spLocks noGrp="1"/>
          </p:cNvSpPr>
          <p:nvPr>
            <p:ph idx="1"/>
          </p:nvPr>
        </p:nvSpPr>
        <p:spPr/>
        <p:txBody>
          <a:bodyPr/>
          <a:lstStyle/>
          <a:p>
            <a:pPr>
              <a:buClr>
                <a:srgbClr val="C00000"/>
              </a:buClr>
              <a:buFont typeface="Wingdings" pitchFamily="2" charset="2"/>
              <a:buChar char="v"/>
            </a:pPr>
            <a:r>
              <a:rPr lang="en-US" dirty="0" smtClean="0">
                <a:solidFill>
                  <a:srgbClr val="C00000"/>
                </a:solidFill>
              </a:rPr>
              <a:t>The preamble</a:t>
            </a:r>
            <a:r>
              <a:rPr lang="en-US" dirty="0" smtClean="0"/>
              <a:t>: </a:t>
            </a:r>
          </a:p>
          <a:p>
            <a:pPr>
              <a:buClr>
                <a:srgbClr val="C00000"/>
              </a:buClr>
              <a:buFont typeface="Wingdings" pitchFamily="2" charset="2"/>
              <a:buChar char="v"/>
            </a:pPr>
            <a:r>
              <a:rPr lang="en-US" dirty="0" smtClean="0">
                <a:solidFill>
                  <a:srgbClr val="FFC000"/>
                </a:solidFill>
              </a:rPr>
              <a:t>The transitional phrase</a:t>
            </a:r>
          </a:p>
          <a:p>
            <a:pPr>
              <a:buClr>
                <a:srgbClr val="C00000"/>
              </a:buClr>
              <a:buFont typeface="Wingdings" pitchFamily="2" charset="2"/>
              <a:buChar char="v"/>
            </a:pPr>
            <a:r>
              <a:rPr lang="en-US" dirty="0" smtClean="0">
                <a:solidFill>
                  <a:srgbClr val="00B050"/>
                </a:solidFill>
              </a:rPr>
              <a:t>The body</a:t>
            </a:r>
          </a:p>
          <a:p>
            <a:pPr>
              <a:buClr>
                <a:srgbClr val="C00000"/>
              </a:buClr>
              <a:buFont typeface="Wingdings" pitchFamily="2" charset="2"/>
              <a:buChar char="v"/>
            </a:pPr>
            <a:endParaRPr lang="en-US" dirty="0">
              <a:solidFill>
                <a:srgbClr val="00B05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274403689"/>
              </p:ext>
            </p:extLst>
          </p:nvPr>
        </p:nvGraphicFramePr>
        <p:xfrm>
          <a:off x="762000" y="3581400"/>
          <a:ext cx="7162800" cy="990600"/>
        </p:xfrm>
        <a:graphic>
          <a:graphicData uri="http://schemas.openxmlformats.org/drawingml/2006/table">
            <a:tbl>
              <a:tblPr firstRow="1" bandRow="1">
                <a:tableStyleId>{5C22544A-7EE6-4342-B048-85BDC9FD1C3A}</a:tableStyleId>
              </a:tblPr>
              <a:tblGrid>
                <a:gridCol w="2387600"/>
                <a:gridCol w="2387600"/>
                <a:gridCol w="2387600"/>
              </a:tblGrid>
              <a:tr h="990600">
                <a:tc>
                  <a:txBody>
                    <a:bodyPr/>
                    <a:lstStyle/>
                    <a:p>
                      <a:pPr algn="ctr"/>
                      <a:r>
                        <a:rPr lang="en-US" dirty="0" smtClean="0">
                          <a:solidFill>
                            <a:schemeClr val="bg1"/>
                          </a:solidFill>
                        </a:rPr>
                        <a:t>The preamble</a:t>
                      </a:r>
                      <a:endParaRPr lang="en-US" dirty="0">
                        <a:solidFill>
                          <a:schemeClr val="bg1"/>
                        </a:solidFill>
                      </a:endParaRPr>
                    </a:p>
                  </a:txBody>
                  <a:tcPr>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The transitional phrase</a:t>
                      </a:r>
                    </a:p>
                    <a:p>
                      <a:endParaRPr lang="en-US" dirty="0"/>
                    </a:p>
                  </a:txBody>
                  <a:tcP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The body</a:t>
                      </a:r>
                    </a:p>
                    <a:p>
                      <a:endParaRPr lang="en-US" dirty="0"/>
                    </a:p>
                  </a:txBody>
                  <a:tcPr>
                    <a:solidFill>
                      <a:srgbClr val="00B050"/>
                    </a:solidFill>
                  </a:tcPr>
                </a:tc>
              </a:tr>
            </a:tbl>
          </a:graphicData>
        </a:graphic>
      </p:graphicFrame>
    </p:spTree>
    <p:extLst>
      <p:ext uri="{BB962C8B-B14F-4D97-AF65-F5344CB8AC3E}">
        <p14:creationId xmlns:p14="http://schemas.microsoft.com/office/powerpoint/2010/main" xmlns="" val="222430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00B0F0"/>
          </a:solidFill>
        </p:spPr>
        <p:txBody>
          <a:bodyPr/>
          <a:lstStyle/>
          <a:p>
            <a:pPr marL="571500" indent="-571500" algn="l">
              <a:buFont typeface="Wingdings" pitchFamily="2" charset="2"/>
              <a:buChar char="v"/>
            </a:pPr>
            <a:r>
              <a:rPr lang="en-US" dirty="0" err="1" smtClean="0"/>
              <a:t>Apakah</a:t>
            </a:r>
            <a:r>
              <a:rPr lang="en-US" dirty="0" smtClean="0"/>
              <a:t> paten </a:t>
            </a:r>
            <a:r>
              <a:rPr lang="en-US" dirty="0" err="1" smtClean="0"/>
              <a:t>itu</a:t>
            </a:r>
            <a:r>
              <a:rPr lang="en-US" dirty="0" smtClean="0"/>
              <a:t>?</a:t>
            </a:r>
            <a:endParaRPr lang="en-US" dirty="0"/>
          </a:p>
        </p:txBody>
      </p:sp>
      <p:sp>
        <p:nvSpPr>
          <p:cNvPr id="6" name="Content Placeholder 5"/>
          <p:cNvSpPr>
            <a:spLocks noGrp="1"/>
          </p:cNvSpPr>
          <p:nvPr>
            <p:ph idx="1"/>
          </p:nvPr>
        </p:nvSpPr>
        <p:spPr>
          <a:solidFill>
            <a:srgbClr val="FFFF00"/>
          </a:solidFill>
        </p:spPr>
        <p:txBody>
          <a:bodyPr/>
          <a:lstStyle/>
          <a:p>
            <a:pPr>
              <a:buFont typeface="Wingdings" pitchFamily="2" charset="2"/>
              <a:buChar char="ü"/>
            </a:pPr>
            <a:r>
              <a:rPr lang="en-US" dirty="0" smtClean="0"/>
              <a:t>Paten </a:t>
            </a:r>
            <a:r>
              <a:rPr lang="en-US" dirty="0" err="1" smtClean="0"/>
              <a:t>adalah</a:t>
            </a:r>
            <a:r>
              <a:rPr lang="en-US" dirty="0" smtClean="0"/>
              <a:t> </a:t>
            </a:r>
            <a:r>
              <a:rPr lang="en-US" b="1" dirty="0" err="1" smtClean="0">
                <a:solidFill>
                  <a:schemeClr val="tx2">
                    <a:lumMod val="60000"/>
                    <a:lumOff val="40000"/>
                  </a:schemeClr>
                </a:solidFill>
              </a:rPr>
              <a:t>hak</a:t>
            </a:r>
            <a:r>
              <a:rPr lang="en-US" b="1" dirty="0" smtClean="0">
                <a:solidFill>
                  <a:schemeClr val="tx2">
                    <a:lumMod val="60000"/>
                    <a:lumOff val="40000"/>
                  </a:schemeClr>
                </a:solidFill>
              </a:rPr>
              <a:t> </a:t>
            </a:r>
            <a:r>
              <a:rPr lang="en-US" b="1" dirty="0" err="1" smtClean="0">
                <a:solidFill>
                  <a:schemeClr val="tx2">
                    <a:lumMod val="60000"/>
                    <a:lumOff val="40000"/>
                  </a:schemeClr>
                </a:solidFill>
              </a:rPr>
              <a:t>eksklusif</a:t>
            </a:r>
            <a:r>
              <a:rPr lang="en-US" b="1" dirty="0" smtClean="0">
                <a:solidFill>
                  <a:schemeClr val="tx2">
                    <a:lumMod val="60000"/>
                    <a:lumOff val="40000"/>
                  </a:schemeClr>
                </a:solidFill>
              </a:rPr>
              <a:t> </a:t>
            </a:r>
            <a:r>
              <a:rPr lang="en-US" dirty="0" smtClean="0"/>
              <a:t>yang </a:t>
            </a:r>
            <a:r>
              <a:rPr lang="en-US" dirty="0" err="1" smtClean="0"/>
              <a:t>diberikan</a:t>
            </a:r>
            <a:r>
              <a:rPr lang="en-US" dirty="0" smtClean="0"/>
              <a:t> </a:t>
            </a:r>
            <a:r>
              <a:rPr lang="en-US" dirty="0" err="1" smtClean="0"/>
              <a:t>oleh</a:t>
            </a:r>
            <a:r>
              <a:rPr lang="en-US" dirty="0" smtClean="0"/>
              <a:t> Negara </a:t>
            </a:r>
            <a:r>
              <a:rPr lang="en-US" dirty="0" err="1" smtClean="0"/>
              <a:t>kepada</a:t>
            </a:r>
            <a:r>
              <a:rPr lang="en-US" dirty="0" smtClean="0"/>
              <a:t> inventor </a:t>
            </a:r>
            <a:r>
              <a:rPr lang="en-US" dirty="0" err="1" smtClean="0"/>
              <a:t>atas</a:t>
            </a:r>
            <a:r>
              <a:rPr lang="en-US" dirty="0" smtClean="0"/>
              <a:t> </a:t>
            </a:r>
            <a:r>
              <a:rPr lang="en-US" dirty="0" err="1" smtClean="0"/>
              <a:t>hasil</a:t>
            </a:r>
            <a:r>
              <a:rPr lang="en-US" dirty="0" smtClean="0"/>
              <a:t> </a:t>
            </a:r>
            <a:r>
              <a:rPr lang="en-US" dirty="0" err="1" smtClean="0"/>
              <a:t>invensinya</a:t>
            </a:r>
            <a:r>
              <a:rPr lang="en-US" dirty="0" smtClean="0"/>
              <a:t> di </a:t>
            </a:r>
            <a:r>
              <a:rPr lang="en-US" dirty="0" err="1" smtClean="0"/>
              <a:t>bidang</a:t>
            </a:r>
            <a:r>
              <a:rPr lang="en-US" dirty="0" smtClean="0"/>
              <a:t> </a:t>
            </a:r>
            <a:r>
              <a:rPr lang="en-US" dirty="0" err="1" smtClean="0"/>
              <a:t>teknologi</a:t>
            </a:r>
            <a:r>
              <a:rPr lang="en-US" dirty="0" smtClean="0"/>
              <a:t> </a:t>
            </a:r>
            <a:r>
              <a:rPr lang="en-US" b="1" dirty="0" err="1" smtClean="0">
                <a:solidFill>
                  <a:schemeClr val="tx2">
                    <a:lumMod val="60000"/>
                    <a:lumOff val="40000"/>
                  </a:schemeClr>
                </a:solidFill>
              </a:rPr>
              <a:t>untuk</a:t>
            </a:r>
            <a:r>
              <a:rPr lang="en-US" b="1" dirty="0" smtClean="0">
                <a:solidFill>
                  <a:schemeClr val="tx2">
                    <a:lumMod val="60000"/>
                    <a:lumOff val="40000"/>
                  </a:schemeClr>
                </a:solidFill>
              </a:rPr>
              <a:t> </a:t>
            </a:r>
            <a:r>
              <a:rPr lang="en-US" b="1" dirty="0" err="1" smtClean="0">
                <a:solidFill>
                  <a:schemeClr val="tx2">
                    <a:lumMod val="60000"/>
                    <a:lumOff val="40000"/>
                  </a:schemeClr>
                </a:solidFill>
              </a:rPr>
              <a:t>jangka</a:t>
            </a:r>
            <a:r>
              <a:rPr lang="en-US" b="1" dirty="0" smtClean="0">
                <a:solidFill>
                  <a:schemeClr val="tx2">
                    <a:lumMod val="60000"/>
                    <a:lumOff val="40000"/>
                  </a:schemeClr>
                </a:solidFill>
              </a:rPr>
              <a:t> </a:t>
            </a:r>
            <a:r>
              <a:rPr lang="en-US" b="1" dirty="0" err="1" smtClean="0">
                <a:solidFill>
                  <a:schemeClr val="tx2">
                    <a:lumMod val="60000"/>
                    <a:lumOff val="40000"/>
                  </a:schemeClr>
                </a:solidFill>
              </a:rPr>
              <a:t>waktu</a:t>
            </a:r>
            <a:r>
              <a:rPr lang="en-US" b="1" dirty="0" smtClean="0">
                <a:solidFill>
                  <a:schemeClr val="tx2">
                    <a:lumMod val="60000"/>
                    <a:lumOff val="40000"/>
                  </a:schemeClr>
                </a:solidFill>
              </a:rPr>
              <a:t> </a:t>
            </a:r>
            <a:r>
              <a:rPr lang="en-US" b="1" dirty="0" err="1" smtClean="0">
                <a:solidFill>
                  <a:schemeClr val="tx2">
                    <a:lumMod val="60000"/>
                    <a:lumOff val="40000"/>
                  </a:schemeClr>
                </a:solidFill>
              </a:rPr>
              <a:t>tertentu</a:t>
            </a:r>
            <a:r>
              <a:rPr lang="en-US" b="1" dirty="0" smtClean="0">
                <a:solidFill>
                  <a:schemeClr val="tx2">
                    <a:lumMod val="60000"/>
                    <a:lumOff val="40000"/>
                  </a:schemeClr>
                </a:solidFill>
              </a:rPr>
              <a:t> </a:t>
            </a:r>
            <a:r>
              <a:rPr lang="en-US" b="1" dirty="0" err="1" smtClean="0">
                <a:solidFill>
                  <a:schemeClr val="tx2">
                    <a:lumMod val="60000"/>
                    <a:lumOff val="40000"/>
                  </a:schemeClr>
                </a:solidFill>
              </a:rPr>
              <a:t>melaksanakan</a:t>
            </a:r>
            <a:r>
              <a:rPr lang="en-US" b="1" dirty="0" smtClean="0">
                <a:solidFill>
                  <a:schemeClr val="tx2">
                    <a:lumMod val="60000"/>
                    <a:lumOff val="40000"/>
                  </a:schemeClr>
                </a:solidFill>
              </a:rPr>
              <a:t> </a:t>
            </a:r>
            <a:r>
              <a:rPr lang="en-US" b="1" dirty="0" err="1" smtClean="0">
                <a:solidFill>
                  <a:schemeClr val="tx2">
                    <a:lumMod val="60000"/>
                    <a:lumOff val="40000"/>
                  </a:schemeClr>
                </a:solidFill>
              </a:rPr>
              <a:t>sendiri</a:t>
            </a:r>
            <a:r>
              <a:rPr lang="en-US" b="1" dirty="0" smtClean="0">
                <a:solidFill>
                  <a:schemeClr val="tx2">
                    <a:lumMod val="60000"/>
                    <a:lumOff val="40000"/>
                  </a:schemeClr>
                </a:solidFill>
              </a:rPr>
              <a:t> </a:t>
            </a:r>
            <a:r>
              <a:rPr lang="en-US" b="1" dirty="0" err="1" smtClean="0">
                <a:solidFill>
                  <a:schemeClr val="tx2">
                    <a:lumMod val="60000"/>
                    <a:lumOff val="40000"/>
                  </a:schemeClr>
                </a:solidFill>
              </a:rPr>
              <a:t>invensi</a:t>
            </a:r>
            <a:r>
              <a:rPr lang="en-US" b="1" dirty="0" smtClean="0">
                <a:solidFill>
                  <a:schemeClr val="tx2">
                    <a:lumMod val="60000"/>
                    <a:lumOff val="40000"/>
                  </a:schemeClr>
                </a:solidFill>
              </a:rPr>
              <a:t> </a:t>
            </a:r>
            <a:r>
              <a:rPr lang="en-US" dirty="0" err="1" smtClean="0"/>
              <a:t>tersebut</a:t>
            </a:r>
            <a:r>
              <a:rPr lang="en-US" dirty="0" smtClean="0"/>
              <a:t> </a:t>
            </a:r>
            <a:r>
              <a:rPr lang="en-US" dirty="0" err="1" smtClean="0"/>
              <a:t>atau</a:t>
            </a:r>
            <a:r>
              <a:rPr lang="en-US" dirty="0" smtClean="0"/>
              <a:t> </a:t>
            </a:r>
            <a:r>
              <a:rPr lang="en-US" dirty="0" err="1" smtClean="0"/>
              <a:t>memberikan</a:t>
            </a:r>
            <a:r>
              <a:rPr lang="en-US" dirty="0" smtClean="0"/>
              <a:t> </a:t>
            </a:r>
            <a:r>
              <a:rPr lang="en-US" dirty="0" err="1" smtClean="0"/>
              <a:t>persetujuan</a:t>
            </a:r>
            <a:r>
              <a:rPr lang="en-US" dirty="0" smtClean="0"/>
              <a:t> </a:t>
            </a:r>
            <a:r>
              <a:rPr lang="en-US" dirty="0" err="1" smtClean="0"/>
              <a:t>kepada</a:t>
            </a:r>
            <a:r>
              <a:rPr lang="en-US" dirty="0" smtClean="0"/>
              <a:t> </a:t>
            </a:r>
            <a:r>
              <a:rPr lang="en-US" dirty="0" err="1" smtClean="0"/>
              <a:t>pihak</a:t>
            </a:r>
            <a:r>
              <a:rPr lang="en-US" dirty="0" smtClean="0"/>
              <a:t> lain </a:t>
            </a:r>
            <a:r>
              <a:rPr lang="en-US" dirty="0" err="1" smtClean="0"/>
              <a:t>untuk</a:t>
            </a:r>
            <a:r>
              <a:rPr lang="en-US" dirty="0" smtClean="0"/>
              <a:t> </a:t>
            </a:r>
            <a:r>
              <a:rPr lang="en-US" dirty="0" err="1" smtClean="0"/>
              <a:t>melaksanakannya</a:t>
            </a:r>
            <a:r>
              <a:rPr lang="en-US" dirty="0" smtClean="0"/>
              <a:t>. </a:t>
            </a:r>
            <a:endParaRPr lang="en-US" dirty="0"/>
          </a:p>
        </p:txBody>
      </p:sp>
    </p:spTree>
    <p:extLst>
      <p:ext uri="{BB962C8B-B14F-4D97-AF65-F5344CB8AC3E}">
        <p14:creationId xmlns:p14="http://schemas.microsoft.com/office/powerpoint/2010/main" xmlns="" val="121262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algn="l"/>
            <a:r>
              <a:rPr lang="en-US" dirty="0" smtClean="0"/>
              <a:t>Example 1. </a:t>
            </a:r>
            <a:br>
              <a:rPr lang="en-US" dirty="0" smtClean="0"/>
            </a:br>
            <a:r>
              <a:rPr lang="en-US" sz="3600" dirty="0" smtClean="0"/>
              <a:t>A Patent Applicant has invented a rice cooker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89533314"/>
              </p:ext>
            </p:extLst>
          </p:nvPr>
        </p:nvGraphicFramePr>
        <p:xfrm>
          <a:off x="457200" y="1600200"/>
          <a:ext cx="8229600" cy="914400"/>
        </p:xfrm>
        <a:graphic>
          <a:graphicData uri="http://schemas.openxmlformats.org/drawingml/2006/table">
            <a:tbl>
              <a:tblPr firstRow="1" bandRow="1">
                <a:tableStyleId>{5C22544A-7EE6-4342-B048-85BDC9FD1C3A}</a:tableStyleId>
              </a:tblPr>
              <a:tblGrid>
                <a:gridCol w="8229600"/>
              </a:tblGrid>
              <a:tr h="914400">
                <a:tc>
                  <a:txBody>
                    <a:bodyPr/>
                    <a:lstStyle/>
                    <a:p>
                      <a:r>
                        <a:rPr lang="en-US" sz="4400" dirty="0" smtClean="0"/>
                        <a:t>An</a:t>
                      </a:r>
                      <a:r>
                        <a:rPr lang="en-US" sz="4400" baseline="0" dirty="0" smtClean="0"/>
                        <a:t> apparatus for cooking </a:t>
                      </a:r>
                      <a:r>
                        <a:rPr lang="en-US" sz="4400" u="sng" baseline="0" dirty="0" smtClean="0"/>
                        <a:t>rice</a:t>
                      </a:r>
                      <a:endParaRPr lang="en-US" sz="4400" u="sng" dirty="0"/>
                    </a:p>
                  </a:txBody>
                  <a:tcPr>
                    <a:solidFill>
                      <a:srgbClr val="C000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878084413"/>
              </p:ext>
            </p:extLst>
          </p:nvPr>
        </p:nvGraphicFramePr>
        <p:xfrm>
          <a:off x="609600" y="3276600"/>
          <a:ext cx="8001000" cy="1066800"/>
        </p:xfrm>
        <a:graphic>
          <a:graphicData uri="http://schemas.openxmlformats.org/drawingml/2006/table">
            <a:tbl>
              <a:tblPr firstRow="1" bandRow="1">
                <a:tableStyleId>{5C22544A-7EE6-4342-B048-85BDC9FD1C3A}</a:tableStyleId>
              </a:tblPr>
              <a:tblGrid>
                <a:gridCol w="80010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dirty="0" smtClean="0"/>
                        <a:t>An</a:t>
                      </a:r>
                      <a:r>
                        <a:rPr lang="en-US" sz="4000" baseline="0" dirty="0" smtClean="0"/>
                        <a:t> apparatus for cooking </a:t>
                      </a:r>
                      <a:r>
                        <a:rPr lang="en-US" sz="4000" u="sng" baseline="0" dirty="0" smtClean="0"/>
                        <a:t>grains</a:t>
                      </a:r>
                      <a:endParaRPr lang="en-US" sz="4000" u="sng" dirty="0" smtClean="0"/>
                    </a:p>
                    <a:p>
                      <a:endParaRPr lang="en-US" dirty="0"/>
                    </a:p>
                  </a:txBody>
                  <a:tcPr>
                    <a:solidFill>
                      <a:srgbClr val="C0000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4153506725"/>
              </p:ext>
            </p:extLst>
          </p:nvPr>
        </p:nvGraphicFramePr>
        <p:xfrm>
          <a:off x="685800" y="5029200"/>
          <a:ext cx="8001000" cy="1066800"/>
        </p:xfrm>
        <a:graphic>
          <a:graphicData uri="http://schemas.openxmlformats.org/drawingml/2006/table">
            <a:tbl>
              <a:tblPr firstRow="1" bandRow="1">
                <a:tableStyleId>{5C22544A-7EE6-4342-B048-85BDC9FD1C3A}</a:tableStyleId>
              </a:tblPr>
              <a:tblGrid>
                <a:gridCol w="80010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dirty="0" smtClean="0"/>
                        <a:t>An</a:t>
                      </a:r>
                      <a:r>
                        <a:rPr lang="en-US" sz="4400" baseline="0" dirty="0" smtClean="0"/>
                        <a:t> apparatus for cooking </a:t>
                      </a:r>
                      <a:endParaRPr lang="en-US" sz="4400" dirty="0" smtClean="0"/>
                    </a:p>
                    <a:p>
                      <a:endParaRPr lang="en-US" dirty="0"/>
                    </a:p>
                  </a:txBody>
                  <a:tcPr>
                    <a:solidFill>
                      <a:srgbClr val="C00000"/>
                    </a:solidFill>
                  </a:tcPr>
                </a:tc>
              </a:tr>
            </a:tbl>
          </a:graphicData>
        </a:graphic>
      </p:graphicFrame>
    </p:spTree>
    <p:extLst>
      <p:ext uri="{BB962C8B-B14F-4D97-AF65-F5344CB8AC3E}">
        <p14:creationId xmlns:p14="http://schemas.microsoft.com/office/powerpoint/2010/main" xmlns="" val="2846477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algn="l"/>
            <a:r>
              <a:rPr lang="en-US" sz="2400" dirty="0" smtClean="0"/>
              <a:t>Example 2:</a:t>
            </a:r>
            <a:br>
              <a:rPr lang="en-US" sz="2400" dirty="0" smtClean="0"/>
            </a:br>
            <a:r>
              <a:rPr lang="en-US" sz="2400" dirty="0" smtClean="0"/>
              <a:t>A Patent applicant wants to claim a unique method of making tea.</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57682149"/>
              </p:ext>
            </p:extLst>
          </p:nvPr>
        </p:nvGraphicFramePr>
        <p:xfrm>
          <a:off x="457200" y="16002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600" dirty="0" smtClean="0"/>
                        <a:t>A method for making </a:t>
                      </a:r>
                      <a:r>
                        <a:rPr lang="en-US" sz="3600" u="sng" dirty="0" smtClean="0"/>
                        <a:t>tea</a:t>
                      </a:r>
                      <a:endParaRPr lang="en-US" sz="3600" u="sng" dirty="0"/>
                    </a:p>
                  </a:txBody>
                  <a:tcPr>
                    <a:solidFill>
                      <a:srgbClr val="C00000"/>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xmlns="" val="252160541"/>
              </p:ext>
            </p:extLst>
          </p:nvPr>
        </p:nvGraphicFramePr>
        <p:xfrm>
          <a:off x="457200" y="3276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method</a:t>
                      </a:r>
                      <a:r>
                        <a:rPr lang="en-US" sz="3200" baseline="0" dirty="0" smtClean="0"/>
                        <a:t> for making </a:t>
                      </a:r>
                      <a:r>
                        <a:rPr lang="en-US" sz="3200" u="sng" baseline="0" dirty="0" smtClean="0"/>
                        <a:t>a plant-based beverage</a:t>
                      </a:r>
                      <a:endParaRPr lang="en-US" sz="3200" u="sng" dirty="0"/>
                    </a:p>
                  </a:txBody>
                  <a:tcPr>
                    <a:solidFill>
                      <a:srgbClr val="C00000"/>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xmlns="" val="254109161"/>
              </p:ext>
            </p:extLst>
          </p:nvPr>
        </p:nvGraphicFramePr>
        <p:xfrm>
          <a:off x="457200" y="5181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method for making </a:t>
                      </a:r>
                      <a:r>
                        <a:rPr lang="en-US" sz="3200" u="sng" dirty="0" smtClean="0"/>
                        <a:t>a warm beverage</a:t>
                      </a:r>
                      <a:endParaRPr lang="en-US" sz="3200" u="sng" dirty="0"/>
                    </a:p>
                  </a:txBody>
                  <a:tcPr>
                    <a:solidFill>
                      <a:srgbClr val="C00000"/>
                    </a:solidFill>
                  </a:tcPr>
                </a:tc>
              </a:tr>
            </a:tbl>
          </a:graphicData>
        </a:graphic>
      </p:graphicFrame>
    </p:spTree>
    <p:extLst>
      <p:ext uri="{BB962C8B-B14F-4D97-AF65-F5344CB8AC3E}">
        <p14:creationId xmlns:p14="http://schemas.microsoft.com/office/powerpoint/2010/main" xmlns="" val="5268348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pPr algn="l"/>
            <a:r>
              <a:rPr lang="en-US" sz="2400" dirty="0" smtClean="0"/>
              <a:t>Example 3:</a:t>
            </a:r>
            <a:br>
              <a:rPr lang="en-US" sz="2400" dirty="0" smtClean="0"/>
            </a:br>
            <a:r>
              <a:rPr lang="en-US" sz="2400" dirty="0" smtClean="0"/>
              <a:t>A Patent applicant has invented a compound to treat malaria</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20699377"/>
              </p:ext>
            </p:extLst>
          </p:nvPr>
        </p:nvGraphicFramePr>
        <p:xfrm>
          <a:off x="457200" y="16002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600" dirty="0" smtClean="0"/>
                        <a:t>A Composition</a:t>
                      </a:r>
                      <a:r>
                        <a:rPr lang="en-US" sz="3600" baseline="0" dirty="0" smtClean="0"/>
                        <a:t> for treating malaria</a:t>
                      </a:r>
                      <a:endParaRPr lang="en-US" sz="3600" u="sng" dirty="0"/>
                    </a:p>
                  </a:txBody>
                  <a:tcPr>
                    <a:solidFill>
                      <a:srgbClr val="C00000"/>
                    </a:solidFill>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xmlns="" val="456475883"/>
              </p:ext>
            </p:extLst>
          </p:nvPr>
        </p:nvGraphicFramePr>
        <p:xfrm>
          <a:off x="457200" y="3276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method</a:t>
                      </a:r>
                      <a:r>
                        <a:rPr lang="en-US" sz="3200" baseline="0" dirty="0" smtClean="0"/>
                        <a:t> for ………..</a:t>
                      </a:r>
                      <a:endParaRPr lang="en-US" sz="3200" u="sng" dirty="0"/>
                    </a:p>
                  </a:txBody>
                  <a:tcPr>
                    <a:solidFill>
                      <a:srgbClr val="C00000"/>
                    </a:solidFill>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xmlns="" val="3775167479"/>
              </p:ext>
            </p:extLst>
          </p:nvPr>
        </p:nvGraphicFramePr>
        <p:xfrm>
          <a:off x="457200" y="5181600"/>
          <a:ext cx="8229600" cy="990600"/>
        </p:xfrm>
        <a:graphic>
          <a:graphicData uri="http://schemas.openxmlformats.org/drawingml/2006/table">
            <a:tbl>
              <a:tblPr firstRow="1" bandRow="1">
                <a:tableStyleId>{5C22544A-7EE6-4342-B048-85BDC9FD1C3A}</a:tableStyleId>
              </a:tblPr>
              <a:tblGrid>
                <a:gridCol w="8229600"/>
              </a:tblGrid>
              <a:tr h="990600">
                <a:tc>
                  <a:txBody>
                    <a:bodyPr/>
                    <a:lstStyle/>
                    <a:p>
                      <a:r>
                        <a:rPr lang="en-US" sz="3200" dirty="0" smtClean="0"/>
                        <a:t>A device</a:t>
                      </a:r>
                      <a:r>
                        <a:rPr lang="en-US" sz="3200" baseline="0" dirty="0" smtClean="0"/>
                        <a:t> for ………..</a:t>
                      </a:r>
                      <a:endParaRPr lang="en-US" sz="3200" u="sng" dirty="0"/>
                    </a:p>
                  </a:txBody>
                  <a:tcPr>
                    <a:solidFill>
                      <a:srgbClr val="C00000"/>
                    </a:solidFill>
                  </a:tcPr>
                </a:tc>
              </a:tr>
            </a:tbl>
          </a:graphicData>
        </a:graphic>
      </p:graphicFrame>
    </p:spTree>
    <p:extLst>
      <p:ext uri="{BB962C8B-B14F-4D97-AF65-F5344CB8AC3E}">
        <p14:creationId xmlns:p14="http://schemas.microsoft.com/office/powerpoint/2010/main" xmlns="" val="1750636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en-US" dirty="0" smtClean="0"/>
              <a:t>Transitional Phrase</a:t>
            </a:r>
            <a:br>
              <a:rPr lang="en-US" dirty="0" smtClean="0"/>
            </a:br>
            <a:r>
              <a:rPr lang="en-US" dirty="0" smtClean="0"/>
              <a:t>(open ended)</a:t>
            </a:r>
            <a:endParaRPr lang="en-US" dirty="0"/>
          </a:p>
        </p:txBody>
      </p:sp>
      <p:sp>
        <p:nvSpPr>
          <p:cNvPr id="6" name="Content Placeholder 5"/>
          <p:cNvSpPr>
            <a:spLocks noGrp="1"/>
          </p:cNvSpPr>
          <p:nvPr>
            <p:ph idx="1"/>
          </p:nvPr>
        </p:nvSpPr>
        <p:spPr>
          <a:solidFill>
            <a:srgbClr val="FFFF00"/>
          </a:solidFill>
        </p:spPr>
        <p:txBody>
          <a:bodyPr/>
          <a:lstStyle/>
          <a:p>
            <a:pPr marL="0" indent="0">
              <a:buNone/>
            </a:pPr>
            <a:r>
              <a:rPr lang="en-US" dirty="0" smtClean="0"/>
              <a:t>An apparatus, </a:t>
            </a:r>
            <a:r>
              <a:rPr lang="en-US" u="sng" dirty="0" smtClean="0">
                <a:solidFill>
                  <a:srgbClr val="C00000"/>
                </a:solidFill>
              </a:rPr>
              <a:t>comprising</a:t>
            </a:r>
            <a:r>
              <a:rPr lang="en-US" dirty="0" smtClean="0"/>
              <a:t>:</a:t>
            </a:r>
          </a:p>
          <a:p>
            <a:pPr marL="0" indent="0">
              <a:buNone/>
            </a:pPr>
            <a:r>
              <a:rPr lang="en-US" dirty="0" smtClean="0"/>
              <a:t>a pencil;</a:t>
            </a:r>
          </a:p>
          <a:p>
            <a:pPr marL="0" indent="0">
              <a:buNone/>
            </a:pPr>
            <a:r>
              <a:rPr lang="en-US" dirty="0" smtClean="0"/>
              <a:t>an eraser attached to one end of the pencil; and</a:t>
            </a:r>
          </a:p>
          <a:p>
            <a:pPr marL="0" indent="0">
              <a:buNone/>
            </a:pPr>
            <a:r>
              <a:rPr lang="en-US" dirty="0" smtClean="0"/>
              <a:t>a light attached to the center of the pencil.</a:t>
            </a:r>
            <a:endParaRPr lang="en-US" dirty="0"/>
          </a:p>
        </p:txBody>
      </p:sp>
    </p:spTree>
    <p:extLst>
      <p:ext uri="{BB962C8B-B14F-4D97-AF65-F5344CB8AC3E}">
        <p14:creationId xmlns:p14="http://schemas.microsoft.com/office/powerpoint/2010/main" xmlns="" val="33032314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en-US" dirty="0" smtClean="0"/>
              <a:t>Transitional Phrase </a:t>
            </a:r>
            <a:br>
              <a:rPr lang="en-US" dirty="0" smtClean="0"/>
            </a:br>
            <a:r>
              <a:rPr lang="en-US" dirty="0" smtClean="0"/>
              <a:t>(Closed phrases)</a:t>
            </a:r>
            <a:endParaRPr lang="en-US" dirty="0"/>
          </a:p>
        </p:txBody>
      </p:sp>
      <p:sp>
        <p:nvSpPr>
          <p:cNvPr id="6" name="Content Placeholder 5"/>
          <p:cNvSpPr>
            <a:spLocks noGrp="1"/>
          </p:cNvSpPr>
          <p:nvPr>
            <p:ph idx="1"/>
          </p:nvPr>
        </p:nvSpPr>
        <p:spPr>
          <a:solidFill>
            <a:srgbClr val="FFFF00"/>
          </a:solidFill>
        </p:spPr>
        <p:txBody>
          <a:bodyPr/>
          <a:lstStyle/>
          <a:p>
            <a:pPr marL="0" indent="0">
              <a:buNone/>
            </a:pPr>
            <a:r>
              <a:rPr lang="en-US" dirty="0" smtClean="0"/>
              <a:t>An apparatus, </a:t>
            </a:r>
            <a:r>
              <a:rPr lang="en-US" u="sng" dirty="0" smtClean="0">
                <a:solidFill>
                  <a:srgbClr val="C00000"/>
                </a:solidFill>
              </a:rPr>
              <a:t>consisting of</a:t>
            </a:r>
            <a:r>
              <a:rPr lang="en-US" dirty="0" smtClean="0"/>
              <a:t>:</a:t>
            </a:r>
          </a:p>
          <a:p>
            <a:pPr marL="0" indent="0">
              <a:buNone/>
            </a:pPr>
            <a:r>
              <a:rPr lang="en-US" dirty="0" smtClean="0"/>
              <a:t>a pencil;</a:t>
            </a:r>
          </a:p>
          <a:p>
            <a:pPr marL="0" indent="0">
              <a:buNone/>
            </a:pPr>
            <a:r>
              <a:rPr lang="en-US" dirty="0" smtClean="0"/>
              <a:t>an eraser attached to one end of the pencil; and</a:t>
            </a:r>
          </a:p>
          <a:p>
            <a:pPr marL="0" indent="0">
              <a:buNone/>
            </a:pPr>
            <a:r>
              <a:rPr lang="en-US" dirty="0" smtClean="0"/>
              <a:t>a light attached to the center of the pencil</a:t>
            </a:r>
            <a:endParaRPr lang="en-US" dirty="0"/>
          </a:p>
        </p:txBody>
      </p:sp>
    </p:spTree>
    <p:extLst>
      <p:ext uri="{BB962C8B-B14F-4D97-AF65-F5344CB8AC3E}">
        <p14:creationId xmlns:p14="http://schemas.microsoft.com/office/powerpoint/2010/main" xmlns="" val="15706449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dirty="0" smtClean="0"/>
              <a:t>The Body of Claim</a:t>
            </a:r>
            <a:endParaRPr lang="en-US" dirty="0"/>
          </a:p>
        </p:txBody>
      </p:sp>
      <p:sp>
        <p:nvSpPr>
          <p:cNvPr id="3" name="Content Placeholder 2"/>
          <p:cNvSpPr>
            <a:spLocks noGrp="1"/>
          </p:cNvSpPr>
          <p:nvPr>
            <p:ph idx="1"/>
          </p:nvPr>
        </p:nvSpPr>
        <p:spPr>
          <a:solidFill>
            <a:srgbClr val="FFFF00"/>
          </a:solidFill>
        </p:spPr>
        <p:txBody>
          <a:bodyPr/>
          <a:lstStyle/>
          <a:p>
            <a:pPr marL="0" indent="0">
              <a:buNone/>
            </a:pPr>
            <a:r>
              <a:rPr lang="en-US" dirty="0" smtClean="0"/>
              <a:t>An apparatus for holding items, comprising:</a:t>
            </a:r>
          </a:p>
          <a:p>
            <a:pPr marL="0" indent="0">
              <a:buNone/>
            </a:pPr>
            <a:r>
              <a:rPr lang="en-US" u="sng" dirty="0" smtClean="0">
                <a:solidFill>
                  <a:srgbClr val="C00000"/>
                </a:solidFill>
              </a:rPr>
              <a:t>at least one leg; and</a:t>
            </a:r>
          </a:p>
          <a:p>
            <a:pPr marL="0" indent="0">
              <a:buNone/>
            </a:pPr>
            <a:r>
              <a:rPr lang="en-US" u="sng" dirty="0" smtClean="0">
                <a:solidFill>
                  <a:srgbClr val="C00000"/>
                </a:solidFill>
              </a:rPr>
              <a:t>a top configured to support at least one leg</a:t>
            </a:r>
            <a:endParaRPr lang="en-US" u="sng" dirty="0">
              <a:solidFill>
                <a:srgbClr val="C00000"/>
              </a:solidFill>
            </a:endParaRPr>
          </a:p>
        </p:txBody>
      </p:sp>
    </p:spTree>
    <p:extLst>
      <p:ext uri="{BB962C8B-B14F-4D97-AF65-F5344CB8AC3E}">
        <p14:creationId xmlns:p14="http://schemas.microsoft.com/office/powerpoint/2010/main" xmlns="" val="19026958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dirty="0" smtClean="0"/>
              <a:t>The Body of Claim</a:t>
            </a:r>
            <a:endParaRPr lang="en-US" dirty="0"/>
          </a:p>
        </p:txBody>
      </p:sp>
      <p:sp>
        <p:nvSpPr>
          <p:cNvPr id="3" name="Content Placeholder 2"/>
          <p:cNvSpPr>
            <a:spLocks noGrp="1"/>
          </p:cNvSpPr>
          <p:nvPr>
            <p:ph idx="1"/>
          </p:nvPr>
        </p:nvSpPr>
        <p:spPr>
          <a:solidFill>
            <a:srgbClr val="FFFF00"/>
          </a:solidFill>
        </p:spPr>
        <p:txBody>
          <a:bodyPr/>
          <a:lstStyle/>
          <a:p>
            <a:pPr marL="0" indent="0">
              <a:buNone/>
            </a:pPr>
            <a:r>
              <a:rPr lang="en-US" dirty="0" smtClean="0"/>
              <a:t>An apparatus for holding items, comprising:</a:t>
            </a:r>
          </a:p>
          <a:p>
            <a:pPr marL="0" indent="0">
              <a:buNone/>
            </a:pPr>
            <a:r>
              <a:rPr lang="en-US" u="sng" dirty="0" smtClean="0">
                <a:solidFill>
                  <a:srgbClr val="C00000"/>
                </a:solidFill>
              </a:rPr>
              <a:t>four legs;</a:t>
            </a:r>
          </a:p>
          <a:p>
            <a:pPr marL="0" indent="0">
              <a:buNone/>
            </a:pPr>
            <a:r>
              <a:rPr lang="en-US" u="sng" dirty="0" smtClean="0">
                <a:solidFill>
                  <a:srgbClr val="C00000"/>
                </a:solidFill>
              </a:rPr>
              <a:t>16 screws; and</a:t>
            </a:r>
          </a:p>
          <a:p>
            <a:pPr marL="0" indent="0">
              <a:buNone/>
            </a:pPr>
            <a:r>
              <a:rPr lang="en-US" u="sng" dirty="0" smtClean="0">
                <a:solidFill>
                  <a:srgbClr val="C00000"/>
                </a:solidFill>
              </a:rPr>
              <a:t>a top</a:t>
            </a:r>
            <a:endParaRPr lang="en-US" u="sng" dirty="0">
              <a:solidFill>
                <a:srgbClr val="C00000"/>
              </a:solidFill>
            </a:endParaRPr>
          </a:p>
        </p:txBody>
      </p:sp>
    </p:spTree>
    <p:extLst>
      <p:ext uri="{BB962C8B-B14F-4D97-AF65-F5344CB8AC3E}">
        <p14:creationId xmlns:p14="http://schemas.microsoft.com/office/powerpoint/2010/main" xmlns="" val="1810980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4724400"/>
          </a:xfrm>
          <a:solidFill>
            <a:srgbClr val="FFFF00"/>
          </a:solidFill>
        </p:spPr>
        <p:txBody>
          <a:bodyPr>
            <a:normAutofit/>
          </a:bodyPr>
          <a:lstStyle/>
          <a:p>
            <a:r>
              <a:rPr lang="en-US" sz="7200" dirty="0" smtClean="0">
                <a:solidFill>
                  <a:schemeClr val="accent2"/>
                </a:solidFill>
              </a:rPr>
              <a:t>Two-Part Claims/</a:t>
            </a:r>
            <a:br>
              <a:rPr lang="en-US" sz="7200" dirty="0" smtClean="0">
                <a:solidFill>
                  <a:schemeClr val="accent2"/>
                </a:solidFill>
              </a:rPr>
            </a:br>
            <a:r>
              <a:rPr lang="en-US" sz="7200" dirty="0" smtClean="0">
                <a:solidFill>
                  <a:schemeClr val="accent2"/>
                </a:solidFill>
              </a:rPr>
              <a:t>Improvement Claims/</a:t>
            </a:r>
            <a:br>
              <a:rPr lang="en-US" sz="7200" dirty="0" smtClean="0">
                <a:solidFill>
                  <a:schemeClr val="accent2"/>
                </a:solidFill>
              </a:rPr>
            </a:br>
            <a:r>
              <a:rPr lang="en-US" sz="7200" dirty="0">
                <a:solidFill>
                  <a:schemeClr val="accent2"/>
                </a:solidFill>
              </a:rPr>
              <a:t>J</a:t>
            </a:r>
            <a:r>
              <a:rPr lang="en-US" sz="7200" dirty="0" smtClean="0">
                <a:solidFill>
                  <a:schemeClr val="accent2"/>
                </a:solidFill>
              </a:rPr>
              <a:t>epson claim</a:t>
            </a:r>
            <a:endParaRPr lang="en-US" sz="7200" dirty="0">
              <a:solidFill>
                <a:schemeClr val="accent2"/>
              </a:solidFill>
            </a:endParaRPr>
          </a:p>
        </p:txBody>
      </p:sp>
    </p:spTree>
    <p:extLst>
      <p:ext uri="{BB962C8B-B14F-4D97-AF65-F5344CB8AC3E}">
        <p14:creationId xmlns:p14="http://schemas.microsoft.com/office/powerpoint/2010/main" xmlns="" val="31318370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pPr>
              <a:buFont typeface="Wingdings" pitchFamily="2" charset="2"/>
              <a:buChar char="Ø"/>
            </a:pPr>
            <a:r>
              <a:rPr lang="en-US" dirty="0" smtClean="0"/>
              <a:t>the </a:t>
            </a:r>
            <a:r>
              <a:rPr lang="en-US" dirty="0"/>
              <a:t>preamble of the claim </a:t>
            </a:r>
            <a:r>
              <a:rPr lang="en-US" dirty="0" smtClean="0"/>
              <a:t>sets out </a:t>
            </a:r>
            <a:r>
              <a:rPr lang="en-US" dirty="0"/>
              <a:t>the most relevant known prior art, and the body characterizes the improvement of the invention. </a:t>
            </a:r>
            <a:endParaRPr lang="en-US" dirty="0" smtClean="0"/>
          </a:p>
          <a:p>
            <a:pPr>
              <a:buFont typeface="Wingdings" pitchFamily="2" charset="2"/>
              <a:buChar char="Ø"/>
            </a:pPr>
            <a:r>
              <a:rPr lang="en-US" dirty="0" smtClean="0"/>
              <a:t>The</a:t>
            </a:r>
            <a:r>
              <a:rPr lang="en-US" dirty="0"/>
              <a:t> </a:t>
            </a:r>
            <a:r>
              <a:rPr lang="en-US" dirty="0" smtClean="0"/>
              <a:t>preamble </a:t>
            </a:r>
            <a:r>
              <a:rPr lang="en-US" dirty="0"/>
              <a:t>and body are connected by a specific transitional </a:t>
            </a:r>
            <a:r>
              <a:rPr lang="en-US" dirty="0" smtClean="0"/>
              <a:t>phrase. </a:t>
            </a:r>
          </a:p>
          <a:p>
            <a:pPr>
              <a:buFont typeface="Wingdings" pitchFamily="2" charset="2"/>
              <a:buChar char="Ø"/>
            </a:pPr>
            <a:r>
              <a:rPr lang="en-US" dirty="0" smtClean="0"/>
              <a:t>Thus</a:t>
            </a:r>
            <a:r>
              <a:rPr lang="en-US" dirty="0"/>
              <a:t>, </a:t>
            </a:r>
            <a:r>
              <a:rPr lang="en-US" dirty="0" smtClean="0"/>
              <a:t>the </a:t>
            </a:r>
            <a:r>
              <a:rPr lang="en-US" dirty="0"/>
              <a:t>preamble is the statement of the prior art, the </a:t>
            </a:r>
            <a:r>
              <a:rPr lang="en-US" dirty="0" smtClean="0"/>
              <a:t>transition is </a:t>
            </a:r>
            <a:r>
              <a:rPr lang="en-US" dirty="0"/>
              <a:t>a phrase such as “characterized by,” and the body provides the novelty</a:t>
            </a:r>
          </a:p>
        </p:txBody>
      </p:sp>
    </p:spTree>
    <p:extLst>
      <p:ext uri="{BB962C8B-B14F-4D97-AF65-F5344CB8AC3E}">
        <p14:creationId xmlns:p14="http://schemas.microsoft.com/office/powerpoint/2010/main" xmlns="" val="1029504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lstStyle/>
          <a:p>
            <a:r>
              <a:rPr lang="en-US" dirty="0"/>
              <a:t>In Europe, for example, the preamble is followed by the transition “characterized in that” or “</a:t>
            </a:r>
            <a:r>
              <a:rPr lang="en-US" dirty="0" smtClean="0"/>
              <a:t>characterized by</a:t>
            </a:r>
            <a:r>
              <a:rPr lang="en-US" dirty="0"/>
              <a:t>.” </a:t>
            </a:r>
            <a:endParaRPr lang="en-US" dirty="0" smtClean="0"/>
          </a:p>
          <a:p>
            <a:r>
              <a:rPr lang="en-US" dirty="0" smtClean="0"/>
              <a:t>In </a:t>
            </a:r>
            <a:r>
              <a:rPr lang="en-US" dirty="0"/>
              <a:t>the US the preamble is typically followed by the transition “wherein the improvement comprises…”</a:t>
            </a:r>
          </a:p>
          <a:p>
            <a:r>
              <a:rPr lang="en-US" dirty="0"/>
              <a:t>The preamble should typically reference only a single piece of prior art since the preamble is considered </a:t>
            </a:r>
            <a:r>
              <a:rPr lang="en-US" dirty="0" smtClean="0"/>
              <a:t>an implied </a:t>
            </a:r>
            <a:r>
              <a:rPr lang="en-US" dirty="0"/>
              <a:t>admission that it is prior art.</a:t>
            </a:r>
          </a:p>
        </p:txBody>
      </p:sp>
    </p:spTree>
    <p:extLst>
      <p:ext uri="{BB962C8B-B14F-4D97-AF65-F5344CB8AC3E}">
        <p14:creationId xmlns:p14="http://schemas.microsoft.com/office/powerpoint/2010/main" xmlns="" val="106465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pPr marL="571500" indent="-571500" algn="l">
              <a:buFont typeface="Wingdings" pitchFamily="2" charset="2"/>
              <a:buChar char="v"/>
            </a:pPr>
            <a:r>
              <a:rPr lang="en-US" dirty="0" err="1" smtClean="0"/>
              <a:t>Apa</a:t>
            </a:r>
            <a:r>
              <a:rPr lang="en-US" dirty="0" smtClean="0"/>
              <a:t> yang </a:t>
            </a:r>
            <a:r>
              <a:rPr lang="en-US" dirty="0" err="1" smtClean="0"/>
              <a:t>dapat</a:t>
            </a:r>
            <a:r>
              <a:rPr lang="en-US" dirty="0" smtClean="0"/>
              <a:t> </a:t>
            </a:r>
            <a:r>
              <a:rPr lang="en-US" dirty="0" err="1" smtClean="0"/>
              <a:t>dipatenkan</a:t>
            </a:r>
            <a:r>
              <a:rPr lang="en-US" dirty="0" smtClean="0"/>
              <a:t>?</a:t>
            </a:r>
            <a:endParaRPr lang="en-US" sz="3600" dirty="0"/>
          </a:p>
        </p:txBody>
      </p:sp>
      <p:sp>
        <p:nvSpPr>
          <p:cNvPr id="3" name="Content Placeholder 2"/>
          <p:cNvSpPr>
            <a:spLocks noGrp="1"/>
          </p:cNvSpPr>
          <p:nvPr>
            <p:ph idx="1"/>
          </p:nvPr>
        </p:nvSpPr>
        <p:spPr>
          <a:solidFill>
            <a:srgbClr val="FFFF00"/>
          </a:solidFill>
        </p:spPr>
        <p:txBody>
          <a:bodyPr>
            <a:normAutofit/>
          </a:bodyPr>
          <a:lstStyle/>
          <a:p>
            <a:pPr lvl="1" indent="-566738">
              <a:buFont typeface="Wingdings" pitchFamily="2" charset="2"/>
              <a:buChar char="ü"/>
            </a:pPr>
            <a:r>
              <a:rPr lang="en-US" sz="3600" dirty="0" smtClean="0"/>
              <a:t>Yang </a:t>
            </a:r>
            <a:r>
              <a:rPr lang="en-US" sz="3600" dirty="0" err="1" smtClean="0"/>
              <a:t>dapat</a:t>
            </a:r>
            <a:r>
              <a:rPr lang="en-US" sz="3600" dirty="0" smtClean="0"/>
              <a:t> </a:t>
            </a:r>
            <a:r>
              <a:rPr lang="en-US" sz="3600" dirty="0" err="1" smtClean="0"/>
              <a:t>dipatenkan</a:t>
            </a:r>
            <a:r>
              <a:rPr lang="en-US" sz="3600" dirty="0" smtClean="0"/>
              <a:t> </a:t>
            </a:r>
            <a:r>
              <a:rPr lang="en-US" sz="3600" dirty="0" err="1" smtClean="0"/>
              <a:t>adalah</a:t>
            </a:r>
            <a:r>
              <a:rPr lang="en-US" sz="3600" dirty="0" smtClean="0"/>
              <a:t> </a:t>
            </a:r>
            <a:r>
              <a:rPr lang="en-US" sz="3600" b="1" dirty="0" err="1" smtClean="0">
                <a:solidFill>
                  <a:srgbClr val="FF0000"/>
                </a:solidFill>
              </a:rPr>
              <a:t>invensi</a:t>
            </a:r>
            <a:r>
              <a:rPr lang="en-US" sz="3600" dirty="0" smtClean="0"/>
              <a:t>, </a:t>
            </a:r>
            <a:r>
              <a:rPr lang="en-US" sz="3600" dirty="0" err="1" smtClean="0"/>
              <a:t>yakni</a:t>
            </a:r>
            <a:r>
              <a:rPr lang="en-US" sz="3600" dirty="0"/>
              <a:t> </a:t>
            </a:r>
            <a:r>
              <a:rPr lang="en-US" sz="3600" b="1" dirty="0" smtClean="0">
                <a:solidFill>
                  <a:srgbClr val="0070C0"/>
                </a:solidFill>
              </a:rPr>
              <a:t>ide inventor </a:t>
            </a:r>
            <a:r>
              <a:rPr lang="en-US" sz="3600" dirty="0" smtClean="0"/>
              <a:t>yang </a:t>
            </a:r>
            <a:r>
              <a:rPr lang="en-US" sz="3600" dirty="0" err="1" smtClean="0"/>
              <a:t>dituangkan</a:t>
            </a:r>
            <a:r>
              <a:rPr lang="en-US" sz="3600" dirty="0" smtClean="0"/>
              <a:t> </a:t>
            </a:r>
            <a:r>
              <a:rPr lang="en-US" sz="3600" dirty="0" err="1" smtClean="0"/>
              <a:t>kedalam</a:t>
            </a:r>
            <a:r>
              <a:rPr lang="en-US" sz="3600" dirty="0" smtClean="0"/>
              <a:t> </a:t>
            </a:r>
            <a:r>
              <a:rPr lang="en-US" sz="3600" dirty="0" err="1" smtClean="0"/>
              <a:t>suatu</a:t>
            </a:r>
            <a:r>
              <a:rPr lang="en-US" sz="3600" dirty="0" smtClean="0"/>
              <a:t> </a:t>
            </a:r>
            <a:r>
              <a:rPr lang="en-US" sz="3600" b="1" dirty="0" err="1" smtClean="0">
                <a:solidFill>
                  <a:srgbClr val="0070C0"/>
                </a:solidFill>
              </a:rPr>
              <a:t>kegiatan</a:t>
            </a:r>
            <a:r>
              <a:rPr lang="en-US" sz="3600" b="1" dirty="0" smtClean="0">
                <a:solidFill>
                  <a:srgbClr val="0070C0"/>
                </a:solidFill>
              </a:rPr>
              <a:t> </a:t>
            </a:r>
            <a:r>
              <a:rPr lang="en-US" sz="3600" b="1" dirty="0" err="1" smtClean="0">
                <a:solidFill>
                  <a:srgbClr val="0070C0"/>
                </a:solidFill>
              </a:rPr>
              <a:t>pemecahan</a:t>
            </a:r>
            <a:r>
              <a:rPr lang="en-US" sz="3600" b="1" dirty="0" smtClean="0">
                <a:solidFill>
                  <a:srgbClr val="0070C0"/>
                </a:solidFill>
              </a:rPr>
              <a:t> </a:t>
            </a:r>
            <a:r>
              <a:rPr lang="en-US" sz="3600" b="1" dirty="0" err="1" smtClean="0">
                <a:solidFill>
                  <a:srgbClr val="0070C0"/>
                </a:solidFill>
              </a:rPr>
              <a:t>masalah</a:t>
            </a:r>
            <a:r>
              <a:rPr lang="en-US" sz="3600" dirty="0" smtClean="0"/>
              <a:t> yang </a:t>
            </a:r>
            <a:r>
              <a:rPr lang="en-US" sz="3600" b="1" dirty="0" err="1" smtClean="0">
                <a:solidFill>
                  <a:srgbClr val="0070C0"/>
                </a:solidFill>
              </a:rPr>
              <a:t>spesifik</a:t>
            </a:r>
            <a:r>
              <a:rPr lang="en-US" sz="3600" b="1" dirty="0" smtClean="0">
                <a:solidFill>
                  <a:srgbClr val="0070C0"/>
                </a:solidFill>
              </a:rPr>
              <a:t> di </a:t>
            </a:r>
            <a:r>
              <a:rPr lang="en-US" sz="3600" b="1" dirty="0" err="1" smtClean="0">
                <a:solidFill>
                  <a:srgbClr val="0070C0"/>
                </a:solidFill>
              </a:rPr>
              <a:t>bidang</a:t>
            </a:r>
            <a:r>
              <a:rPr lang="en-US" sz="3600" b="1" dirty="0" smtClean="0">
                <a:solidFill>
                  <a:srgbClr val="0070C0"/>
                </a:solidFill>
              </a:rPr>
              <a:t> </a:t>
            </a:r>
            <a:r>
              <a:rPr lang="en-US" sz="3600" b="1" dirty="0" err="1" smtClean="0">
                <a:solidFill>
                  <a:srgbClr val="0070C0"/>
                </a:solidFill>
              </a:rPr>
              <a:t>teknologi</a:t>
            </a:r>
            <a:r>
              <a:rPr lang="en-US" sz="3600" dirty="0" smtClean="0"/>
              <a:t> </a:t>
            </a:r>
            <a:r>
              <a:rPr lang="en-US" sz="3600" dirty="0" err="1" smtClean="0"/>
              <a:t>dapat</a:t>
            </a:r>
            <a:r>
              <a:rPr lang="en-US" sz="3600" dirty="0" smtClean="0"/>
              <a:t> </a:t>
            </a:r>
            <a:r>
              <a:rPr lang="en-US" sz="3600" dirty="0" err="1" smtClean="0"/>
              <a:t>berupa</a:t>
            </a:r>
            <a:r>
              <a:rPr lang="en-US" sz="3600" dirty="0" smtClean="0"/>
              <a:t> :</a:t>
            </a:r>
          </a:p>
          <a:p>
            <a:pPr lvl="2" indent="-404813"/>
            <a:r>
              <a:rPr lang="en-US" sz="3200" dirty="0" err="1" smtClean="0">
                <a:solidFill>
                  <a:srgbClr val="C00000"/>
                </a:solidFill>
              </a:rPr>
              <a:t>produk</a:t>
            </a:r>
            <a:r>
              <a:rPr lang="en-US" sz="3200" dirty="0" smtClean="0"/>
              <a:t> </a:t>
            </a:r>
            <a:r>
              <a:rPr lang="en-US" sz="3200" dirty="0" err="1" smtClean="0"/>
              <a:t>atau</a:t>
            </a:r>
            <a:r>
              <a:rPr lang="en-US" sz="3200" dirty="0" smtClean="0"/>
              <a:t> </a:t>
            </a:r>
            <a:r>
              <a:rPr lang="en-US" sz="3200" dirty="0" smtClean="0">
                <a:solidFill>
                  <a:srgbClr val="C00000"/>
                </a:solidFill>
              </a:rPr>
              <a:t>proses</a:t>
            </a:r>
            <a:r>
              <a:rPr lang="en-US" sz="3200" dirty="0" smtClean="0"/>
              <a:t> </a:t>
            </a:r>
            <a:r>
              <a:rPr lang="en-US" sz="3200" dirty="0" err="1" smtClean="0"/>
              <a:t>atau</a:t>
            </a:r>
            <a:r>
              <a:rPr lang="en-US" sz="3200" dirty="0" smtClean="0"/>
              <a:t> </a:t>
            </a:r>
          </a:p>
          <a:p>
            <a:pPr lvl="2" indent="-404813"/>
            <a:r>
              <a:rPr lang="en-US" sz="3200" dirty="0" err="1" smtClean="0">
                <a:solidFill>
                  <a:srgbClr val="C00000"/>
                </a:solidFill>
              </a:rPr>
              <a:t>penyempurnaan</a:t>
            </a:r>
            <a:r>
              <a:rPr lang="en-US" sz="3200" dirty="0" smtClean="0">
                <a:solidFill>
                  <a:srgbClr val="C00000"/>
                </a:solidFill>
              </a:rPr>
              <a:t>  </a:t>
            </a:r>
            <a:r>
              <a:rPr lang="en-US" sz="3200" dirty="0" err="1" smtClean="0">
                <a:solidFill>
                  <a:srgbClr val="C00000"/>
                </a:solidFill>
              </a:rPr>
              <a:t>dan</a:t>
            </a:r>
            <a:r>
              <a:rPr lang="en-US" sz="3200" dirty="0">
                <a:solidFill>
                  <a:srgbClr val="C00000"/>
                </a:solidFill>
              </a:rPr>
              <a:t> </a:t>
            </a:r>
            <a:r>
              <a:rPr lang="en-US" sz="3200" dirty="0" err="1" smtClean="0">
                <a:solidFill>
                  <a:srgbClr val="C00000"/>
                </a:solidFill>
              </a:rPr>
              <a:t>pengembangan</a:t>
            </a:r>
            <a:r>
              <a:rPr lang="en-US" sz="3200" dirty="0" smtClean="0">
                <a:solidFill>
                  <a:srgbClr val="C00000"/>
                </a:solidFill>
              </a:rPr>
              <a:t> </a:t>
            </a:r>
            <a:r>
              <a:rPr lang="en-US" sz="3200" dirty="0" err="1" smtClean="0">
                <a:solidFill>
                  <a:srgbClr val="C00000"/>
                </a:solidFill>
              </a:rPr>
              <a:t>produk</a:t>
            </a:r>
            <a:r>
              <a:rPr lang="en-US" sz="3200" dirty="0" smtClean="0">
                <a:solidFill>
                  <a:srgbClr val="C00000"/>
                </a:solidFill>
              </a:rPr>
              <a:t> </a:t>
            </a:r>
            <a:r>
              <a:rPr lang="en-US" sz="3200" dirty="0" err="1" smtClean="0">
                <a:solidFill>
                  <a:srgbClr val="C00000"/>
                </a:solidFill>
              </a:rPr>
              <a:t>atau</a:t>
            </a:r>
            <a:r>
              <a:rPr lang="en-US" sz="3200" dirty="0" smtClean="0">
                <a:solidFill>
                  <a:srgbClr val="C00000"/>
                </a:solidFill>
              </a:rPr>
              <a:t> proses</a:t>
            </a:r>
            <a:r>
              <a:rPr lang="en-US" sz="3200" dirty="0" smtClean="0"/>
              <a:t>.</a:t>
            </a:r>
            <a:endParaRPr lang="en-US" dirty="0" smtClean="0"/>
          </a:p>
        </p:txBody>
      </p:sp>
    </p:spTree>
    <p:extLst>
      <p:ext uri="{BB962C8B-B14F-4D97-AF65-F5344CB8AC3E}">
        <p14:creationId xmlns:p14="http://schemas.microsoft.com/office/powerpoint/2010/main" xmlns="" val="8320809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pPr marL="0" indent="0">
              <a:buNone/>
            </a:pPr>
            <a:r>
              <a:rPr lang="en-US" dirty="0" smtClean="0"/>
              <a:t>Example:</a:t>
            </a:r>
          </a:p>
          <a:p>
            <a:pPr marL="0" indent="0">
              <a:buNone/>
            </a:pPr>
            <a:endParaRPr lang="en-US" sz="4000" i="1" dirty="0" smtClean="0"/>
          </a:p>
          <a:p>
            <a:pPr marL="0" indent="0">
              <a:buNone/>
            </a:pPr>
            <a:r>
              <a:rPr lang="en-US" sz="4000" i="1" dirty="0" smtClean="0">
                <a:solidFill>
                  <a:schemeClr val="accent1"/>
                </a:solidFill>
              </a:rPr>
              <a:t>A </a:t>
            </a:r>
            <a:r>
              <a:rPr lang="en-US" sz="4000" i="1" dirty="0">
                <a:solidFill>
                  <a:schemeClr val="accent1"/>
                </a:solidFill>
              </a:rPr>
              <a:t>pencil having an eraser, </a:t>
            </a:r>
            <a:endParaRPr lang="en-US" sz="4000" i="1" dirty="0" smtClean="0">
              <a:solidFill>
                <a:schemeClr val="accent1"/>
              </a:solidFill>
            </a:endParaRPr>
          </a:p>
          <a:p>
            <a:pPr marL="0" indent="0">
              <a:buNone/>
            </a:pPr>
            <a:r>
              <a:rPr lang="en-US" sz="4000" i="1" dirty="0" smtClean="0">
                <a:solidFill>
                  <a:schemeClr val="accent1"/>
                </a:solidFill>
              </a:rPr>
              <a:t>wherein </a:t>
            </a:r>
            <a:r>
              <a:rPr lang="en-US" sz="4000" i="1" dirty="0">
                <a:solidFill>
                  <a:schemeClr val="accent1"/>
                </a:solidFill>
              </a:rPr>
              <a:t>the improvement comprises </a:t>
            </a:r>
            <a:endParaRPr lang="en-US" sz="4000" i="1" dirty="0" smtClean="0">
              <a:solidFill>
                <a:schemeClr val="accent1"/>
              </a:solidFill>
            </a:endParaRPr>
          </a:p>
          <a:p>
            <a:pPr marL="0" indent="0">
              <a:buNone/>
            </a:pPr>
            <a:r>
              <a:rPr lang="en-US" sz="4000" i="1" dirty="0" smtClean="0">
                <a:solidFill>
                  <a:schemeClr val="accent1"/>
                </a:solidFill>
              </a:rPr>
              <a:t>a </a:t>
            </a:r>
            <a:r>
              <a:rPr lang="en-US" sz="4000" i="1" dirty="0">
                <a:solidFill>
                  <a:schemeClr val="accent1"/>
                </a:solidFill>
              </a:rPr>
              <a:t>light attached to the pencil</a:t>
            </a:r>
            <a:r>
              <a:rPr lang="en-US" sz="4000" i="1" dirty="0" smtClean="0">
                <a:solidFill>
                  <a:schemeClr val="accent1"/>
                </a:solidFill>
              </a:rPr>
              <a:t>.</a:t>
            </a:r>
          </a:p>
          <a:p>
            <a:pPr marL="0" indent="0">
              <a:buNone/>
            </a:pPr>
            <a:endParaRPr lang="en-US" dirty="0" smtClean="0"/>
          </a:p>
          <a:p>
            <a:r>
              <a:rPr lang="en-US" dirty="0"/>
              <a:t>Thus, in this claim a pencil having an eraser is the relevant known prior art and the claimed improvement </a:t>
            </a:r>
            <a:r>
              <a:rPr lang="en-US" dirty="0" smtClean="0"/>
              <a:t>is the </a:t>
            </a:r>
            <a:r>
              <a:rPr lang="en-US" dirty="0"/>
              <a:t>attached light.</a:t>
            </a:r>
          </a:p>
        </p:txBody>
      </p:sp>
    </p:spTree>
    <p:extLst>
      <p:ext uri="{BB962C8B-B14F-4D97-AF65-F5344CB8AC3E}">
        <p14:creationId xmlns:p14="http://schemas.microsoft.com/office/powerpoint/2010/main" xmlns="" val="3031685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20000"/>
          </a:bodyPr>
          <a:lstStyle/>
          <a:p>
            <a:r>
              <a:rPr lang="en-US" dirty="0"/>
              <a:t>The </a:t>
            </a:r>
            <a:r>
              <a:rPr lang="en-US" dirty="0" err="1"/>
              <a:t>EPO</a:t>
            </a:r>
            <a:r>
              <a:rPr lang="en-US" dirty="0"/>
              <a:t> recommends that the first part of such claims contain a statement indicating “the designation of </a:t>
            </a:r>
            <a:r>
              <a:rPr lang="en-US" dirty="0" smtClean="0"/>
              <a:t>the subject </a:t>
            </a:r>
            <a:r>
              <a:rPr lang="en-US" dirty="0"/>
              <a:t>matter of the invention,” </a:t>
            </a:r>
            <a:r>
              <a:rPr lang="en-US" i="1" dirty="0"/>
              <a:t>i.e. </a:t>
            </a:r>
            <a:r>
              <a:rPr lang="en-US" dirty="0"/>
              <a:t>the general technical class of apparatus, process, etc. to which </a:t>
            </a:r>
            <a:r>
              <a:rPr lang="en-US" dirty="0" smtClean="0"/>
              <a:t>the invention </a:t>
            </a:r>
            <a:r>
              <a:rPr lang="en-US" dirty="0"/>
              <a:t>relates followed by a statement of “those technical features which are necessary for the </a:t>
            </a:r>
            <a:r>
              <a:rPr lang="en-US" dirty="0" smtClean="0"/>
              <a:t>definition of </a:t>
            </a:r>
            <a:r>
              <a:rPr lang="en-US" dirty="0"/>
              <a:t>the claimed subject matter but which, in combination, are part of the prior art</a:t>
            </a:r>
            <a:r>
              <a:rPr lang="en-US" dirty="0" smtClean="0"/>
              <a:t>.”</a:t>
            </a:r>
          </a:p>
          <a:p>
            <a:r>
              <a:rPr lang="en-US" dirty="0" smtClean="0"/>
              <a:t>This </a:t>
            </a:r>
            <a:r>
              <a:rPr lang="en-US" dirty="0"/>
              <a:t>statement of </a:t>
            </a:r>
            <a:r>
              <a:rPr lang="en-US" dirty="0" smtClean="0"/>
              <a:t>prior art </a:t>
            </a:r>
            <a:r>
              <a:rPr lang="en-US" dirty="0"/>
              <a:t>features applies only to independent claims and not to dependent claims. Thus, such statements are </a:t>
            </a:r>
            <a:r>
              <a:rPr lang="en-US" dirty="0" smtClean="0"/>
              <a:t>necessary only </a:t>
            </a:r>
            <a:r>
              <a:rPr lang="en-US" dirty="0"/>
              <a:t>to refer to those prior art features which are relevant to the invention.</a:t>
            </a:r>
          </a:p>
        </p:txBody>
      </p:sp>
    </p:spTree>
    <p:extLst>
      <p:ext uri="{BB962C8B-B14F-4D97-AF65-F5344CB8AC3E}">
        <p14:creationId xmlns:p14="http://schemas.microsoft.com/office/powerpoint/2010/main" xmlns="" val="37094148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20000"/>
          </a:bodyPr>
          <a:lstStyle/>
          <a:p>
            <a:r>
              <a:rPr lang="en-US" dirty="0"/>
              <a:t>For example, if the invention relates to a photographic camera but the inventive step relates entirely to </a:t>
            </a:r>
            <a:r>
              <a:rPr lang="en-US" dirty="0" smtClean="0"/>
              <a:t>the shutter</a:t>
            </a:r>
            <a:r>
              <a:rPr lang="en-US" dirty="0"/>
              <a:t>, it would be sufficient for the first part of the claim to read: </a:t>
            </a:r>
            <a:endParaRPr lang="en-US" dirty="0" smtClean="0"/>
          </a:p>
          <a:p>
            <a:pPr marL="400050" lvl="1" indent="0">
              <a:buNone/>
            </a:pPr>
            <a:r>
              <a:rPr lang="en-US" sz="4800" b="1" i="1" dirty="0" smtClean="0">
                <a:solidFill>
                  <a:schemeClr val="accent1"/>
                </a:solidFill>
              </a:rPr>
              <a:t>“</a:t>
            </a:r>
            <a:r>
              <a:rPr lang="en-US" sz="4800" b="1" i="1" dirty="0">
                <a:solidFill>
                  <a:schemeClr val="accent1"/>
                </a:solidFill>
              </a:rPr>
              <a:t>A photographic camera including a </a:t>
            </a:r>
            <a:r>
              <a:rPr lang="en-US" sz="4800" b="1" i="1" dirty="0" smtClean="0">
                <a:solidFill>
                  <a:schemeClr val="accent1"/>
                </a:solidFill>
              </a:rPr>
              <a:t>focal plane </a:t>
            </a:r>
            <a:r>
              <a:rPr lang="en-US" sz="4800" b="1" i="1" dirty="0">
                <a:solidFill>
                  <a:schemeClr val="accent1"/>
                </a:solidFill>
              </a:rPr>
              <a:t>shutter</a:t>
            </a:r>
            <a:r>
              <a:rPr lang="en-US" b="1" i="1" dirty="0">
                <a:solidFill>
                  <a:schemeClr val="accent1"/>
                </a:solidFill>
              </a:rPr>
              <a:t>” </a:t>
            </a:r>
            <a:endParaRPr lang="en-US" b="1" i="1" dirty="0" smtClean="0">
              <a:solidFill>
                <a:schemeClr val="accent1"/>
              </a:solidFill>
            </a:endParaRPr>
          </a:p>
          <a:p>
            <a:pPr marL="400050" lvl="1" indent="0">
              <a:buNone/>
            </a:pPr>
            <a:r>
              <a:rPr lang="en-US" dirty="0" smtClean="0"/>
              <a:t>and </a:t>
            </a:r>
            <a:r>
              <a:rPr lang="en-US" dirty="0"/>
              <a:t>there is no need to refer also to the other known features of a camera such as the </a:t>
            </a:r>
            <a:r>
              <a:rPr lang="en-US" dirty="0" smtClean="0"/>
              <a:t>lens and view-finder.</a:t>
            </a:r>
          </a:p>
          <a:p>
            <a:pPr marL="457200" indent="-457200"/>
            <a:r>
              <a:rPr lang="en-US" dirty="0" smtClean="0"/>
              <a:t>The </a:t>
            </a:r>
            <a:r>
              <a:rPr lang="en-US" dirty="0"/>
              <a:t>second part or “characterizing portion” should state the features that the invention </a:t>
            </a:r>
            <a:r>
              <a:rPr lang="en-US" dirty="0" smtClean="0"/>
              <a:t>adds to </a:t>
            </a:r>
            <a:r>
              <a:rPr lang="en-US" dirty="0"/>
              <a:t>the prior art, </a:t>
            </a:r>
            <a:r>
              <a:rPr lang="en-US" i="1" dirty="0"/>
              <a:t>i.e. </a:t>
            </a:r>
            <a:r>
              <a:rPr lang="en-US" dirty="0"/>
              <a:t>the technical features for which, in combination with the features stated in the first </a:t>
            </a:r>
            <a:r>
              <a:rPr lang="en-US" dirty="0" smtClean="0"/>
              <a:t>part, protection </a:t>
            </a:r>
            <a:r>
              <a:rPr lang="en-US" dirty="0"/>
              <a:t>is sought.</a:t>
            </a:r>
          </a:p>
        </p:txBody>
      </p:sp>
    </p:spTree>
    <p:extLst>
      <p:ext uri="{BB962C8B-B14F-4D97-AF65-F5344CB8AC3E}">
        <p14:creationId xmlns:p14="http://schemas.microsoft.com/office/powerpoint/2010/main" xmlns="" val="5018620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endParaRPr lang="en-US" sz="6600" b="1" dirty="0" smtClean="0">
              <a:solidFill>
                <a:schemeClr val="accent1"/>
              </a:solidFill>
            </a:endParaRPr>
          </a:p>
          <a:p>
            <a:pPr marL="0" indent="0" algn="ctr">
              <a:buNone/>
            </a:pPr>
            <a:r>
              <a:rPr lang="en-US" sz="6600" b="1" dirty="0" smtClean="0"/>
              <a:t>Means-Plus-Function </a:t>
            </a:r>
          </a:p>
          <a:p>
            <a:pPr marL="0" indent="0" algn="ctr">
              <a:buNone/>
            </a:pPr>
            <a:r>
              <a:rPr lang="en-US" sz="6600" b="1" dirty="0" smtClean="0"/>
              <a:t>Claims</a:t>
            </a:r>
            <a:endParaRPr lang="en-US" sz="6600" b="1" dirty="0"/>
          </a:p>
        </p:txBody>
      </p:sp>
    </p:spTree>
    <p:extLst>
      <p:ext uri="{BB962C8B-B14F-4D97-AF65-F5344CB8AC3E}">
        <p14:creationId xmlns:p14="http://schemas.microsoft.com/office/powerpoint/2010/main" xmlns="" val="10696643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77500" lnSpcReduction="20000"/>
          </a:bodyPr>
          <a:lstStyle/>
          <a:p>
            <a:r>
              <a:rPr lang="en-US" dirty="0"/>
              <a:t>Means-plus-function claims recite elements that do not have specifically-defined structures but instead </a:t>
            </a:r>
            <a:r>
              <a:rPr lang="en-US" dirty="0" smtClean="0"/>
              <a:t>recite functions </a:t>
            </a:r>
            <a:r>
              <a:rPr lang="en-US" dirty="0"/>
              <a:t>performed by structures disclosed in the specification. </a:t>
            </a:r>
            <a:endParaRPr lang="en-US" dirty="0" smtClean="0"/>
          </a:p>
          <a:p>
            <a:r>
              <a:rPr lang="en-US" dirty="0" smtClean="0"/>
              <a:t>The </a:t>
            </a:r>
            <a:r>
              <a:rPr lang="en-US" dirty="0"/>
              <a:t>interpretation of </a:t>
            </a:r>
            <a:r>
              <a:rPr lang="en-US" dirty="0" smtClean="0"/>
              <a:t>means-plus-function claims </a:t>
            </a:r>
            <a:r>
              <a:rPr lang="en-US" dirty="0"/>
              <a:t>varies from jurisdiction to jurisdiction and even varies within jurisdictions over time. For example, </a:t>
            </a:r>
            <a:r>
              <a:rPr lang="en-US" dirty="0" smtClean="0"/>
              <a:t>a given </a:t>
            </a:r>
            <a:r>
              <a:rPr lang="en-US" dirty="0"/>
              <a:t>jurisdiction may interpret a means-plus-function claim as the means disclosed in the patent’s </a:t>
            </a:r>
            <a:r>
              <a:rPr lang="en-US" dirty="0" smtClean="0"/>
              <a:t>specification for </a:t>
            </a:r>
            <a:r>
              <a:rPr lang="en-US" dirty="0"/>
              <a:t>performing the recited function plus the reasonable equivalents of those means. </a:t>
            </a:r>
            <a:endParaRPr lang="en-US" dirty="0" smtClean="0"/>
          </a:p>
          <a:p>
            <a:r>
              <a:rPr lang="en-US" dirty="0" smtClean="0"/>
              <a:t>Means-plus-function</a:t>
            </a:r>
            <a:r>
              <a:rPr lang="en-US" dirty="0"/>
              <a:t> </a:t>
            </a:r>
            <a:r>
              <a:rPr lang="en-US" dirty="0" smtClean="0"/>
              <a:t>claims </a:t>
            </a:r>
            <a:r>
              <a:rPr lang="en-US" dirty="0"/>
              <a:t>could receive either a broad or narrow interpretation in a given jurisdiction since the claims do </a:t>
            </a:r>
            <a:r>
              <a:rPr lang="en-US" dirty="0" smtClean="0"/>
              <a:t>not specifically </a:t>
            </a:r>
            <a:r>
              <a:rPr lang="en-US" dirty="0"/>
              <a:t>define the structure. Litigants in patent infringement cases sometimes expend considerable </a:t>
            </a:r>
            <a:r>
              <a:rPr lang="en-US" dirty="0" smtClean="0"/>
              <a:t>energy arguing </a:t>
            </a:r>
            <a:r>
              <a:rPr lang="en-US" dirty="0"/>
              <a:t>over whether or not an asserted claim even is a means-plus-function claim.</a:t>
            </a:r>
          </a:p>
        </p:txBody>
      </p:sp>
    </p:spTree>
    <p:extLst>
      <p:ext uri="{BB962C8B-B14F-4D97-AF65-F5344CB8AC3E}">
        <p14:creationId xmlns:p14="http://schemas.microsoft.com/office/powerpoint/2010/main" xmlns="" val="22822598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70000" lnSpcReduction="20000"/>
          </a:bodyPr>
          <a:lstStyle/>
          <a:p>
            <a:r>
              <a:rPr lang="en-US" dirty="0"/>
              <a:t>The format of a classic means-plus-function claim is the word “means” followed by a function. For </a:t>
            </a:r>
            <a:r>
              <a:rPr lang="en-US" dirty="0" smtClean="0"/>
              <a:t>instance, if </a:t>
            </a:r>
            <a:r>
              <a:rPr lang="en-US" dirty="0"/>
              <a:t>the invention is a rice cooker, a claim in the means-plus-function </a:t>
            </a:r>
            <a:r>
              <a:rPr lang="en-US" dirty="0" smtClean="0"/>
              <a:t>format </a:t>
            </a:r>
            <a:r>
              <a:rPr lang="en-US" dirty="0"/>
              <a:t>might read as follows</a:t>
            </a:r>
            <a:r>
              <a:rPr lang="en-US" dirty="0" smtClean="0"/>
              <a:t>:</a:t>
            </a:r>
          </a:p>
          <a:p>
            <a:pPr marL="400050" lvl="1" indent="0">
              <a:buNone/>
            </a:pPr>
            <a:r>
              <a:rPr lang="en-US" sz="4800" i="1" dirty="0" smtClean="0">
                <a:solidFill>
                  <a:schemeClr val="accent1"/>
                </a:solidFill>
              </a:rPr>
              <a:t>An </a:t>
            </a:r>
            <a:r>
              <a:rPr lang="en-US" sz="4800" i="1" dirty="0">
                <a:solidFill>
                  <a:schemeClr val="accent1"/>
                </a:solidFill>
              </a:rPr>
              <a:t>apparatus for cooking rice, </a:t>
            </a:r>
            <a:endParaRPr lang="en-US" sz="4800" i="1" dirty="0" smtClean="0">
              <a:solidFill>
                <a:schemeClr val="accent1"/>
              </a:solidFill>
            </a:endParaRPr>
          </a:p>
          <a:p>
            <a:pPr marL="400050" lvl="1" indent="0">
              <a:buNone/>
            </a:pPr>
            <a:r>
              <a:rPr lang="en-US" sz="4800" i="1" dirty="0" smtClean="0">
                <a:solidFill>
                  <a:schemeClr val="accent1"/>
                </a:solidFill>
              </a:rPr>
              <a:t>comprising: </a:t>
            </a:r>
          </a:p>
          <a:p>
            <a:pPr marL="400050" lvl="1" indent="0">
              <a:buNone/>
            </a:pPr>
            <a:r>
              <a:rPr lang="en-US" sz="4800" i="1" dirty="0" smtClean="0">
                <a:solidFill>
                  <a:schemeClr val="accent1"/>
                </a:solidFill>
              </a:rPr>
              <a:t>a </a:t>
            </a:r>
            <a:r>
              <a:rPr lang="en-US" sz="4800" i="1" dirty="0">
                <a:solidFill>
                  <a:schemeClr val="accent1"/>
                </a:solidFill>
              </a:rPr>
              <a:t>means for holding rice; </a:t>
            </a:r>
            <a:endParaRPr lang="en-US" sz="4800" i="1" dirty="0" smtClean="0">
              <a:solidFill>
                <a:schemeClr val="accent1"/>
              </a:solidFill>
            </a:endParaRPr>
          </a:p>
          <a:p>
            <a:pPr marL="400050" lvl="1" indent="0">
              <a:buNone/>
            </a:pPr>
            <a:r>
              <a:rPr lang="en-US" sz="4800" i="1" dirty="0" smtClean="0">
                <a:solidFill>
                  <a:schemeClr val="accent1"/>
                </a:solidFill>
              </a:rPr>
              <a:t>and a </a:t>
            </a:r>
            <a:r>
              <a:rPr lang="en-US" sz="4800" i="1" dirty="0">
                <a:solidFill>
                  <a:schemeClr val="accent1"/>
                </a:solidFill>
              </a:rPr>
              <a:t>heater configured to heat </a:t>
            </a:r>
            <a:r>
              <a:rPr lang="en-US" sz="4800" i="1" dirty="0" smtClean="0">
                <a:solidFill>
                  <a:schemeClr val="accent1"/>
                </a:solidFill>
              </a:rPr>
              <a:t> the rice-holding </a:t>
            </a:r>
            <a:r>
              <a:rPr lang="en-US" sz="4800" i="1" dirty="0">
                <a:solidFill>
                  <a:schemeClr val="accent1"/>
                </a:solidFill>
              </a:rPr>
              <a:t>means</a:t>
            </a:r>
            <a:r>
              <a:rPr lang="en-US" sz="4800" i="1" dirty="0" smtClean="0">
                <a:solidFill>
                  <a:schemeClr val="accent1"/>
                </a:solidFill>
              </a:rPr>
              <a:t>.</a:t>
            </a:r>
          </a:p>
          <a:p>
            <a:endParaRPr lang="en-US" sz="3600" dirty="0" smtClean="0"/>
          </a:p>
          <a:p>
            <a:r>
              <a:rPr lang="en-US" sz="3600" dirty="0" smtClean="0"/>
              <a:t>In </a:t>
            </a:r>
            <a:r>
              <a:rPr lang="en-US" sz="3600" dirty="0"/>
              <a:t>this example, notice that instead of reciting a rice-holding structure by name (</a:t>
            </a:r>
            <a:r>
              <a:rPr lang="en-US" sz="3600" i="1" dirty="0"/>
              <a:t>e.g. </a:t>
            </a:r>
            <a:r>
              <a:rPr lang="en-US" sz="3600" dirty="0"/>
              <a:t>a bowl), we have </a:t>
            </a:r>
            <a:r>
              <a:rPr lang="en-US" sz="3600" dirty="0" smtClean="0"/>
              <a:t>referenced a </a:t>
            </a:r>
            <a:r>
              <a:rPr lang="en-US" sz="3600" dirty="0"/>
              <a:t>device that performs the function of holding rice. By doing so, we have avoided using a specific </a:t>
            </a:r>
            <a:r>
              <a:rPr lang="en-US" sz="3600" dirty="0" smtClean="0"/>
              <a:t>name and </a:t>
            </a:r>
            <a:r>
              <a:rPr lang="en-US" sz="3600" dirty="0"/>
              <a:t>have instead recited the function that it performs.</a:t>
            </a:r>
            <a:endParaRPr lang="en-US" sz="3600" dirty="0">
              <a:solidFill>
                <a:schemeClr val="accent1"/>
              </a:solidFill>
            </a:endParaRPr>
          </a:p>
        </p:txBody>
      </p:sp>
    </p:spTree>
    <p:extLst>
      <p:ext uri="{BB962C8B-B14F-4D97-AF65-F5344CB8AC3E}">
        <p14:creationId xmlns:p14="http://schemas.microsoft.com/office/powerpoint/2010/main" xmlns="" val="27430114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r>
              <a:rPr lang="en-US" sz="11500" dirty="0"/>
              <a:t>Claim Punctuation</a:t>
            </a:r>
          </a:p>
        </p:txBody>
      </p:sp>
    </p:spTree>
    <p:extLst>
      <p:ext uri="{BB962C8B-B14F-4D97-AF65-F5344CB8AC3E}">
        <p14:creationId xmlns:p14="http://schemas.microsoft.com/office/powerpoint/2010/main" xmlns="" val="42352067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a:solidFill>
            <a:srgbClr val="FFFF00"/>
          </a:solidFill>
        </p:spPr>
        <p:txBody>
          <a:bodyPr>
            <a:normAutofit fontScale="77500" lnSpcReduction="20000"/>
          </a:bodyPr>
          <a:lstStyle/>
          <a:p>
            <a:r>
              <a:rPr lang="en-US" dirty="0"/>
              <a:t>A comma typically separates the preamble from the transitional phrase and a colon typically separates </a:t>
            </a:r>
            <a:r>
              <a:rPr lang="en-US" dirty="0" smtClean="0"/>
              <a:t>the transition </a:t>
            </a:r>
            <a:r>
              <a:rPr lang="en-US" dirty="0"/>
              <a:t>from the body. </a:t>
            </a:r>
            <a:endParaRPr lang="en-US" dirty="0" smtClean="0"/>
          </a:p>
          <a:p>
            <a:r>
              <a:rPr lang="en-US" dirty="0" smtClean="0"/>
              <a:t>The </a:t>
            </a:r>
            <a:r>
              <a:rPr lang="en-US" dirty="0"/>
              <a:t>body itself is typically broken into small paragraphs that define the logical </a:t>
            </a:r>
            <a:r>
              <a:rPr lang="en-US" dirty="0" smtClean="0"/>
              <a:t>elements of </a:t>
            </a:r>
            <a:r>
              <a:rPr lang="en-US" dirty="0"/>
              <a:t>the claim. Many jurisdictions do not have specific laws requiring such punctuation but the </a:t>
            </a:r>
            <a:r>
              <a:rPr lang="en-US" dirty="0" smtClean="0"/>
              <a:t>patent agent </a:t>
            </a:r>
            <a:r>
              <a:rPr lang="en-US" dirty="0"/>
              <a:t>should strive to make sure that the claim will be interpreted as he </a:t>
            </a:r>
            <a:r>
              <a:rPr lang="en-US" dirty="0" smtClean="0"/>
              <a:t>intends.</a:t>
            </a:r>
          </a:p>
          <a:p>
            <a:r>
              <a:rPr lang="en-US" dirty="0" smtClean="0"/>
              <a:t>Similarly</a:t>
            </a:r>
            <a:r>
              <a:rPr lang="en-US" dirty="0"/>
              <a:t>, in many </a:t>
            </a:r>
            <a:r>
              <a:rPr lang="en-US" dirty="0" smtClean="0"/>
              <a:t>jurisdictions a </a:t>
            </a:r>
            <a:r>
              <a:rPr lang="en-US" dirty="0"/>
              <a:t>claim “element” might not have a precise and/or legal meaning, with all the words of a claim </a:t>
            </a:r>
            <a:r>
              <a:rPr lang="en-US" dirty="0" smtClean="0"/>
              <a:t>simply being </a:t>
            </a:r>
            <a:r>
              <a:rPr lang="en-US" dirty="0"/>
              <a:t>“limitations” to the claim. </a:t>
            </a:r>
            <a:endParaRPr lang="en-US" dirty="0" smtClean="0"/>
          </a:p>
          <a:p>
            <a:r>
              <a:rPr lang="en-US" dirty="0" smtClean="0"/>
              <a:t>That </a:t>
            </a:r>
            <a:r>
              <a:rPr lang="en-US" dirty="0"/>
              <a:t>said, the patent agent must write the claim in a manner that does </a:t>
            </a:r>
            <a:r>
              <a:rPr lang="en-US" dirty="0" smtClean="0"/>
              <a:t>not complicate </a:t>
            </a:r>
            <a:r>
              <a:rPr lang="en-US" dirty="0"/>
              <a:t>claim interpretation by the patent examiner and later by courts and potential licensees. </a:t>
            </a:r>
            <a:endParaRPr lang="en-US" dirty="0" smtClean="0"/>
          </a:p>
          <a:p>
            <a:r>
              <a:rPr lang="en-US" dirty="0" smtClean="0"/>
              <a:t>Thus</a:t>
            </a:r>
            <a:r>
              <a:rPr lang="en-US" dirty="0"/>
              <a:t>, </a:t>
            </a:r>
            <a:r>
              <a:rPr lang="en-US" dirty="0" smtClean="0"/>
              <a:t>the “elements</a:t>
            </a:r>
            <a:r>
              <a:rPr lang="en-US" dirty="0"/>
              <a:t>” of a claim are typically separated by semi-colons and the penultimate element ends with “; and.”</a:t>
            </a:r>
          </a:p>
        </p:txBody>
      </p:sp>
    </p:spTree>
    <p:extLst>
      <p:ext uri="{BB962C8B-B14F-4D97-AF65-F5344CB8AC3E}">
        <p14:creationId xmlns:p14="http://schemas.microsoft.com/office/powerpoint/2010/main" xmlns="" val="9751861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10000"/>
          </a:bodyPr>
          <a:lstStyle/>
          <a:p>
            <a:r>
              <a:rPr lang="en-US" dirty="0"/>
              <a:t>Example 1. </a:t>
            </a:r>
            <a:endParaRPr lang="en-US" dirty="0" smtClean="0"/>
          </a:p>
          <a:p>
            <a:pPr marL="0" indent="0">
              <a:buNone/>
            </a:pPr>
            <a:r>
              <a:rPr lang="en-US" dirty="0"/>
              <a:t>	</a:t>
            </a:r>
            <a:r>
              <a:rPr lang="en-US" dirty="0" smtClean="0"/>
              <a:t>Preamble</a:t>
            </a:r>
            <a:r>
              <a:rPr lang="en-US" dirty="0"/>
              <a:t>, transition:</a:t>
            </a:r>
          </a:p>
          <a:p>
            <a:pPr marL="0" indent="0">
              <a:buNone/>
            </a:pPr>
            <a:r>
              <a:rPr lang="en-US" dirty="0" smtClean="0"/>
              <a:t>	Element </a:t>
            </a:r>
            <a:r>
              <a:rPr lang="en-US" dirty="0"/>
              <a:t>(#1);</a:t>
            </a:r>
          </a:p>
          <a:p>
            <a:pPr marL="0" indent="0">
              <a:buNone/>
            </a:pPr>
            <a:r>
              <a:rPr lang="en-US" dirty="0" smtClean="0"/>
              <a:t>	Element </a:t>
            </a:r>
            <a:r>
              <a:rPr lang="en-US" dirty="0"/>
              <a:t>(#2); and</a:t>
            </a:r>
          </a:p>
          <a:p>
            <a:pPr marL="0" indent="0">
              <a:buNone/>
            </a:pPr>
            <a:r>
              <a:rPr lang="en-US" dirty="0" smtClean="0"/>
              <a:t>	Element </a:t>
            </a:r>
            <a:r>
              <a:rPr lang="en-US" dirty="0"/>
              <a:t>(#3).</a:t>
            </a:r>
          </a:p>
          <a:p>
            <a:r>
              <a:rPr lang="en-US" dirty="0"/>
              <a:t>Example 2. </a:t>
            </a:r>
            <a:endParaRPr lang="en-US" dirty="0" smtClean="0"/>
          </a:p>
          <a:p>
            <a:pPr marL="0" indent="0">
              <a:buNone/>
            </a:pPr>
            <a:r>
              <a:rPr lang="en-US" dirty="0"/>
              <a:t>	</a:t>
            </a:r>
            <a:r>
              <a:rPr lang="en-US" dirty="0" smtClean="0"/>
              <a:t>An </a:t>
            </a:r>
            <a:r>
              <a:rPr lang="en-US" dirty="0"/>
              <a:t>apparatus, comprising:</a:t>
            </a:r>
          </a:p>
          <a:p>
            <a:pPr marL="0" indent="0">
              <a:buNone/>
            </a:pPr>
            <a:r>
              <a:rPr lang="en-US" dirty="0" smtClean="0"/>
              <a:t>	a </a:t>
            </a:r>
            <a:r>
              <a:rPr lang="en-US" dirty="0"/>
              <a:t>plurality of printed pages;</a:t>
            </a:r>
          </a:p>
          <a:p>
            <a:pPr marL="0" indent="0">
              <a:buNone/>
            </a:pPr>
            <a:r>
              <a:rPr lang="en-US" dirty="0" smtClean="0"/>
              <a:t>	a </a:t>
            </a:r>
            <a:r>
              <a:rPr lang="en-US" dirty="0"/>
              <a:t>binding configured to hold the </a:t>
            </a:r>
            <a:r>
              <a:rPr lang="en-US" dirty="0" smtClean="0"/>
              <a:t>printed 	pages </a:t>
            </a:r>
            <a:r>
              <a:rPr lang="en-US" dirty="0"/>
              <a:t>together; and</a:t>
            </a:r>
          </a:p>
          <a:p>
            <a:pPr marL="0" indent="0">
              <a:buNone/>
            </a:pPr>
            <a:r>
              <a:rPr lang="en-US" dirty="0" smtClean="0"/>
              <a:t>	a </a:t>
            </a:r>
            <a:r>
              <a:rPr lang="en-US" dirty="0"/>
              <a:t>cover attached to the binding.</a:t>
            </a:r>
          </a:p>
        </p:txBody>
      </p:sp>
    </p:spTree>
    <p:extLst>
      <p:ext uri="{BB962C8B-B14F-4D97-AF65-F5344CB8AC3E}">
        <p14:creationId xmlns:p14="http://schemas.microsoft.com/office/powerpoint/2010/main" xmlns="" val="21157402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r>
              <a:rPr lang="en-US" sz="8800" dirty="0"/>
              <a:t>Proper </a:t>
            </a:r>
            <a:endParaRPr lang="en-US" sz="8800" dirty="0" smtClean="0"/>
          </a:p>
          <a:p>
            <a:pPr marL="0" indent="0" algn="ctr">
              <a:buNone/>
            </a:pPr>
            <a:r>
              <a:rPr lang="en-US" sz="8800" dirty="0" smtClean="0"/>
              <a:t>Antecedent </a:t>
            </a:r>
          </a:p>
          <a:p>
            <a:pPr marL="0" indent="0" algn="ctr">
              <a:buNone/>
            </a:pPr>
            <a:r>
              <a:rPr lang="en-US" sz="8800" dirty="0" smtClean="0"/>
              <a:t>Basis</a:t>
            </a:r>
            <a:endParaRPr lang="en-US" sz="8800" dirty="0"/>
          </a:p>
        </p:txBody>
      </p:sp>
    </p:spTree>
    <p:extLst>
      <p:ext uri="{BB962C8B-B14F-4D97-AF65-F5344CB8AC3E}">
        <p14:creationId xmlns:p14="http://schemas.microsoft.com/office/powerpoint/2010/main" xmlns="" val="3239569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marL="571500" indent="-571500" algn="l">
              <a:buFont typeface="Wingdings" pitchFamily="2" charset="2"/>
              <a:buChar char="v"/>
            </a:pPr>
            <a:r>
              <a:rPr lang="en-US" dirty="0" err="1" smtClean="0"/>
              <a:t>Apa</a:t>
            </a:r>
            <a:r>
              <a:rPr lang="en-US" dirty="0" smtClean="0"/>
              <a:t> </a:t>
            </a:r>
            <a:r>
              <a:rPr lang="en-US" dirty="0" err="1" smtClean="0"/>
              <a:t>syarat</a:t>
            </a:r>
            <a:r>
              <a:rPr lang="en-US" dirty="0" smtClean="0"/>
              <a:t> </a:t>
            </a:r>
            <a:r>
              <a:rPr lang="en-US" dirty="0" err="1" smtClean="0"/>
              <a:t>suatu</a:t>
            </a:r>
            <a:r>
              <a:rPr lang="en-US" dirty="0" smtClean="0"/>
              <a:t> </a:t>
            </a:r>
            <a:r>
              <a:rPr lang="en-US" dirty="0" err="1" smtClean="0"/>
              <a:t>invensi</a:t>
            </a:r>
            <a:r>
              <a:rPr lang="en-US" dirty="0" smtClean="0"/>
              <a:t> </a:t>
            </a:r>
            <a:r>
              <a:rPr lang="en-US" dirty="0" err="1" smtClean="0"/>
              <a:t>dapat</a:t>
            </a:r>
            <a:r>
              <a:rPr lang="en-US" dirty="0" smtClean="0"/>
              <a:t> </a:t>
            </a:r>
            <a:r>
              <a:rPr lang="en-US" dirty="0" err="1" smtClean="0"/>
              <a:t>diberi</a:t>
            </a:r>
            <a:r>
              <a:rPr lang="en-US" dirty="0" smtClean="0"/>
              <a:t> paten?</a:t>
            </a:r>
            <a:endParaRPr lang="en-US" dirty="0"/>
          </a:p>
        </p:txBody>
      </p:sp>
      <p:sp>
        <p:nvSpPr>
          <p:cNvPr id="3" name="Content Placeholder 2"/>
          <p:cNvSpPr>
            <a:spLocks noGrp="1"/>
          </p:cNvSpPr>
          <p:nvPr>
            <p:ph idx="1"/>
          </p:nvPr>
        </p:nvSpPr>
        <p:spPr>
          <a:solidFill>
            <a:srgbClr val="FFFF00"/>
          </a:solidFill>
        </p:spPr>
        <p:txBody>
          <a:bodyPr>
            <a:normAutofit fontScale="92500" lnSpcReduction="20000"/>
          </a:bodyPr>
          <a:lstStyle/>
          <a:p>
            <a:pPr marL="514350" indent="-514350">
              <a:buFont typeface="+mj-lt"/>
              <a:buAutoNum type="arabicPeriod"/>
            </a:pPr>
            <a:r>
              <a:rPr lang="en-US" b="1" dirty="0" err="1" smtClean="0">
                <a:solidFill>
                  <a:srgbClr val="C00000"/>
                </a:solidFill>
              </a:rPr>
              <a:t>BARU</a:t>
            </a:r>
            <a:r>
              <a:rPr lang="en-US" b="1" dirty="0" smtClean="0">
                <a:solidFill>
                  <a:srgbClr val="C00000"/>
                </a:solidFill>
              </a:rPr>
              <a:t> </a:t>
            </a:r>
            <a:r>
              <a:rPr lang="en-US" b="1" dirty="0">
                <a:solidFill>
                  <a:srgbClr val="C00000"/>
                </a:solidFill>
              </a:rPr>
              <a:t>/ NOVEL</a:t>
            </a:r>
          </a:p>
          <a:p>
            <a:pPr marL="914400" lvl="1" indent="-514350">
              <a:buFont typeface="Wingdings" pitchFamily="2" charset="2"/>
              <a:buChar char="Ø"/>
            </a:pPr>
            <a:r>
              <a:rPr lang="en-US" dirty="0" err="1"/>
              <a:t>Invensi</a:t>
            </a:r>
            <a:r>
              <a:rPr lang="en-US" dirty="0"/>
              <a:t> </a:t>
            </a:r>
            <a:r>
              <a:rPr lang="en-US" dirty="0" err="1"/>
              <a:t>tsb</a:t>
            </a:r>
            <a:r>
              <a:rPr lang="en-US" dirty="0"/>
              <a:t> </a:t>
            </a:r>
            <a:r>
              <a:rPr lang="en-US" dirty="0" err="1"/>
              <a:t>tidak</a:t>
            </a:r>
            <a:r>
              <a:rPr lang="en-US" dirty="0"/>
              <a:t> </a:t>
            </a:r>
            <a:r>
              <a:rPr lang="en-US" dirty="0" err="1"/>
              <a:t>sama</a:t>
            </a:r>
            <a:r>
              <a:rPr lang="en-US" dirty="0"/>
              <a:t> </a:t>
            </a:r>
            <a:r>
              <a:rPr lang="en-US" dirty="0" err="1"/>
              <a:t>dengan</a:t>
            </a:r>
            <a:r>
              <a:rPr lang="en-US" dirty="0"/>
              <a:t> </a:t>
            </a:r>
            <a:r>
              <a:rPr lang="en-US" dirty="0" err="1"/>
              <a:t>teknologi</a:t>
            </a:r>
            <a:r>
              <a:rPr lang="en-US" dirty="0"/>
              <a:t> yang </a:t>
            </a:r>
            <a:r>
              <a:rPr lang="en-US" dirty="0" err="1"/>
              <a:t>diungkapkan</a:t>
            </a:r>
            <a:r>
              <a:rPr lang="en-US" dirty="0"/>
              <a:t> </a:t>
            </a:r>
            <a:r>
              <a:rPr lang="en-US" dirty="0" err="1"/>
              <a:t>sebelumnya</a:t>
            </a:r>
            <a:r>
              <a:rPr lang="en-US" dirty="0"/>
              <a:t> (ps. 3 </a:t>
            </a:r>
            <a:r>
              <a:rPr lang="en-US" dirty="0" err="1"/>
              <a:t>ay.1</a:t>
            </a:r>
            <a:r>
              <a:rPr lang="en-US" dirty="0"/>
              <a:t>)</a:t>
            </a:r>
          </a:p>
          <a:p>
            <a:pPr marL="514350" indent="-514350">
              <a:buFont typeface="+mj-lt"/>
              <a:buAutoNum type="arabicPeriod"/>
            </a:pPr>
            <a:r>
              <a:rPr lang="en-US" b="1" dirty="0" err="1">
                <a:solidFill>
                  <a:srgbClr val="C00000"/>
                </a:solidFill>
              </a:rPr>
              <a:t>MENGANDUNG</a:t>
            </a:r>
            <a:r>
              <a:rPr lang="en-US" b="1" dirty="0">
                <a:solidFill>
                  <a:srgbClr val="C00000"/>
                </a:solidFill>
              </a:rPr>
              <a:t> </a:t>
            </a:r>
            <a:r>
              <a:rPr lang="en-US" b="1" dirty="0" err="1">
                <a:solidFill>
                  <a:srgbClr val="C00000"/>
                </a:solidFill>
              </a:rPr>
              <a:t>LANGKAH</a:t>
            </a:r>
            <a:r>
              <a:rPr lang="en-US" b="1" dirty="0">
                <a:solidFill>
                  <a:srgbClr val="C00000"/>
                </a:solidFill>
              </a:rPr>
              <a:t> </a:t>
            </a:r>
            <a:r>
              <a:rPr lang="en-US" b="1" dirty="0" err="1">
                <a:solidFill>
                  <a:srgbClr val="C00000"/>
                </a:solidFill>
              </a:rPr>
              <a:t>INVENTIF</a:t>
            </a:r>
            <a:endParaRPr lang="en-US" b="1" dirty="0">
              <a:solidFill>
                <a:srgbClr val="C00000"/>
              </a:solidFill>
            </a:endParaRPr>
          </a:p>
          <a:p>
            <a:pPr marL="914400" lvl="1" indent="-514350">
              <a:buFont typeface="Wingdings" pitchFamily="2" charset="2"/>
              <a:buChar char="Ø"/>
            </a:pPr>
            <a:r>
              <a:rPr lang="en-US" dirty="0" err="1"/>
              <a:t>Jika</a:t>
            </a:r>
            <a:r>
              <a:rPr lang="en-US" dirty="0"/>
              <a:t> </a:t>
            </a:r>
            <a:r>
              <a:rPr lang="en-US" dirty="0" err="1"/>
              <a:t>invensi</a:t>
            </a:r>
            <a:r>
              <a:rPr lang="en-US" dirty="0"/>
              <a:t> </a:t>
            </a:r>
            <a:r>
              <a:rPr lang="en-US" dirty="0" err="1"/>
              <a:t>tersebut</a:t>
            </a:r>
            <a:r>
              <a:rPr lang="en-US" dirty="0"/>
              <a:t> </a:t>
            </a:r>
            <a:r>
              <a:rPr lang="en-US" dirty="0" err="1"/>
              <a:t>bagi</a:t>
            </a:r>
            <a:r>
              <a:rPr lang="en-US" dirty="0"/>
              <a:t> </a:t>
            </a:r>
            <a:r>
              <a:rPr lang="en-US" dirty="0" err="1"/>
              <a:t>seseorang</a:t>
            </a:r>
            <a:r>
              <a:rPr lang="en-US" dirty="0"/>
              <a:t> yang </a:t>
            </a:r>
            <a:r>
              <a:rPr lang="en-US" dirty="0" err="1"/>
              <a:t>mempunyai</a:t>
            </a:r>
            <a:r>
              <a:rPr lang="en-US" dirty="0"/>
              <a:t> </a:t>
            </a:r>
            <a:r>
              <a:rPr lang="en-US" dirty="0" err="1"/>
              <a:t>keahlian</a:t>
            </a:r>
            <a:r>
              <a:rPr lang="en-US" dirty="0"/>
              <a:t> </a:t>
            </a:r>
            <a:r>
              <a:rPr lang="en-US" dirty="0" err="1"/>
              <a:t>tertentu</a:t>
            </a:r>
            <a:r>
              <a:rPr lang="en-US" dirty="0"/>
              <a:t> di </a:t>
            </a:r>
            <a:r>
              <a:rPr lang="en-US" dirty="0" err="1"/>
              <a:t>bidang</a:t>
            </a:r>
            <a:r>
              <a:rPr lang="en-US" dirty="0"/>
              <a:t> </a:t>
            </a:r>
            <a:r>
              <a:rPr lang="en-US" dirty="0" err="1"/>
              <a:t>teknik</a:t>
            </a:r>
            <a:r>
              <a:rPr lang="en-US" dirty="0"/>
              <a:t> (</a:t>
            </a:r>
            <a:r>
              <a:rPr lang="en-US" dirty="0" err="1"/>
              <a:t>terkait</a:t>
            </a:r>
            <a:r>
              <a:rPr lang="en-US" dirty="0"/>
              <a:t>) </a:t>
            </a:r>
            <a:r>
              <a:rPr lang="en-US" dirty="0" err="1"/>
              <a:t>merupakan</a:t>
            </a:r>
            <a:r>
              <a:rPr lang="en-US" dirty="0"/>
              <a:t> </a:t>
            </a:r>
            <a:r>
              <a:rPr lang="en-US" dirty="0" err="1"/>
              <a:t>hal</a:t>
            </a:r>
            <a:r>
              <a:rPr lang="en-US" dirty="0"/>
              <a:t> yang </a:t>
            </a:r>
            <a:r>
              <a:rPr lang="en-US" dirty="0" err="1"/>
              <a:t>tidak</a:t>
            </a:r>
            <a:r>
              <a:rPr lang="en-US" dirty="0"/>
              <a:t> </a:t>
            </a:r>
            <a:r>
              <a:rPr lang="en-US" dirty="0" err="1"/>
              <a:t>dapat</a:t>
            </a:r>
            <a:r>
              <a:rPr lang="en-US" dirty="0"/>
              <a:t> </a:t>
            </a:r>
            <a:r>
              <a:rPr lang="en-US" dirty="0" err="1"/>
              <a:t>diduga</a:t>
            </a:r>
            <a:r>
              <a:rPr lang="en-US" dirty="0"/>
              <a:t> </a:t>
            </a:r>
            <a:r>
              <a:rPr lang="en-US" dirty="0" err="1"/>
              <a:t>sebelumnya</a:t>
            </a:r>
            <a:r>
              <a:rPr lang="en-US" dirty="0"/>
              <a:t> (</a:t>
            </a:r>
            <a:r>
              <a:rPr lang="en-US" dirty="0" err="1"/>
              <a:t>ps.2</a:t>
            </a:r>
            <a:r>
              <a:rPr lang="en-US" dirty="0"/>
              <a:t> </a:t>
            </a:r>
            <a:r>
              <a:rPr lang="en-US" dirty="0" err="1"/>
              <a:t>ay.2</a:t>
            </a:r>
            <a:r>
              <a:rPr lang="en-US" dirty="0"/>
              <a:t>)</a:t>
            </a:r>
          </a:p>
          <a:p>
            <a:pPr marL="514350" indent="-514350">
              <a:buFont typeface="+mj-lt"/>
              <a:buAutoNum type="arabicPeriod"/>
            </a:pPr>
            <a:r>
              <a:rPr lang="en-US" b="1" dirty="0" err="1">
                <a:solidFill>
                  <a:srgbClr val="C00000"/>
                </a:solidFill>
              </a:rPr>
              <a:t>DAPAT</a:t>
            </a:r>
            <a:r>
              <a:rPr lang="en-US" b="1" dirty="0">
                <a:solidFill>
                  <a:srgbClr val="C00000"/>
                </a:solidFill>
              </a:rPr>
              <a:t> </a:t>
            </a:r>
            <a:r>
              <a:rPr lang="en-US" b="1" dirty="0" err="1">
                <a:solidFill>
                  <a:srgbClr val="C00000"/>
                </a:solidFill>
              </a:rPr>
              <a:t>DITERAPKAN</a:t>
            </a:r>
            <a:r>
              <a:rPr lang="en-US" b="1" dirty="0">
                <a:solidFill>
                  <a:srgbClr val="C00000"/>
                </a:solidFill>
              </a:rPr>
              <a:t> </a:t>
            </a:r>
            <a:r>
              <a:rPr lang="en-US" b="1" dirty="0" err="1">
                <a:solidFill>
                  <a:srgbClr val="C00000"/>
                </a:solidFill>
              </a:rPr>
              <a:t>DALAM</a:t>
            </a:r>
            <a:r>
              <a:rPr lang="en-US" b="1" dirty="0">
                <a:solidFill>
                  <a:srgbClr val="C00000"/>
                </a:solidFill>
              </a:rPr>
              <a:t> </a:t>
            </a:r>
            <a:r>
              <a:rPr lang="en-US" b="1" dirty="0" err="1">
                <a:solidFill>
                  <a:srgbClr val="C00000"/>
                </a:solidFill>
              </a:rPr>
              <a:t>INDUSTRI</a:t>
            </a:r>
            <a:endParaRPr lang="en-US" b="1" dirty="0">
              <a:solidFill>
                <a:srgbClr val="C00000"/>
              </a:solidFill>
            </a:endParaRPr>
          </a:p>
          <a:p>
            <a:pPr marL="914400" lvl="1" indent="-514350">
              <a:buFont typeface="Wingdings" pitchFamily="2" charset="2"/>
              <a:buChar char="Ø"/>
            </a:pPr>
            <a:r>
              <a:rPr lang="en-US" dirty="0" err="1"/>
              <a:t>Jika</a:t>
            </a:r>
            <a:r>
              <a:rPr lang="en-US" dirty="0"/>
              <a:t> </a:t>
            </a:r>
            <a:r>
              <a:rPr lang="en-US" dirty="0" err="1"/>
              <a:t>invensi</a:t>
            </a:r>
            <a:r>
              <a:rPr lang="en-US" dirty="0"/>
              <a:t> </a:t>
            </a:r>
            <a:r>
              <a:rPr lang="en-US" dirty="0" err="1"/>
              <a:t>tersebut</a:t>
            </a:r>
            <a:r>
              <a:rPr lang="en-US" dirty="0"/>
              <a:t> </a:t>
            </a:r>
            <a:r>
              <a:rPr lang="en-US" dirty="0" err="1"/>
              <a:t>dapat</a:t>
            </a:r>
            <a:r>
              <a:rPr lang="en-US" dirty="0"/>
              <a:t> </a:t>
            </a:r>
            <a:r>
              <a:rPr lang="en-US" dirty="0" err="1"/>
              <a:t>dilaksanakan</a:t>
            </a:r>
            <a:r>
              <a:rPr lang="en-US" dirty="0"/>
              <a:t> </a:t>
            </a:r>
            <a:r>
              <a:rPr lang="en-US" dirty="0" err="1"/>
              <a:t>dalam</a:t>
            </a:r>
            <a:r>
              <a:rPr lang="en-US" dirty="0"/>
              <a:t> </a:t>
            </a:r>
            <a:r>
              <a:rPr lang="en-US" dirty="0" err="1"/>
              <a:t>industri</a:t>
            </a:r>
            <a:r>
              <a:rPr lang="en-US" dirty="0"/>
              <a:t> </a:t>
            </a:r>
            <a:r>
              <a:rPr lang="en-US" dirty="0" err="1"/>
              <a:t>sebagaimana</a:t>
            </a:r>
            <a:r>
              <a:rPr lang="en-US" dirty="0"/>
              <a:t> </a:t>
            </a:r>
            <a:r>
              <a:rPr lang="en-US" dirty="0" err="1"/>
              <a:t>yg</a:t>
            </a:r>
            <a:r>
              <a:rPr lang="en-US" dirty="0"/>
              <a:t> </a:t>
            </a:r>
            <a:r>
              <a:rPr lang="en-US" dirty="0" err="1"/>
              <a:t>diuraikan</a:t>
            </a:r>
            <a:r>
              <a:rPr lang="en-US" dirty="0"/>
              <a:t> </a:t>
            </a:r>
            <a:r>
              <a:rPr lang="en-US" dirty="0" err="1"/>
              <a:t>dalam</a:t>
            </a:r>
            <a:r>
              <a:rPr lang="en-US" dirty="0"/>
              <a:t> </a:t>
            </a:r>
            <a:r>
              <a:rPr lang="en-US" dirty="0" err="1"/>
              <a:t>permohonan</a:t>
            </a:r>
            <a:r>
              <a:rPr lang="en-US" dirty="0"/>
              <a:t> (</a:t>
            </a:r>
            <a:r>
              <a:rPr lang="en-US" dirty="0" err="1"/>
              <a:t>ps.5</a:t>
            </a:r>
            <a:r>
              <a:rPr lang="en-US" dirty="0"/>
              <a:t>)</a:t>
            </a:r>
          </a:p>
          <a:p>
            <a:endParaRPr lang="en-US" dirty="0"/>
          </a:p>
        </p:txBody>
      </p:sp>
    </p:spTree>
    <p:extLst>
      <p:ext uri="{BB962C8B-B14F-4D97-AF65-F5344CB8AC3E}">
        <p14:creationId xmlns:p14="http://schemas.microsoft.com/office/powerpoint/2010/main" xmlns="" val="32610406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r>
              <a:rPr lang="en-US" dirty="0"/>
              <a:t>The elements in a patent claim must have the correct antecedent basis. This means that the first time an </a:t>
            </a:r>
            <a:r>
              <a:rPr lang="en-US" dirty="0" smtClean="0"/>
              <a:t>element is </a:t>
            </a:r>
            <a:r>
              <a:rPr lang="en-US" dirty="0"/>
              <a:t>introduced, the indefinite article “a” or “an” should be used. Later when referring back to previously</a:t>
            </a:r>
          </a:p>
          <a:p>
            <a:r>
              <a:rPr lang="en-US" dirty="0"/>
              <a:t>introduced elements, the definite article “the” or “said” should be used. Proper antecedent basis is not just</a:t>
            </a:r>
          </a:p>
          <a:p>
            <a:r>
              <a:rPr lang="en-US" dirty="0"/>
              <a:t>a good idea; like gravity, it is the law. The following set of claims will help explain proper antecedent basis:</a:t>
            </a:r>
          </a:p>
        </p:txBody>
      </p:sp>
    </p:spTree>
    <p:extLst>
      <p:ext uri="{BB962C8B-B14F-4D97-AF65-F5344CB8AC3E}">
        <p14:creationId xmlns:p14="http://schemas.microsoft.com/office/powerpoint/2010/main" xmlns="" val="35458004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pPr marL="690563" indent="-690563">
              <a:buFont typeface="+mj-lt"/>
              <a:buAutoNum type="arabicPeriod"/>
            </a:pPr>
            <a:r>
              <a:rPr lang="en-US" i="1" dirty="0" smtClean="0"/>
              <a:t>  A </a:t>
            </a:r>
            <a:r>
              <a:rPr lang="en-US" i="1" dirty="0"/>
              <a:t>device, </a:t>
            </a:r>
            <a:r>
              <a:rPr lang="en-US" i="1" dirty="0" smtClean="0"/>
              <a:t>comprising:</a:t>
            </a:r>
          </a:p>
          <a:p>
            <a:pPr marL="0" indent="0">
              <a:buNone/>
            </a:pPr>
            <a:r>
              <a:rPr lang="en-US" i="1" dirty="0" smtClean="0"/>
              <a:t>	a </a:t>
            </a:r>
            <a:r>
              <a:rPr lang="en-US" i="1" dirty="0"/>
              <a:t>pencil; and</a:t>
            </a:r>
          </a:p>
          <a:p>
            <a:pPr marL="0" indent="0">
              <a:buNone/>
            </a:pPr>
            <a:r>
              <a:rPr lang="en-US" i="1" dirty="0" smtClean="0"/>
              <a:t>	a </a:t>
            </a:r>
            <a:r>
              <a:rPr lang="en-US" i="1" dirty="0"/>
              <a:t>light attached to the pencil.</a:t>
            </a:r>
          </a:p>
          <a:p>
            <a:pPr marL="858838" indent="-858838">
              <a:buAutoNum type="arabicPeriod" startAt="2"/>
            </a:pPr>
            <a:r>
              <a:rPr lang="en-US" i="1" dirty="0" smtClean="0"/>
              <a:t>The </a:t>
            </a:r>
            <a:r>
              <a:rPr lang="en-US" i="1" dirty="0"/>
              <a:t>device recited in claim 1 wherein the light is detachably attached to the </a:t>
            </a:r>
            <a:r>
              <a:rPr lang="en-US" i="1" dirty="0" smtClean="0"/>
              <a:t>pencil.</a:t>
            </a:r>
          </a:p>
          <a:p>
            <a:pPr marL="858838" indent="-858838">
              <a:buAutoNum type="arabicPeriod" startAt="2"/>
            </a:pPr>
            <a:r>
              <a:rPr lang="en-US" i="1" dirty="0" smtClean="0"/>
              <a:t>The </a:t>
            </a:r>
            <a:r>
              <a:rPr lang="en-US" i="1" dirty="0"/>
              <a:t>device recited in claim 2 </a:t>
            </a:r>
            <a:r>
              <a:rPr lang="en-US" i="1" dirty="0" smtClean="0"/>
              <a:t>where in </a:t>
            </a:r>
            <a:r>
              <a:rPr lang="en-US" i="1" dirty="0"/>
              <a:t>the pencil is red in color</a:t>
            </a:r>
            <a:r>
              <a:rPr lang="en-US" i="1" dirty="0" smtClean="0"/>
              <a:t>.</a:t>
            </a:r>
            <a:endParaRPr lang="en-US" i="1" dirty="0"/>
          </a:p>
          <a:p>
            <a:pPr marL="0" indent="0">
              <a:buNone/>
            </a:pPr>
            <a:endParaRPr lang="en-US" i="1" dirty="0" smtClean="0"/>
          </a:p>
        </p:txBody>
      </p:sp>
    </p:spTree>
    <p:extLst>
      <p:ext uri="{BB962C8B-B14F-4D97-AF65-F5344CB8AC3E}">
        <p14:creationId xmlns:p14="http://schemas.microsoft.com/office/powerpoint/2010/main" xmlns="" val="36235533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85000" lnSpcReduction="20000"/>
          </a:bodyPr>
          <a:lstStyle/>
          <a:p>
            <a:r>
              <a:rPr lang="en-US" dirty="0"/>
              <a:t>Notice that in Claim 1, we introduced the “pencil” for the first time by referring to it as “a pencil.” </a:t>
            </a:r>
          </a:p>
          <a:p>
            <a:r>
              <a:rPr lang="en-US" dirty="0"/>
              <a:t>In the same claim, we also introduced the light for the first time as “a light.” </a:t>
            </a:r>
          </a:p>
          <a:p>
            <a:r>
              <a:rPr lang="en-US" dirty="0"/>
              <a:t>However, when we wanted to specify that the light was attached to the pencil, we referred to the pencil as “the pencil.” The use of the </a:t>
            </a:r>
            <a:r>
              <a:rPr lang="en-US" dirty="0" smtClean="0"/>
              <a:t>word “the</a:t>
            </a:r>
            <a:r>
              <a:rPr lang="en-US" dirty="0"/>
              <a:t>” signaled that the pencil was the one we had previously defined in the claim. </a:t>
            </a:r>
            <a:endParaRPr lang="en-US" dirty="0" smtClean="0"/>
          </a:p>
          <a:p>
            <a:r>
              <a:rPr lang="en-US" dirty="0" smtClean="0"/>
              <a:t>Otherwise</a:t>
            </a:r>
            <a:r>
              <a:rPr lang="en-US" dirty="0"/>
              <a:t>, there </a:t>
            </a:r>
            <a:r>
              <a:rPr lang="en-US" dirty="0" smtClean="0"/>
              <a:t>would be </a:t>
            </a:r>
            <a:r>
              <a:rPr lang="en-US" dirty="0"/>
              <a:t>ambiguity as to whether it was the same pencil or another pencil. The words “the” and “said” are </a:t>
            </a:r>
            <a:r>
              <a:rPr lang="en-US" dirty="0" smtClean="0"/>
              <a:t>interchangeable in </a:t>
            </a:r>
            <a:r>
              <a:rPr lang="en-US" dirty="0"/>
              <a:t>claims drafting. (“Said” is old-fashioned legalese for the most part, while “the” is an </a:t>
            </a:r>
            <a:r>
              <a:rPr lang="en-US" dirty="0" smtClean="0"/>
              <a:t>attempt to </a:t>
            </a:r>
            <a:r>
              <a:rPr lang="en-US" dirty="0"/>
              <a:t>make language more accessible to non-lawyers.)</a:t>
            </a:r>
          </a:p>
          <a:p>
            <a:endParaRPr lang="en-US" dirty="0"/>
          </a:p>
        </p:txBody>
      </p:sp>
    </p:spTree>
    <p:extLst>
      <p:ext uri="{BB962C8B-B14F-4D97-AF65-F5344CB8AC3E}">
        <p14:creationId xmlns:p14="http://schemas.microsoft.com/office/powerpoint/2010/main" xmlns="" val="29882971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lstStyle/>
          <a:p>
            <a:pPr marL="0" indent="0">
              <a:buNone/>
            </a:pPr>
            <a:endParaRPr lang="en-US" dirty="0" smtClean="0"/>
          </a:p>
          <a:p>
            <a:pPr marL="0" indent="0" algn="ctr">
              <a:buNone/>
            </a:pPr>
            <a:r>
              <a:rPr lang="en-US" sz="5400" dirty="0" smtClean="0"/>
              <a:t>Reference </a:t>
            </a:r>
            <a:r>
              <a:rPr lang="en-US" sz="5400" dirty="0"/>
              <a:t>Numerals </a:t>
            </a:r>
            <a:endParaRPr lang="en-US" sz="5400" dirty="0" smtClean="0"/>
          </a:p>
          <a:p>
            <a:pPr marL="0" indent="0" algn="ctr">
              <a:buNone/>
            </a:pPr>
            <a:r>
              <a:rPr lang="en-US" sz="5400" dirty="0" smtClean="0"/>
              <a:t>and </a:t>
            </a:r>
            <a:r>
              <a:rPr lang="en-US" sz="5400" dirty="0"/>
              <a:t>Bracketed Expressions</a:t>
            </a:r>
          </a:p>
        </p:txBody>
      </p:sp>
    </p:spTree>
    <p:extLst>
      <p:ext uri="{BB962C8B-B14F-4D97-AF65-F5344CB8AC3E}">
        <p14:creationId xmlns:p14="http://schemas.microsoft.com/office/powerpoint/2010/main" xmlns="" val="2665835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a:bodyPr>
          <a:lstStyle/>
          <a:p>
            <a:r>
              <a:rPr lang="en-US" dirty="0"/>
              <a:t>In some jurisdictions, claims are encouraged and/or required to recite the reference numerals associated </a:t>
            </a:r>
            <a:r>
              <a:rPr lang="en-US" dirty="0" smtClean="0"/>
              <a:t>with particular </a:t>
            </a:r>
            <a:r>
              <a:rPr lang="en-US" dirty="0"/>
              <a:t>elements in the patent application’s drawings. Thus, if Figure 1 of the patent shows a </a:t>
            </a:r>
            <a:r>
              <a:rPr lang="en-US" dirty="0" smtClean="0"/>
              <a:t>computer memory </a:t>
            </a:r>
            <a:r>
              <a:rPr lang="en-US" dirty="0"/>
              <a:t>and this computer memory is labeled “123,” for example, if the claims recite this particular </a:t>
            </a:r>
            <a:r>
              <a:rPr lang="en-US" dirty="0" smtClean="0"/>
              <a:t>computer memory</a:t>
            </a:r>
            <a:r>
              <a:rPr lang="en-US" dirty="0"/>
              <a:t>, the computer memory element will be followed by the reference number “123.”</a:t>
            </a:r>
          </a:p>
        </p:txBody>
      </p:sp>
    </p:spTree>
    <p:extLst>
      <p:ext uri="{BB962C8B-B14F-4D97-AF65-F5344CB8AC3E}">
        <p14:creationId xmlns:p14="http://schemas.microsoft.com/office/powerpoint/2010/main" xmlns="" val="1185789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lstStyle/>
          <a:p>
            <a:endParaRPr lang="en-US" dirty="0" smtClean="0"/>
          </a:p>
          <a:p>
            <a:pPr marL="0" indent="0">
              <a:buNone/>
            </a:pPr>
            <a:r>
              <a:rPr lang="en-US" sz="3600" dirty="0" smtClean="0">
                <a:solidFill>
                  <a:schemeClr val="accent1"/>
                </a:solidFill>
              </a:rPr>
              <a:t>An </a:t>
            </a:r>
            <a:r>
              <a:rPr lang="en-US" sz="3600" dirty="0">
                <a:solidFill>
                  <a:schemeClr val="accent1"/>
                </a:solidFill>
              </a:rPr>
              <a:t>apparatus, comprising:</a:t>
            </a:r>
          </a:p>
          <a:p>
            <a:pPr marL="0" indent="0">
              <a:buNone/>
            </a:pPr>
            <a:r>
              <a:rPr lang="en-US" sz="3600" dirty="0">
                <a:solidFill>
                  <a:schemeClr val="accent1"/>
                </a:solidFill>
              </a:rPr>
              <a:t>A plurality of printed pages (11);</a:t>
            </a:r>
          </a:p>
          <a:p>
            <a:pPr marL="0" indent="0">
              <a:buNone/>
            </a:pPr>
            <a:r>
              <a:rPr lang="en-US" sz="3600" dirty="0">
                <a:solidFill>
                  <a:schemeClr val="accent1"/>
                </a:solidFill>
              </a:rPr>
              <a:t>A binding (14) configured to hold the printed pages (11) together; and</a:t>
            </a:r>
          </a:p>
          <a:p>
            <a:pPr marL="0" indent="0">
              <a:buNone/>
            </a:pPr>
            <a:r>
              <a:rPr lang="en-US" sz="3600" dirty="0">
                <a:solidFill>
                  <a:schemeClr val="accent1"/>
                </a:solidFill>
              </a:rPr>
              <a:t>A cover (21) attached to the binding (14</a:t>
            </a:r>
            <a:r>
              <a:rPr lang="en-US" sz="3600" dirty="0" smtClean="0">
                <a:solidFill>
                  <a:schemeClr val="accent1"/>
                </a:solidFill>
              </a:rPr>
              <a:t>).</a:t>
            </a:r>
          </a:p>
          <a:p>
            <a:pPr marL="0" indent="0">
              <a:buNone/>
            </a:pPr>
            <a:endParaRPr lang="en-US" sz="3600" dirty="0" smtClean="0">
              <a:solidFill>
                <a:schemeClr val="accent1"/>
              </a:solidFill>
            </a:endParaRPr>
          </a:p>
          <a:p>
            <a:pPr marL="0" indent="0">
              <a:buNone/>
            </a:pPr>
            <a:r>
              <a:rPr lang="en-US" dirty="0" smtClean="0"/>
              <a:t>The </a:t>
            </a:r>
            <a:r>
              <a:rPr lang="en-US" dirty="0"/>
              <a:t>numbers in parenthesis are the reference numbers from the patent application’s drawings.</a:t>
            </a:r>
          </a:p>
        </p:txBody>
      </p:sp>
    </p:spTree>
    <p:extLst>
      <p:ext uri="{BB962C8B-B14F-4D97-AF65-F5344CB8AC3E}">
        <p14:creationId xmlns:p14="http://schemas.microsoft.com/office/powerpoint/2010/main" xmlns="" val="16843027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40000"/>
              <a:lumOff val="60000"/>
            </a:schemeClr>
          </a:solidFill>
        </p:spPr>
        <p:txBody>
          <a:bodyPr>
            <a:normAutofit/>
          </a:bodyPr>
          <a:lstStyle/>
          <a:p>
            <a:pPr marL="0" indent="0" algn="ctr">
              <a:buNone/>
            </a:pPr>
            <a:r>
              <a:rPr lang="en-US" sz="8800" dirty="0"/>
              <a:t>Claim Phrases</a:t>
            </a:r>
          </a:p>
        </p:txBody>
      </p:sp>
    </p:spTree>
    <p:extLst>
      <p:ext uri="{BB962C8B-B14F-4D97-AF65-F5344CB8AC3E}">
        <p14:creationId xmlns:p14="http://schemas.microsoft.com/office/powerpoint/2010/main" xmlns="" val="4149456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92500" lnSpcReduction="10000"/>
          </a:bodyPr>
          <a:lstStyle/>
          <a:p>
            <a:r>
              <a:rPr lang="en-US" dirty="0"/>
              <a:t>For example, a “wherein clause” is generally used to describe either a function, operation or result that </a:t>
            </a:r>
            <a:r>
              <a:rPr lang="en-US" dirty="0" smtClean="0"/>
              <a:t>flows from </a:t>
            </a:r>
            <a:r>
              <a:rPr lang="en-US" dirty="0"/>
              <a:t>the previously-recited structure or function of the claim. Thus, “wherein clauses” should be used </a:t>
            </a:r>
            <a:r>
              <a:rPr lang="en-US" dirty="0" smtClean="0"/>
              <a:t>where the </a:t>
            </a:r>
            <a:r>
              <a:rPr lang="en-US" dirty="0"/>
              <a:t>result necessarily follows the recited structure or function. For instance, if we want to claim a folder </a:t>
            </a:r>
            <a:r>
              <a:rPr lang="en-US" dirty="0" smtClean="0"/>
              <a:t>for keeping </a:t>
            </a:r>
            <a:r>
              <a:rPr lang="en-US" dirty="0"/>
              <a:t>files, the claim in a wherein format might read as follows:</a:t>
            </a:r>
          </a:p>
          <a:p>
            <a:pPr marL="0" indent="0">
              <a:buNone/>
            </a:pPr>
            <a:r>
              <a:rPr lang="en-US" sz="4300" i="1" dirty="0" smtClean="0">
                <a:solidFill>
                  <a:schemeClr val="accent1"/>
                </a:solidFill>
              </a:rPr>
              <a:t>A </a:t>
            </a:r>
            <a:r>
              <a:rPr lang="en-US" sz="4300" i="1" dirty="0">
                <a:solidFill>
                  <a:schemeClr val="accent1"/>
                </a:solidFill>
              </a:rPr>
              <a:t>folder for keeping files, wherein the folder is configured to receive the files…</a:t>
            </a:r>
            <a:endParaRPr lang="en-US" sz="4300" dirty="0">
              <a:solidFill>
                <a:schemeClr val="accent1"/>
              </a:solidFill>
            </a:endParaRPr>
          </a:p>
        </p:txBody>
      </p:sp>
    </p:spTree>
    <p:extLst>
      <p:ext uri="{BB962C8B-B14F-4D97-AF65-F5344CB8AC3E}">
        <p14:creationId xmlns:p14="http://schemas.microsoft.com/office/powerpoint/2010/main" xmlns="" val="267208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rgbClr val="FFFF00"/>
          </a:solidFill>
        </p:spPr>
        <p:txBody>
          <a:bodyPr>
            <a:normAutofit fontScale="85000" lnSpcReduction="20000"/>
          </a:bodyPr>
          <a:lstStyle/>
          <a:p>
            <a:pPr marL="0" indent="0">
              <a:buNone/>
            </a:pPr>
            <a:r>
              <a:rPr lang="en-US" dirty="0"/>
              <a:t>Multiple </a:t>
            </a:r>
            <a:r>
              <a:rPr lang="en-US" dirty="0" smtClean="0"/>
              <a:t>Elements:</a:t>
            </a:r>
          </a:p>
          <a:p>
            <a:r>
              <a:rPr lang="en-US" dirty="0"/>
              <a:t>Many patent offices require claims to recite at least two elements. A patent claim without many limitations </a:t>
            </a:r>
            <a:r>
              <a:rPr lang="en-US" dirty="0" smtClean="0"/>
              <a:t>can be </a:t>
            </a:r>
            <a:r>
              <a:rPr lang="en-US" dirty="0"/>
              <a:t>impossibly broad. One can readily see the necessity for this rule by comparing the following two claims:</a:t>
            </a:r>
          </a:p>
          <a:p>
            <a:pPr marL="0" indent="0">
              <a:buNone/>
            </a:pPr>
            <a:r>
              <a:rPr lang="en-US" dirty="0"/>
              <a:t>Example 1. </a:t>
            </a:r>
            <a:endParaRPr lang="en-US" dirty="0" smtClean="0"/>
          </a:p>
          <a:p>
            <a:pPr marL="800100" lvl="2" indent="0">
              <a:buNone/>
            </a:pPr>
            <a:r>
              <a:rPr lang="en-US" dirty="0" smtClean="0"/>
              <a:t>A </a:t>
            </a:r>
            <a:r>
              <a:rPr lang="en-US" dirty="0"/>
              <a:t>computer, comprising:</a:t>
            </a:r>
          </a:p>
          <a:p>
            <a:pPr marL="800100" lvl="2" indent="0">
              <a:buNone/>
            </a:pPr>
            <a:r>
              <a:rPr lang="en-US" dirty="0"/>
              <a:t>a processor</a:t>
            </a:r>
            <a:r>
              <a:rPr lang="en-US" dirty="0" smtClean="0"/>
              <a:t>.</a:t>
            </a:r>
          </a:p>
          <a:p>
            <a:pPr marL="0" indent="0">
              <a:buNone/>
            </a:pPr>
            <a:endParaRPr lang="en-US" dirty="0"/>
          </a:p>
          <a:p>
            <a:pPr marL="0" indent="0">
              <a:buNone/>
            </a:pPr>
            <a:r>
              <a:rPr lang="en-US" dirty="0"/>
              <a:t>Example 2</a:t>
            </a:r>
            <a:r>
              <a:rPr lang="en-US" dirty="0" smtClean="0"/>
              <a:t>.</a:t>
            </a:r>
          </a:p>
          <a:p>
            <a:pPr marL="800100" lvl="2" indent="0">
              <a:buNone/>
            </a:pPr>
            <a:r>
              <a:rPr lang="en-US" dirty="0" smtClean="0"/>
              <a:t> </a:t>
            </a:r>
            <a:r>
              <a:rPr lang="en-US" dirty="0"/>
              <a:t>A computer, comprising:</a:t>
            </a:r>
          </a:p>
          <a:p>
            <a:pPr marL="800100" lvl="2" indent="0">
              <a:buNone/>
            </a:pPr>
            <a:r>
              <a:rPr lang="en-US" dirty="0"/>
              <a:t>a processor;</a:t>
            </a:r>
          </a:p>
          <a:p>
            <a:pPr marL="800100" lvl="2" indent="0">
              <a:buNone/>
            </a:pPr>
            <a:r>
              <a:rPr lang="en-US" dirty="0"/>
              <a:t>a memory; and</a:t>
            </a:r>
          </a:p>
          <a:p>
            <a:pPr marL="800100" lvl="2" indent="0">
              <a:buNone/>
            </a:pPr>
            <a:r>
              <a:rPr lang="en-US" dirty="0"/>
              <a:t>a bus configured to transmit data between </a:t>
            </a:r>
            <a:r>
              <a:rPr lang="en-US" dirty="0" err="1" smtClean="0"/>
              <a:t>the</a:t>
            </a:r>
            <a:r>
              <a:rPr lang="en-US" dirty="0" err="1"/>
              <a:t>memory</a:t>
            </a:r>
            <a:r>
              <a:rPr lang="en-US" dirty="0"/>
              <a:t> and the processor</a:t>
            </a:r>
          </a:p>
        </p:txBody>
      </p:sp>
    </p:spTree>
    <p:extLst>
      <p:ext uri="{BB962C8B-B14F-4D97-AF65-F5344CB8AC3E}">
        <p14:creationId xmlns:p14="http://schemas.microsoft.com/office/powerpoint/2010/main" xmlns="" val="26234525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solidFill>
            <a:schemeClr val="accent2">
              <a:lumMod val="60000"/>
              <a:lumOff val="40000"/>
            </a:schemeClr>
          </a:solidFill>
        </p:spPr>
        <p:txBody>
          <a:bodyPr>
            <a:normAutofit/>
          </a:bodyPr>
          <a:lstStyle/>
          <a:p>
            <a:pPr marL="0" indent="0" algn="ctr">
              <a:buNone/>
            </a:pPr>
            <a:r>
              <a:rPr lang="en-US" sz="7200" dirty="0" err="1" smtClean="0">
                <a:latin typeface="Aharoni" pitchFamily="2" charset="-79"/>
                <a:cs typeface="Aharoni" pitchFamily="2" charset="-79"/>
              </a:rPr>
              <a:t>TERIMAKASIH</a:t>
            </a:r>
            <a:endParaRPr lang="en-US" sz="7200" dirty="0" smtClean="0">
              <a:latin typeface="Aharoni" pitchFamily="2" charset="-79"/>
              <a:cs typeface="Aharoni" pitchFamily="2" charset="-79"/>
            </a:endParaRPr>
          </a:p>
          <a:p>
            <a:pPr marL="0" indent="0" algn="ctr">
              <a:buNone/>
            </a:pPr>
            <a:endParaRPr lang="en-US" sz="9600" dirty="0">
              <a:solidFill>
                <a:schemeClr val="accent1"/>
              </a:solidFill>
            </a:endParaRPr>
          </a:p>
        </p:txBody>
      </p:sp>
      <p:sp>
        <p:nvSpPr>
          <p:cNvPr id="4" name="Subtitle 2"/>
          <p:cNvSpPr txBox="1">
            <a:spLocks/>
          </p:cNvSpPr>
          <p:nvPr/>
        </p:nvSpPr>
        <p:spPr>
          <a:xfrm>
            <a:off x="1376516" y="2057400"/>
            <a:ext cx="6400800" cy="2971800"/>
          </a:xfrm>
          <a:prstGeom prst="rect">
            <a:avLst/>
          </a:prstGeom>
          <a:solidFill>
            <a:srgbClr val="FFFF0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C00000"/>
                </a:solidFill>
              </a:rPr>
              <a:t>MOHAMMAD </a:t>
            </a:r>
            <a:r>
              <a:rPr lang="en-US" dirty="0" err="1" smtClean="0">
                <a:solidFill>
                  <a:srgbClr val="C00000"/>
                </a:solidFill>
              </a:rPr>
              <a:t>ISROK</a:t>
            </a:r>
            <a:r>
              <a:rPr lang="en-US" dirty="0" smtClean="0">
                <a:solidFill>
                  <a:srgbClr val="C00000"/>
                </a:solidFill>
              </a:rPr>
              <a:t>, SH., </a:t>
            </a:r>
            <a:r>
              <a:rPr lang="en-US" dirty="0" err="1" smtClean="0">
                <a:solidFill>
                  <a:srgbClr val="C00000"/>
                </a:solidFill>
              </a:rPr>
              <a:t>CN</a:t>
            </a:r>
            <a:r>
              <a:rPr lang="en-US" dirty="0" smtClean="0">
                <a:solidFill>
                  <a:srgbClr val="C00000"/>
                </a:solidFill>
              </a:rPr>
              <a:t>., MH</a:t>
            </a:r>
          </a:p>
          <a:p>
            <a:pPr lvl="1">
              <a:spcBef>
                <a:spcPts val="0"/>
              </a:spcBef>
            </a:pPr>
            <a:r>
              <a:rPr lang="en-US" sz="2400" dirty="0" err="1" smtClean="0">
                <a:solidFill>
                  <a:srgbClr val="C00000"/>
                </a:solidFill>
              </a:rPr>
              <a:t>Konsultan</a:t>
            </a:r>
            <a:r>
              <a:rPr lang="en-US" sz="2400" dirty="0" smtClean="0">
                <a:solidFill>
                  <a:srgbClr val="C00000"/>
                </a:solidFill>
              </a:rPr>
              <a:t> </a:t>
            </a:r>
            <a:r>
              <a:rPr lang="en-US" sz="2400" dirty="0" err="1" smtClean="0">
                <a:solidFill>
                  <a:srgbClr val="C00000"/>
                </a:solidFill>
              </a:rPr>
              <a:t>HKI</a:t>
            </a:r>
            <a:r>
              <a:rPr lang="en-US" sz="2400" dirty="0" smtClean="0">
                <a:solidFill>
                  <a:srgbClr val="C00000"/>
                </a:solidFill>
              </a:rPr>
              <a:t> RI No  :  </a:t>
            </a:r>
            <a:r>
              <a:rPr lang="en-US" dirty="0" smtClean="0">
                <a:solidFill>
                  <a:srgbClr val="C00000"/>
                </a:solidFill>
              </a:rPr>
              <a:t>622-2012</a:t>
            </a:r>
          </a:p>
          <a:p>
            <a:pPr lvl="1">
              <a:spcBef>
                <a:spcPts val="0"/>
              </a:spcBef>
            </a:pPr>
            <a:r>
              <a:rPr lang="en-US" sz="2400" dirty="0" err="1" smtClean="0">
                <a:solidFill>
                  <a:srgbClr val="C00000"/>
                </a:solidFill>
              </a:rPr>
              <a:t>Advokat</a:t>
            </a:r>
            <a:r>
              <a:rPr lang="en-US" sz="2400" dirty="0" smtClean="0">
                <a:solidFill>
                  <a:srgbClr val="C00000"/>
                </a:solidFill>
              </a:rPr>
              <a:t>  </a:t>
            </a:r>
            <a:r>
              <a:rPr lang="en-US" sz="2400" dirty="0" err="1" smtClean="0">
                <a:solidFill>
                  <a:srgbClr val="C00000"/>
                </a:solidFill>
              </a:rPr>
              <a:t>Peradi</a:t>
            </a:r>
            <a:r>
              <a:rPr lang="en-US" sz="2400" dirty="0" smtClean="0">
                <a:solidFill>
                  <a:srgbClr val="C00000"/>
                </a:solidFill>
              </a:rPr>
              <a:t>, NIA :</a:t>
            </a:r>
            <a:r>
              <a:rPr lang="en-US" sz="4000" dirty="0" smtClean="0">
                <a:solidFill>
                  <a:srgbClr val="C00000"/>
                </a:solidFill>
              </a:rPr>
              <a:t> </a:t>
            </a:r>
            <a:r>
              <a:rPr lang="en-US" dirty="0" smtClean="0">
                <a:solidFill>
                  <a:srgbClr val="C00000"/>
                </a:solidFill>
              </a:rPr>
              <a:t>15-10269</a:t>
            </a:r>
          </a:p>
          <a:p>
            <a:pPr lvl="1">
              <a:spcBef>
                <a:spcPts val="0"/>
              </a:spcBef>
            </a:pPr>
            <a:r>
              <a:rPr lang="en-US" sz="2400" dirty="0" err="1" smtClean="0">
                <a:solidFill>
                  <a:srgbClr val="C00000"/>
                </a:solidFill>
              </a:rPr>
              <a:t>Dosen</a:t>
            </a:r>
            <a:r>
              <a:rPr lang="en-US" sz="2400" dirty="0" smtClean="0">
                <a:solidFill>
                  <a:srgbClr val="C00000"/>
                </a:solidFill>
              </a:rPr>
              <a:t> </a:t>
            </a:r>
            <a:r>
              <a:rPr lang="en-US" sz="2400" dirty="0" err="1" smtClean="0">
                <a:solidFill>
                  <a:srgbClr val="C00000"/>
                </a:solidFill>
              </a:rPr>
              <a:t>Pengajar</a:t>
            </a:r>
            <a:r>
              <a:rPr lang="en-US" sz="2400" dirty="0" smtClean="0">
                <a:solidFill>
                  <a:srgbClr val="C00000"/>
                </a:solidFill>
              </a:rPr>
              <a:t>	</a:t>
            </a:r>
            <a:r>
              <a:rPr lang="en-US" dirty="0" smtClean="0">
                <a:solidFill>
                  <a:srgbClr val="C00000"/>
                </a:solidFill>
              </a:rPr>
              <a:t>    : </a:t>
            </a:r>
            <a:r>
              <a:rPr lang="en-US" dirty="0" err="1" smtClean="0">
                <a:solidFill>
                  <a:srgbClr val="C00000"/>
                </a:solidFill>
              </a:rPr>
              <a:t>HKI</a:t>
            </a:r>
            <a:r>
              <a:rPr lang="en-US" dirty="0" smtClean="0">
                <a:solidFill>
                  <a:srgbClr val="C00000"/>
                </a:solidFill>
              </a:rPr>
              <a:t>, di </a:t>
            </a:r>
            <a:r>
              <a:rPr lang="en-US" dirty="0" err="1" smtClean="0">
                <a:solidFill>
                  <a:srgbClr val="C00000"/>
                </a:solidFill>
              </a:rPr>
              <a:t>FH</a:t>
            </a:r>
            <a:r>
              <a:rPr lang="en-US" dirty="0" smtClean="0">
                <a:solidFill>
                  <a:srgbClr val="C00000"/>
                </a:solidFill>
              </a:rPr>
              <a:t> UMM</a:t>
            </a:r>
          </a:p>
          <a:p>
            <a:pPr lvl="1">
              <a:spcBef>
                <a:spcPts val="0"/>
              </a:spcBef>
            </a:pPr>
            <a:r>
              <a:rPr lang="en-US" dirty="0" smtClean="0">
                <a:solidFill>
                  <a:srgbClr val="C00000"/>
                </a:solidFill>
              </a:rPr>
              <a:t>HP 		    : 081233991006</a:t>
            </a:r>
          </a:p>
          <a:p>
            <a:pPr lvl="1">
              <a:spcBef>
                <a:spcPts val="0"/>
              </a:spcBef>
            </a:pPr>
            <a:r>
              <a:rPr lang="en-US" dirty="0" smtClean="0">
                <a:solidFill>
                  <a:srgbClr val="C00000"/>
                </a:solidFill>
              </a:rPr>
              <a:t>E-mail		    : </a:t>
            </a:r>
            <a:r>
              <a:rPr lang="en-US" dirty="0" err="1" smtClean="0">
                <a:solidFill>
                  <a:srgbClr val="C00000"/>
                </a:solidFill>
              </a:rPr>
              <a:t>m.isrok@gmail.com</a:t>
            </a:r>
            <a:endParaRPr lang="en-US" dirty="0" smtClean="0">
              <a:solidFill>
                <a:srgbClr val="C00000"/>
              </a:solidFill>
            </a:endParaRPr>
          </a:p>
          <a:p>
            <a:endParaRPr lang="en-US" dirty="0"/>
          </a:p>
        </p:txBody>
      </p:sp>
    </p:spTree>
    <p:extLst>
      <p:ext uri="{BB962C8B-B14F-4D97-AF65-F5344CB8AC3E}">
        <p14:creationId xmlns:p14="http://schemas.microsoft.com/office/powerpoint/2010/main" xmlns="" val="50126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62000"/>
          </a:xfrm>
          <a:solidFill>
            <a:srgbClr val="00B0F0"/>
          </a:solidFill>
        </p:spPr>
        <p:txBody>
          <a:bodyPr>
            <a:normAutofit/>
          </a:bodyPr>
          <a:lstStyle/>
          <a:p>
            <a:pPr marL="571500" indent="-571500">
              <a:buFont typeface="Wingdings" pitchFamily="2" charset="2"/>
              <a:buChar char="v"/>
            </a:pPr>
            <a:r>
              <a:rPr lang="en-US" sz="3600" dirty="0" err="1" smtClean="0"/>
              <a:t>Invensi</a:t>
            </a:r>
            <a:r>
              <a:rPr lang="en-US" sz="3600" dirty="0" smtClean="0"/>
              <a:t> </a:t>
            </a:r>
            <a:r>
              <a:rPr lang="en-US" sz="3600" dirty="0" err="1" smtClean="0"/>
              <a:t>apa</a:t>
            </a:r>
            <a:r>
              <a:rPr lang="en-US" sz="3600" dirty="0" smtClean="0"/>
              <a:t> </a:t>
            </a:r>
            <a:r>
              <a:rPr lang="en-US" sz="3600" dirty="0" err="1" smtClean="0"/>
              <a:t>yg</a:t>
            </a:r>
            <a:r>
              <a:rPr lang="en-US" sz="3600" dirty="0" smtClean="0"/>
              <a:t> </a:t>
            </a:r>
            <a:r>
              <a:rPr lang="en-US" sz="3600" dirty="0" err="1" smtClean="0"/>
              <a:t>tidak</a:t>
            </a:r>
            <a:r>
              <a:rPr lang="en-US" sz="3600" dirty="0" smtClean="0"/>
              <a:t> </a:t>
            </a:r>
            <a:r>
              <a:rPr lang="en-US" sz="3600" dirty="0" err="1" smtClean="0"/>
              <a:t>dapat</a:t>
            </a:r>
            <a:r>
              <a:rPr lang="en-US" sz="3600" dirty="0" smtClean="0"/>
              <a:t> </a:t>
            </a:r>
            <a:r>
              <a:rPr lang="en-US" sz="3600" dirty="0" err="1" smtClean="0"/>
              <a:t>diberi</a:t>
            </a:r>
            <a:r>
              <a:rPr lang="en-US" sz="3600" dirty="0" smtClean="0"/>
              <a:t> paten?</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46401678"/>
              </p:ext>
            </p:extLst>
          </p:nvPr>
        </p:nvGraphicFramePr>
        <p:xfrm>
          <a:off x="152400" y="1066800"/>
          <a:ext cx="8915400" cy="5651055"/>
        </p:xfrm>
        <a:graphic>
          <a:graphicData uri="http://schemas.openxmlformats.org/drawingml/2006/table">
            <a:tbl>
              <a:tblPr firstRow="1" bandRow="1">
                <a:tableStyleId>{5C22544A-7EE6-4342-B048-85BDC9FD1C3A}</a:tableStyleId>
              </a:tblPr>
              <a:tblGrid>
                <a:gridCol w="495301"/>
                <a:gridCol w="8420099"/>
              </a:tblGrid>
              <a:tr h="1727462">
                <a:tc>
                  <a:txBody>
                    <a:bodyPr/>
                    <a:lstStyle/>
                    <a:p>
                      <a:r>
                        <a:rPr lang="en-US" b="0" dirty="0" smtClean="0">
                          <a:solidFill>
                            <a:schemeClr val="tx1"/>
                          </a:solidFill>
                        </a:rPr>
                        <a:t>a.</a:t>
                      </a:r>
                      <a:endParaRPr lang="en-US" b="0" dirty="0">
                        <a:solidFill>
                          <a:schemeClr val="tx1"/>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Proses </a:t>
                      </a:r>
                      <a:r>
                        <a:rPr lang="en-US" sz="2400" b="0" dirty="0" err="1" smtClean="0">
                          <a:solidFill>
                            <a:schemeClr val="tx1"/>
                          </a:solidFill>
                        </a:rPr>
                        <a:t>atau</a:t>
                      </a:r>
                      <a:r>
                        <a:rPr lang="en-US" sz="2400" b="0" dirty="0" smtClean="0">
                          <a:solidFill>
                            <a:schemeClr val="tx1"/>
                          </a:solidFill>
                        </a:rPr>
                        <a:t> </a:t>
                      </a:r>
                      <a:r>
                        <a:rPr lang="en-US" sz="2400" b="0" dirty="0" err="1" smtClean="0">
                          <a:solidFill>
                            <a:schemeClr val="tx1"/>
                          </a:solidFill>
                        </a:rPr>
                        <a:t>produk</a:t>
                      </a:r>
                      <a:r>
                        <a:rPr lang="en-US" sz="2400" b="0" dirty="0" smtClean="0">
                          <a:solidFill>
                            <a:schemeClr val="tx1"/>
                          </a:solidFill>
                        </a:rPr>
                        <a:t> yang </a:t>
                      </a:r>
                      <a:r>
                        <a:rPr lang="en-US" sz="2400" b="0" dirty="0" err="1" smtClean="0">
                          <a:solidFill>
                            <a:schemeClr val="tx1"/>
                          </a:solidFill>
                        </a:rPr>
                        <a:t>pengumuman</a:t>
                      </a:r>
                      <a:r>
                        <a:rPr lang="en-US" sz="2400" b="0" dirty="0" smtClean="0">
                          <a:solidFill>
                            <a:schemeClr val="tx1"/>
                          </a:solidFill>
                        </a:rPr>
                        <a:t> </a:t>
                      </a:r>
                      <a:r>
                        <a:rPr lang="en-US" sz="2400" b="0" dirty="0" err="1" smtClean="0">
                          <a:solidFill>
                            <a:schemeClr val="tx1"/>
                          </a:solidFill>
                        </a:rPr>
                        <a:t>dan</a:t>
                      </a:r>
                      <a:r>
                        <a:rPr lang="en-US" sz="2400" b="0" dirty="0" smtClean="0">
                          <a:solidFill>
                            <a:schemeClr val="tx1"/>
                          </a:solidFill>
                        </a:rPr>
                        <a:t> </a:t>
                      </a:r>
                      <a:r>
                        <a:rPr lang="en-US" sz="2400" b="0" dirty="0" err="1" smtClean="0">
                          <a:solidFill>
                            <a:schemeClr val="tx1"/>
                          </a:solidFill>
                        </a:rPr>
                        <a:t>penggunaan</a:t>
                      </a:r>
                      <a:r>
                        <a:rPr lang="en-US" sz="2400" b="0" dirty="0" smtClean="0">
                          <a:solidFill>
                            <a:schemeClr val="tx1"/>
                          </a:solidFill>
                        </a:rPr>
                        <a:t> </a:t>
                      </a:r>
                      <a:r>
                        <a:rPr lang="en-US" sz="2400" b="0" dirty="0" err="1" smtClean="0">
                          <a:solidFill>
                            <a:schemeClr val="tx1"/>
                          </a:solidFill>
                        </a:rPr>
                        <a:t>atau</a:t>
                      </a:r>
                      <a:r>
                        <a:rPr lang="en-US" sz="2400" b="0" dirty="0" smtClean="0">
                          <a:solidFill>
                            <a:schemeClr val="tx1"/>
                          </a:solidFill>
                        </a:rPr>
                        <a:t> </a:t>
                      </a:r>
                      <a:r>
                        <a:rPr lang="en-US" sz="2400" b="0" dirty="0" err="1" smtClean="0">
                          <a:solidFill>
                            <a:schemeClr val="tx1"/>
                          </a:solidFill>
                        </a:rPr>
                        <a:t>pelaksanaannya</a:t>
                      </a:r>
                      <a:r>
                        <a:rPr lang="en-US" sz="2400" b="0" dirty="0" smtClean="0">
                          <a:solidFill>
                            <a:schemeClr val="tx1"/>
                          </a:solidFill>
                        </a:rPr>
                        <a:t> </a:t>
                      </a:r>
                      <a:r>
                        <a:rPr lang="en-US" sz="2400" b="0" dirty="0" err="1" smtClean="0">
                          <a:solidFill>
                            <a:schemeClr val="tx1"/>
                          </a:solidFill>
                        </a:rPr>
                        <a:t>bertentangan</a:t>
                      </a:r>
                      <a:r>
                        <a:rPr lang="en-US" sz="2400" b="0" dirty="0" smtClean="0">
                          <a:solidFill>
                            <a:schemeClr val="tx1"/>
                          </a:solidFill>
                        </a:rPr>
                        <a:t> </a:t>
                      </a:r>
                      <a:r>
                        <a:rPr lang="en-US" sz="2400" b="0" dirty="0" err="1" smtClean="0">
                          <a:solidFill>
                            <a:schemeClr val="tx1"/>
                          </a:solidFill>
                        </a:rPr>
                        <a:t>dengan</a:t>
                      </a:r>
                      <a:r>
                        <a:rPr lang="en-US" sz="2400" b="0" dirty="0" smtClean="0">
                          <a:solidFill>
                            <a:schemeClr val="tx1"/>
                          </a:solidFill>
                        </a:rPr>
                        <a:t> </a:t>
                      </a:r>
                      <a:r>
                        <a:rPr lang="en-US" sz="2400" b="0" dirty="0" err="1" smtClean="0">
                          <a:solidFill>
                            <a:schemeClr val="tx1"/>
                          </a:solidFill>
                        </a:rPr>
                        <a:t>peraturan</a:t>
                      </a:r>
                      <a:r>
                        <a:rPr lang="en-US" sz="2400" b="0" dirty="0" smtClean="0">
                          <a:solidFill>
                            <a:schemeClr val="tx1"/>
                          </a:solidFill>
                        </a:rPr>
                        <a:t> </a:t>
                      </a:r>
                      <a:r>
                        <a:rPr lang="en-US" sz="2400" b="0" dirty="0" err="1" smtClean="0">
                          <a:solidFill>
                            <a:schemeClr val="tx1"/>
                          </a:solidFill>
                        </a:rPr>
                        <a:t>perundang-undangan</a:t>
                      </a:r>
                      <a:r>
                        <a:rPr lang="en-US" sz="2400" b="0" dirty="0" smtClean="0">
                          <a:solidFill>
                            <a:schemeClr val="tx1"/>
                          </a:solidFill>
                        </a:rPr>
                        <a:t> yang </a:t>
                      </a:r>
                      <a:r>
                        <a:rPr lang="en-US" sz="2400" b="0" dirty="0" err="1" smtClean="0">
                          <a:solidFill>
                            <a:schemeClr val="tx1"/>
                          </a:solidFill>
                        </a:rPr>
                        <a:t>berlaku</a:t>
                      </a:r>
                      <a:r>
                        <a:rPr lang="en-US" sz="2400" b="0" dirty="0" smtClean="0">
                          <a:solidFill>
                            <a:schemeClr val="tx1"/>
                          </a:solidFill>
                        </a:rPr>
                        <a:t>, </a:t>
                      </a:r>
                      <a:r>
                        <a:rPr lang="en-US" sz="2400" b="0" dirty="0" err="1" smtClean="0">
                          <a:solidFill>
                            <a:schemeClr val="tx1"/>
                          </a:solidFill>
                        </a:rPr>
                        <a:t>moralitas</a:t>
                      </a:r>
                      <a:r>
                        <a:rPr lang="en-US" sz="2400" b="0" dirty="0" smtClean="0">
                          <a:solidFill>
                            <a:schemeClr val="tx1"/>
                          </a:solidFill>
                        </a:rPr>
                        <a:t> agama, </a:t>
                      </a:r>
                      <a:r>
                        <a:rPr lang="en-US" sz="2400" b="0" dirty="0" err="1" smtClean="0">
                          <a:solidFill>
                            <a:schemeClr val="tx1"/>
                          </a:solidFill>
                        </a:rPr>
                        <a:t>ketertiban</a:t>
                      </a:r>
                      <a:r>
                        <a:rPr lang="en-US" sz="2400" b="0" dirty="0" smtClean="0">
                          <a:solidFill>
                            <a:schemeClr val="tx1"/>
                          </a:solidFill>
                        </a:rPr>
                        <a:t> </a:t>
                      </a:r>
                      <a:r>
                        <a:rPr lang="en-US" sz="2400" b="0" dirty="0" err="1" smtClean="0">
                          <a:solidFill>
                            <a:schemeClr val="tx1"/>
                          </a:solidFill>
                        </a:rPr>
                        <a:t>umum</a:t>
                      </a:r>
                      <a:r>
                        <a:rPr lang="en-US" sz="2400" b="0" dirty="0" smtClean="0">
                          <a:solidFill>
                            <a:schemeClr val="tx1"/>
                          </a:solidFill>
                        </a:rPr>
                        <a:t>, </a:t>
                      </a:r>
                      <a:r>
                        <a:rPr lang="en-US" sz="2400" b="0" dirty="0" err="1" smtClean="0">
                          <a:solidFill>
                            <a:schemeClr val="tx1"/>
                          </a:solidFill>
                        </a:rPr>
                        <a:t>atau</a:t>
                      </a:r>
                      <a:r>
                        <a:rPr lang="en-US" sz="2400" b="0" dirty="0" smtClean="0">
                          <a:solidFill>
                            <a:schemeClr val="tx1"/>
                          </a:solidFill>
                        </a:rPr>
                        <a:t> </a:t>
                      </a:r>
                      <a:r>
                        <a:rPr lang="en-US" sz="2400" b="0" dirty="0" err="1" smtClean="0">
                          <a:solidFill>
                            <a:schemeClr val="tx1"/>
                          </a:solidFill>
                        </a:rPr>
                        <a:t>kesusilaan</a:t>
                      </a:r>
                      <a:r>
                        <a:rPr lang="en-US" sz="2400" b="0" dirty="0" smtClean="0">
                          <a:solidFill>
                            <a:schemeClr val="tx1"/>
                          </a:solidFill>
                        </a:rPr>
                        <a:t>;</a:t>
                      </a:r>
                    </a:p>
                    <a:p>
                      <a:endParaRPr lang="en-US" b="0" dirty="0">
                        <a:solidFill>
                          <a:schemeClr val="tx1"/>
                        </a:solidFill>
                      </a:endParaRPr>
                    </a:p>
                  </a:txBody>
                  <a:tcPr>
                    <a:solidFill>
                      <a:srgbClr val="FFFF00"/>
                    </a:solidFill>
                  </a:tcPr>
                </a:tc>
              </a:tr>
              <a:tr h="1261935">
                <a:tc>
                  <a:txBody>
                    <a:bodyPr/>
                    <a:lstStyle/>
                    <a:p>
                      <a:r>
                        <a:rPr lang="en-US" dirty="0" smtClean="0"/>
                        <a:t>b. </a:t>
                      </a:r>
                      <a:endParaRPr lang="en-US"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Metode</a:t>
                      </a:r>
                      <a:r>
                        <a:rPr lang="en-US" sz="2400" dirty="0" smtClean="0"/>
                        <a:t> </a:t>
                      </a:r>
                      <a:r>
                        <a:rPr lang="en-US" sz="2400" dirty="0" err="1" smtClean="0"/>
                        <a:t>pemeriksaan</a:t>
                      </a:r>
                      <a:r>
                        <a:rPr lang="en-US" sz="2400" dirty="0" smtClean="0"/>
                        <a:t>, </a:t>
                      </a:r>
                      <a:r>
                        <a:rPr lang="en-US" sz="2400" dirty="0" err="1" smtClean="0"/>
                        <a:t>perawatan</a:t>
                      </a:r>
                      <a:r>
                        <a:rPr lang="en-US" sz="2400" dirty="0" smtClean="0"/>
                        <a:t>, </a:t>
                      </a:r>
                      <a:r>
                        <a:rPr lang="en-US" sz="2400" dirty="0" err="1" smtClean="0"/>
                        <a:t>pengobatan</a:t>
                      </a:r>
                      <a:r>
                        <a:rPr lang="en-US" sz="2400" dirty="0" smtClean="0"/>
                        <a:t> </a:t>
                      </a:r>
                      <a:r>
                        <a:rPr lang="en-US" sz="2400" dirty="0" err="1" smtClean="0"/>
                        <a:t>dan</a:t>
                      </a:r>
                      <a:r>
                        <a:rPr lang="en-US" sz="2400" dirty="0" smtClean="0"/>
                        <a:t>/ </a:t>
                      </a:r>
                      <a:r>
                        <a:rPr lang="en-US" sz="2400" dirty="0" err="1" smtClean="0"/>
                        <a:t>atau</a:t>
                      </a:r>
                      <a:r>
                        <a:rPr lang="en-US" sz="2400" dirty="0" smtClean="0"/>
                        <a:t> </a:t>
                      </a:r>
                      <a:r>
                        <a:rPr lang="en-US" sz="2400" dirty="0" err="1" smtClean="0"/>
                        <a:t>pembedahan</a:t>
                      </a:r>
                      <a:r>
                        <a:rPr lang="en-US" sz="2400" dirty="0" smtClean="0"/>
                        <a:t> yang </a:t>
                      </a:r>
                      <a:r>
                        <a:rPr lang="en-US" sz="2400" dirty="0" err="1" smtClean="0"/>
                        <a:t>diterapkan</a:t>
                      </a:r>
                      <a:r>
                        <a:rPr lang="en-US" sz="2400" dirty="0" smtClean="0"/>
                        <a:t> </a:t>
                      </a:r>
                      <a:r>
                        <a:rPr lang="en-US" sz="2400" dirty="0" err="1" smtClean="0"/>
                        <a:t>terhadap</a:t>
                      </a:r>
                      <a:r>
                        <a:rPr lang="en-US" sz="2400" dirty="0" smtClean="0"/>
                        <a:t> </a:t>
                      </a:r>
                      <a:r>
                        <a:rPr lang="en-US" sz="2400" dirty="0" err="1" smtClean="0"/>
                        <a:t>manusia</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hewan</a:t>
                      </a:r>
                      <a:endParaRPr lang="en-US" sz="2400" dirty="0" smtClean="0"/>
                    </a:p>
                    <a:p>
                      <a:endParaRPr lang="en-US" dirty="0"/>
                    </a:p>
                  </a:txBody>
                  <a:tcPr>
                    <a:solidFill>
                      <a:srgbClr val="FFFF00"/>
                    </a:solidFill>
                  </a:tcPr>
                </a:tc>
              </a:tr>
              <a:tr h="690985">
                <a:tc>
                  <a:txBody>
                    <a:bodyPr/>
                    <a:lstStyle/>
                    <a:p>
                      <a:r>
                        <a:rPr lang="en-US" dirty="0" smtClean="0"/>
                        <a:t>c.</a:t>
                      </a:r>
                      <a:endParaRPr lang="en-US"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Teori</a:t>
                      </a:r>
                      <a:r>
                        <a:rPr lang="en-US" sz="2400" dirty="0" smtClean="0"/>
                        <a:t> </a:t>
                      </a:r>
                      <a:r>
                        <a:rPr lang="en-US" sz="2400" dirty="0" err="1" smtClean="0"/>
                        <a:t>dan</a:t>
                      </a:r>
                      <a:r>
                        <a:rPr lang="en-US" sz="2400" dirty="0" smtClean="0"/>
                        <a:t> </a:t>
                      </a:r>
                      <a:r>
                        <a:rPr lang="en-US" sz="2400" dirty="0" err="1" smtClean="0"/>
                        <a:t>metode</a:t>
                      </a:r>
                      <a:r>
                        <a:rPr lang="en-US" sz="2400" dirty="0" smtClean="0"/>
                        <a:t> di </a:t>
                      </a:r>
                      <a:r>
                        <a:rPr lang="en-US" sz="2400" dirty="0" err="1" smtClean="0"/>
                        <a:t>bidang</a:t>
                      </a:r>
                      <a:r>
                        <a:rPr lang="en-US" sz="2400" dirty="0" smtClean="0"/>
                        <a:t> </a:t>
                      </a:r>
                      <a:r>
                        <a:rPr lang="en-US" sz="2400" dirty="0" err="1" smtClean="0"/>
                        <a:t>ilmu</a:t>
                      </a:r>
                      <a:r>
                        <a:rPr lang="en-US" sz="2400" dirty="0" smtClean="0"/>
                        <a:t> </a:t>
                      </a:r>
                      <a:r>
                        <a:rPr lang="en-US" sz="2400" dirty="0" err="1" smtClean="0"/>
                        <a:t>pengetahuan</a:t>
                      </a:r>
                      <a:r>
                        <a:rPr lang="en-US" sz="2400" dirty="0" smtClean="0"/>
                        <a:t> </a:t>
                      </a:r>
                      <a:r>
                        <a:rPr lang="en-US" sz="2400" dirty="0" err="1" smtClean="0"/>
                        <a:t>dan</a:t>
                      </a:r>
                      <a:r>
                        <a:rPr lang="en-US" sz="2400" dirty="0" smtClean="0"/>
                        <a:t> </a:t>
                      </a:r>
                      <a:r>
                        <a:rPr lang="en-US" sz="2400" dirty="0" err="1" smtClean="0"/>
                        <a:t>matematika</a:t>
                      </a:r>
                      <a:r>
                        <a:rPr lang="en-US" sz="2400" dirty="0" smtClean="0"/>
                        <a:t>; </a:t>
                      </a:r>
                    </a:p>
                    <a:p>
                      <a:endParaRPr lang="en-US" dirty="0"/>
                    </a:p>
                  </a:txBody>
                  <a:tcPr>
                    <a:solidFill>
                      <a:srgbClr val="FFFF00"/>
                    </a:solidFill>
                  </a:tcPr>
                </a:tc>
              </a:tr>
              <a:tr h="1577418">
                <a:tc>
                  <a:txBody>
                    <a:bodyPr/>
                    <a:lstStyle/>
                    <a:p>
                      <a:r>
                        <a:rPr lang="en-US" dirty="0" smtClean="0"/>
                        <a:t>d.</a:t>
                      </a:r>
                      <a:endParaRPr lang="en-US" dirty="0"/>
                    </a:p>
                  </a:txBody>
                  <a:tcPr>
                    <a:solidFill>
                      <a:srgbClr val="FFFF00"/>
                    </a:solidFill>
                  </a:tcPr>
                </a:tc>
                <a:tc>
                  <a:txBody>
                    <a:bodyPr/>
                    <a:lstStyle/>
                    <a:p>
                      <a:pPr marL="400050" marR="0" indent="-400050" algn="l" defTabSz="914400" rtl="0" eaLnBrk="1" fontAlgn="auto" latinLnBrk="0" hangingPunct="1">
                        <a:lnSpc>
                          <a:spcPct val="100000"/>
                        </a:lnSpc>
                        <a:spcBef>
                          <a:spcPts val="0"/>
                        </a:spcBef>
                        <a:spcAft>
                          <a:spcPts val="0"/>
                        </a:spcAft>
                        <a:buClrTx/>
                        <a:buSzTx/>
                        <a:buFont typeface="+mj-lt"/>
                        <a:buAutoNum type="romanLcPeriod"/>
                        <a:tabLst/>
                        <a:defRPr/>
                      </a:pPr>
                      <a:r>
                        <a:rPr lang="en-US" sz="2400" dirty="0" err="1" smtClean="0"/>
                        <a:t>semua</a:t>
                      </a:r>
                      <a:r>
                        <a:rPr lang="en-US" sz="2400" dirty="0" smtClean="0"/>
                        <a:t> </a:t>
                      </a:r>
                      <a:r>
                        <a:rPr lang="en-US" sz="2400" dirty="0" err="1" smtClean="0"/>
                        <a:t>mahluk</a:t>
                      </a:r>
                      <a:r>
                        <a:rPr lang="en-US" sz="2400" dirty="0" smtClean="0"/>
                        <a:t> </a:t>
                      </a:r>
                      <a:r>
                        <a:rPr lang="en-US" sz="2400" dirty="0" err="1" smtClean="0"/>
                        <a:t>hidup</a:t>
                      </a:r>
                      <a:r>
                        <a:rPr lang="en-US" sz="2400" dirty="0" smtClean="0"/>
                        <a:t>, </a:t>
                      </a:r>
                      <a:r>
                        <a:rPr lang="en-US" sz="2400" dirty="0" err="1" smtClean="0"/>
                        <a:t>kecuali</a:t>
                      </a:r>
                      <a:r>
                        <a:rPr lang="en-US" sz="2400" dirty="0" smtClean="0"/>
                        <a:t> </a:t>
                      </a:r>
                      <a:r>
                        <a:rPr lang="en-US" sz="2400" dirty="0" err="1" smtClean="0"/>
                        <a:t>jasad</a:t>
                      </a:r>
                      <a:r>
                        <a:rPr lang="en-US" sz="2400" dirty="0" smtClean="0"/>
                        <a:t> </a:t>
                      </a:r>
                      <a:r>
                        <a:rPr lang="en-US" sz="2400" dirty="0" err="1" smtClean="0"/>
                        <a:t>renik</a:t>
                      </a:r>
                      <a:endParaRPr lang="en-US" sz="2400" dirty="0" smtClean="0"/>
                    </a:p>
                    <a:p>
                      <a:pPr marL="400050" marR="0" indent="-400050" algn="l" defTabSz="914400" rtl="0" eaLnBrk="1" fontAlgn="auto" latinLnBrk="0" hangingPunct="1">
                        <a:lnSpc>
                          <a:spcPct val="100000"/>
                        </a:lnSpc>
                        <a:spcBef>
                          <a:spcPts val="0"/>
                        </a:spcBef>
                        <a:spcAft>
                          <a:spcPts val="0"/>
                        </a:spcAft>
                        <a:buClrTx/>
                        <a:buSzTx/>
                        <a:buFont typeface="+mj-lt"/>
                        <a:buAutoNum type="romanLcPeriod"/>
                        <a:tabLst/>
                        <a:defRPr/>
                      </a:pPr>
                      <a:r>
                        <a:rPr lang="en-US" sz="2400" dirty="0" smtClean="0"/>
                        <a:t>Proses </a:t>
                      </a:r>
                      <a:r>
                        <a:rPr lang="en-US" sz="2400" dirty="0" err="1" smtClean="0"/>
                        <a:t>biologis</a:t>
                      </a:r>
                      <a:r>
                        <a:rPr lang="en-US" sz="2400" dirty="0" smtClean="0"/>
                        <a:t> yang </a:t>
                      </a:r>
                      <a:r>
                        <a:rPr lang="en-US" sz="2400" dirty="0" err="1" smtClean="0"/>
                        <a:t>esensial</a:t>
                      </a:r>
                      <a:r>
                        <a:rPr lang="en-US" sz="2400" dirty="0" smtClean="0"/>
                        <a:t> </a:t>
                      </a:r>
                      <a:r>
                        <a:rPr lang="en-US" sz="2400" dirty="0" err="1" smtClean="0"/>
                        <a:t>untuk</a:t>
                      </a:r>
                      <a:r>
                        <a:rPr lang="en-US" sz="2400" dirty="0" smtClean="0"/>
                        <a:t> </a:t>
                      </a:r>
                      <a:r>
                        <a:rPr lang="en-US" sz="2400" dirty="0" err="1" smtClean="0"/>
                        <a:t>memproduksi</a:t>
                      </a:r>
                      <a:r>
                        <a:rPr lang="en-US" sz="2400" dirty="0" smtClean="0"/>
                        <a:t> </a:t>
                      </a:r>
                      <a:r>
                        <a:rPr lang="en-US" sz="2400" dirty="0" err="1" smtClean="0"/>
                        <a:t>tanaman</a:t>
                      </a:r>
                      <a:r>
                        <a:rPr lang="en-US" sz="2400" dirty="0" smtClean="0"/>
                        <a:t> </a:t>
                      </a:r>
                      <a:r>
                        <a:rPr lang="en-US" sz="2400" dirty="0" err="1" smtClean="0"/>
                        <a:t>atau</a:t>
                      </a:r>
                      <a:r>
                        <a:rPr lang="en-US" sz="2400" dirty="0" smtClean="0"/>
                        <a:t> </a:t>
                      </a:r>
                      <a:r>
                        <a:rPr lang="en-US" sz="2400" dirty="0" err="1" smtClean="0"/>
                        <a:t>hewan</a:t>
                      </a:r>
                      <a:r>
                        <a:rPr lang="en-US" sz="2400" dirty="0" smtClean="0"/>
                        <a:t>, </a:t>
                      </a:r>
                      <a:r>
                        <a:rPr lang="en-US" sz="2400" dirty="0" err="1" smtClean="0"/>
                        <a:t>kecuali</a:t>
                      </a:r>
                      <a:r>
                        <a:rPr lang="en-US" sz="2400" dirty="0" smtClean="0"/>
                        <a:t> proses non-</a:t>
                      </a:r>
                      <a:r>
                        <a:rPr lang="en-US" sz="2400" dirty="0" err="1" smtClean="0"/>
                        <a:t>biologis</a:t>
                      </a:r>
                      <a:r>
                        <a:rPr lang="en-US" sz="2400" dirty="0" smtClean="0"/>
                        <a:t> </a:t>
                      </a:r>
                      <a:r>
                        <a:rPr lang="en-US" sz="2400" dirty="0" err="1" smtClean="0"/>
                        <a:t>atau</a:t>
                      </a:r>
                      <a:r>
                        <a:rPr lang="en-US" sz="2400" dirty="0" smtClean="0"/>
                        <a:t> proses </a:t>
                      </a:r>
                      <a:r>
                        <a:rPr lang="en-US" sz="2400" dirty="0" err="1" smtClean="0"/>
                        <a:t>mikrobiologis</a:t>
                      </a:r>
                      <a:endParaRPr lang="en-US" sz="2400" dirty="0" smtClean="0"/>
                    </a:p>
                    <a:p>
                      <a:endParaRPr lang="en-US" dirty="0"/>
                    </a:p>
                  </a:txBody>
                  <a:tcPr>
                    <a:solidFill>
                      <a:srgbClr val="FFFF00"/>
                    </a:solidFill>
                  </a:tcPr>
                </a:tc>
              </a:tr>
            </a:tbl>
          </a:graphicData>
        </a:graphic>
      </p:graphicFrame>
    </p:spTree>
    <p:extLst>
      <p:ext uri="{BB962C8B-B14F-4D97-AF65-F5344CB8AC3E}">
        <p14:creationId xmlns:p14="http://schemas.microsoft.com/office/powerpoint/2010/main" xmlns="" val="3866386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marL="571500" indent="-571500" algn="l">
              <a:buFont typeface="Wingdings" pitchFamily="2" charset="2"/>
              <a:buChar char="v"/>
            </a:pPr>
            <a:r>
              <a:rPr lang="en-US" dirty="0" err="1" smtClean="0"/>
              <a:t>Apa</a:t>
            </a:r>
            <a:r>
              <a:rPr lang="en-US" dirty="0" smtClean="0"/>
              <a:t> </a:t>
            </a:r>
            <a:r>
              <a:rPr lang="en-US" dirty="0" err="1" smtClean="0"/>
              <a:t>syarat</a:t>
            </a:r>
            <a:r>
              <a:rPr lang="en-US" dirty="0" smtClean="0"/>
              <a:t> </a:t>
            </a:r>
            <a:r>
              <a:rPr lang="en-US" dirty="0" err="1" smtClean="0"/>
              <a:t>suatu</a:t>
            </a:r>
            <a:r>
              <a:rPr lang="en-US" dirty="0" smtClean="0"/>
              <a:t> </a:t>
            </a:r>
            <a:r>
              <a:rPr lang="en-US" dirty="0" err="1" smtClean="0"/>
              <a:t>invensi</a:t>
            </a:r>
            <a:r>
              <a:rPr lang="en-US" dirty="0" smtClean="0"/>
              <a:t> </a:t>
            </a:r>
            <a:r>
              <a:rPr lang="en-US" dirty="0" err="1" smtClean="0"/>
              <a:t>dapat</a:t>
            </a:r>
            <a:r>
              <a:rPr lang="en-US" dirty="0" smtClean="0"/>
              <a:t> </a:t>
            </a:r>
            <a:r>
              <a:rPr lang="en-US" dirty="0" err="1" smtClean="0"/>
              <a:t>diberikan</a:t>
            </a:r>
            <a:r>
              <a:rPr lang="en-US" dirty="0" smtClean="0"/>
              <a:t> PATEN </a:t>
            </a:r>
            <a:r>
              <a:rPr lang="en-US" dirty="0" err="1" smtClean="0"/>
              <a:t>SEDERHANA</a:t>
            </a:r>
            <a:r>
              <a:rPr lang="en-US" dirty="0" smtClean="0"/>
              <a:t>?</a:t>
            </a:r>
            <a:endParaRPr lang="en-US" dirty="0"/>
          </a:p>
        </p:txBody>
      </p:sp>
      <p:sp>
        <p:nvSpPr>
          <p:cNvPr id="3" name="Content Placeholder 2"/>
          <p:cNvSpPr>
            <a:spLocks noGrp="1"/>
          </p:cNvSpPr>
          <p:nvPr>
            <p:ph idx="1"/>
          </p:nvPr>
        </p:nvSpPr>
        <p:spPr>
          <a:solidFill>
            <a:srgbClr val="FFFF00"/>
          </a:solidFill>
        </p:spPr>
        <p:txBody>
          <a:bodyPr/>
          <a:lstStyle/>
          <a:p>
            <a:pPr marL="514350" indent="-514350">
              <a:buFont typeface="+mj-lt"/>
              <a:buAutoNum type="arabicPeriod"/>
            </a:pPr>
            <a:r>
              <a:rPr lang="en-US" dirty="0" err="1" smtClean="0"/>
              <a:t>BARU</a:t>
            </a:r>
            <a:endParaRPr lang="en-US" dirty="0" smtClean="0"/>
          </a:p>
          <a:p>
            <a:pPr marL="514350" indent="-514350">
              <a:buFont typeface="+mj-lt"/>
              <a:buAutoNum type="arabicPeriod"/>
            </a:pPr>
            <a:r>
              <a:rPr lang="en-US" dirty="0" err="1" smtClean="0"/>
              <a:t>MEMPUNYAI</a:t>
            </a:r>
            <a:r>
              <a:rPr lang="en-US" dirty="0" smtClean="0"/>
              <a:t> </a:t>
            </a:r>
            <a:r>
              <a:rPr lang="en-US" dirty="0" err="1" smtClean="0"/>
              <a:t>NILAI</a:t>
            </a:r>
            <a:r>
              <a:rPr lang="en-US" dirty="0" smtClean="0"/>
              <a:t> </a:t>
            </a:r>
            <a:r>
              <a:rPr lang="en-US" dirty="0" err="1" smtClean="0"/>
              <a:t>KEGUNAAN</a:t>
            </a:r>
            <a:r>
              <a:rPr lang="en-US" dirty="0" smtClean="0"/>
              <a:t> </a:t>
            </a:r>
            <a:r>
              <a:rPr lang="en-US" dirty="0" err="1" smtClean="0"/>
              <a:t>PRAKTIS</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BENTUK</a:t>
            </a:r>
            <a:r>
              <a:rPr lang="en-US" dirty="0" smtClean="0"/>
              <a:t>, </a:t>
            </a:r>
            <a:r>
              <a:rPr lang="en-US" dirty="0" err="1" smtClean="0"/>
              <a:t>KONFIGURASI</a:t>
            </a:r>
            <a:r>
              <a:rPr lang="en-US" dirty="0" smtClean="0"/>
              <a:t>, </a:t>
            </a:r>
            <a:r>
              <a:rPr lang="en-US" dirty="0" err="1" smtClean="0"/>
              <a:t>KONSTRUKSI</a:t>
            </a:r>
            <a:r>
              <a:rPr lang="en-US" dirty="0" smtClean="0"/>
              <a:t>, </a:t>
            </a:r>
            <a:r>
              <a:rPr lang="en-US" dirty="0" err="1" smtClean="0"/>
              <a:t>ATAU</a:t>
            </a:r>
            <a:r>
              <a:rPr lang="en-US" dirty="0" smtClean="0"/>
              <a:t> </a:t>
            </a:r>
            <a:r>
              <a:rPr lang="en-US" dirty="0" err="1" smtClean="0"/>
              <a:t>KOMPONENNYA</a:t>
            </a:r>
            <a:endParaRPr lang="en-US" dirty="0" smtClean="0"/>
          </a:p>
          <a:p>
            <a:pPr marL="514350" indent="-514350">
              <a:buFont typeface="+mj-lt"/>
              <a:buAutoNum type="arabicPeriod"/>
            </a:pPr>
            <a:r>
              <a:rPr lang="en-US" dirty="0" err="1" smtClean="0"/>
              <a:t>DAPAT</a:t>
            </a:r>
            <a:r>
              <a:rPr lang="en-US" dirty="0" smtClean="0"/>
              <a:t> </a:t>
            </a:r>
            <a:r>
              <a:rPr lang="en-US" dirty="0" err="1" smtClean="0"/>
              <a:t>DITERAPKAN</a:t>
            </a:r>
            <a:r>
              <a:rPr lang="en-US" dirty="0" smtClean="0"/>
              <a:t> </a:t>
            </a:r>
            <a:r>
              <a:rPr lang="en-US" dirty="0" err="1" smtClean="0"/>
              <a:t>DALAM</a:t>
            </a:r>
            <a:r>
              <a:rPr lang="en-US" dirty="0" smtClean="0"/>
              <a:t> </a:t>
            </a:r>
            <a:r>
              <a:rPr lang="en-US" dirty="0" err="1" smtClean="0"/>
              <a:t>INDUSTRI</a:t>
            </a:r>
            <a:r>
              <a:rPr lang="en-US" dirty="0" smtClean="0"/>
              <a:t> YANG </a:t>
            </a:r>
            <a:r>
              <a:rPr lang="en-US" dirty="0" err="1" smtClean="0"/>
              <a:t>BERUPA</a:t>
            </a:r>
            <a:r>
              <a:rPr lang="en-US" dirty="0" smtClean="0"/>
              <a:t> </a:t>
            </a:r>
            <a:r>
              <a:rPr lang="en-US" dirty="0" err="1" smtClean="0"/>
              <a:t>PRODUK</a:t>
            </a:r>
            <a:r>
              <a:rPr lang="en-US" dirty="0" smtClean="0"/>
              <a:t>.</a:t>
            </a:r>
            <a:endParaRPr lang="en-US" dirty="0"/>
          </a:p>
        </p:txBody>
      </p:sp>
    </p:spTree>
    <p:extLst>
      <p:ext uri="{BB962C8B-B14F-4D97-AF65-F5344CB8AC3E}">
        <p14:creationId xmlns:p14="http://schemas.microsoft.com/office/powerpoint/2010/main" xmlns="" val="2709656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marL="571500" indent="-571500" algn="just">
              <a:buFont typeface="Wingdings" pitchFamily="2" charset="2"/>
              <a:buChar char="v"/>
            </a:pPr>
            <a:r>
              <a:rPr lang="en-US" dirty="0" err="1" smtClean="0"/>
              <a:t>Bagaimana</a:t>
            </a:r>
            <a:r>
              <a:rPr lang="en-US" dirty="0" smtClean="0"/>
              <a:t> </a:t>
            </a:r>
            <a:r>
              <a:rPr lang="en-US" dirty="0" err="1" smtClean="0"/>
              <a:t>membuktikan</a:t>
            </a:r>
            <a:r>
              <a:rPr lang="en-US" dirty="0" smtClean="0"/>
              <a:t> </a:t>
            </a:r>
            <a:r>
              <a:rPr lang="en-US" dirty="0" err="1" smtClean="0"/>
              <a:t>adanya</a:t>
            </a:r>
            <a:r>
              <a:rPr lang="en-US" dirty="0" smtClean="0"/>
              <a:t> </a:t>
            </a:r>
            <a:r>
              <a:rPr lang="en-US" sz="4900" b="1" dirty="0" err="1" smtClean="0">
                <a:solidFill>
                  <a:srgbClr val="C00000"/>
                </a:solidFill>
              </a:rPr>
              <a:t>invensi</a:t>
            </a:r>
            <a:r>
              <a:rPr lang="en-US" dirty="0" smtClean="0"/>
              <a:t> </a:t>
            </a:r>
            <a:r>
              <a:rPr lang="en-US" dirty="0" err="1" smtClean="0"/>
              <a:t>tersebut</a:t>
            </a:r>
            <a:r>
              <a:rPr lang="en-US" dirty="0" smtClean="0"/>
              <a:t>?</a:t>
            </a:r>
            <a:endParaRPr lang="en-US" dirty="0"/>
          </a:p>
        </p:txBody>
      </p:sp>
      <p:sp>
        <p:nvSpPr>
          <p:cNvPr id="3" name="Content Placeholder 2"/>
          <p:cNvSpPr>
            <a:spLocks noGrp="1"/>
          </p:cNvSpPr>
          <p:nvPr>
            <p:ph idx="1"/>
          </p:nvPr>
        </p:nvSpPr>
        <p:spPr>
          <a:solidFill>
            <a:srgbClr val="FFFF00"/>
          </a:solidFill>
        </p:spPr>
        <p:txBody>
          <a:bodyPr>
            <a:normAutofit/>
          </a:bodyPr>
          <a:lstStyle/>
          <a:p>
            <a:pPr marL="515938" indent="-515938">
              <a:buFont typeface="Wingdings" pitchFamily="2" charset="2"/>
              <a:buChar char="ü"/>
            </a:pPr>
            <a:r>
              <a:rPr lang="en-US" dirty="0" err="1" smtClean="0"/>
              <a:t>dengan</a:t>
            </a:r>
            <a:r>
              <a:rPr lang="en-US" dirty="0" smtClean="0"/>
              <a:t> </a:t>
            </a:r>
            <a:r>
              <a:rPr lang="en-US" dirty="0" err="1" smtClean="0"/>
              <a:t>TULISAN</a:t>
            </a:r>
            <a:r>
              <a:rPr lang="en-US" dirty="0" smtClean="0"/>
              <a:t>, yang </a:t>
            </a:r>
            <a:r>
              <a:rPr lang="en-US" dirty="0" err="1" smtClean="0"/>
              <a:t>disebut</a:t>
            </a:r>
            <a:r>
              <a:rPr lang="en-US" dirty="0" smtClean="0"/>
              <a:t> </a:t>
            </a:r>
            <a:r>
              <a:rPr lang="en-US" b="1" dirty="0" err="1" smtClean="0"/>
              <a:t>SPESIFIKASI</a:t>
            </a:r>
            <a:r>
              <a:rPr lang="en-US" b="1" dirty="0" smtClean="0"/>
              <a:t> PATEN</a:t>
            </a:r>
            <a:r>
              <a:rPr lang="en-US" dirty="0" smtClean="0"/>
              <a:t>, </a:t>
            </a:r>
            <a:r>
              <a:rPr lang="en-US" dirty="0" err="1" smtClean="0"/>
              <a:t>yg</a:t>
            </a:r>
            <a:r>
              <a:rPr lang="en-US" dirty="0" smtClean="0"/>
              <a:t> </a:t>
            </a:r>
            <a:r>
              <a:rPr lang="en-US" dirty="0" err="1" smtClean="0"/>
              <a:t>terdiri</a:t>
            </a:r>
            <a:r>
              <a:rPr lang="en-US" dirty="0" smtClean="0"/>
              <a:t> </a:t>
            </a:r>
            <a:r>
              <a:rPr lang="en-US" dirty="0" err="1" smtClean="0"/>
              <a:t>dari</a:t>
            </a:r>
            <a:r>
              <a:rPr lang="en-US" dirty="0" smtClean="0"/>
              <a:t>:</a:t>
            </a:r>
          </a:p>
          <a:p>
            <a:pPr marL="915988" lvl="1" indent="-400050">
              <a:buFont typeface="Wingdings" pitchFamily="2" charset="2"/>
              <a:buChar char="§"/>
            </a:pPr>
            <a:r>
              <a:rPr lang="en-US" dirty="0" err="1" smtClean="0"/>
              <a:t>Judul</a:t>
            </a:r>
            <a:r>
              <a:rPr lang="en-US" dirty="0" smtClean="0"/>
              <a:t> </a:t>
            </a:r>
            <a:r>
              <a:rPr lang="en-US" dirty="0" err="1" smtClean="0"/>
              <a:t>invensi</a:t>
            </a:r>
            <a:r>
              <a:rPr lang="en-US" dirty="0" smtClean="0"/>
              <a:t>;</a:t>
            </a:r>
          </a:p>
          <a:p>
            <a:pPr marL="915988" lvl="1" indent="-400050">
              <a:buFont typeface="Wingdings" pitchFamily="2" charset="2"/>
              <a:buChar char="§"/>
            </a:pPr>
            <a:r>
              <a:rPr lang="en-US" dirty="0" err="1" smtClean="0"/>
              <a:t>Deskripsi</a:t>
            </a:r>
            <a:r>
              <a:rPr lang="en-US" dirty="0" smtClean="0"/>
              <a:t> </a:t>
            </a:r>
            <a:r>
              <a:rPr lang="en-US" dirty="0" err="1" smtClean="0"/>
              <a:t>tentang</a:t>
            </a:r>
            <a:r>
              <a:rPr lang="en-US" dirty="0" smtClean="0"/>
              <a:t> </a:t>
            </a:r>
            <a:r>
              <a:rPr lang="en-US" dirty="0" err="1" smtClean="0"/>
              <a:t>invensi</a:t>
            </a:r>
            <a:r>
              <a:rPr lang="en-US" dirty="0" smtClean="0"/>
              <a:t>;</a:t>
            </a:r>
          </a:p>
          <a:p>
            <a:pPr marL="915988" lvl="1" indent="-400050">
              <a:buFont typeface="Wingdings" pitchFamily="2" charset="2"/>
              <a:buChar char="§"/>
            </a:pPr>
            <a:r>
              <a:rPr lang="en-US" dirty="0" err="1" smtClean="0"/>
              <a:t>Klaim</a:t>
            </a:r>
            <a:r>
              <a:rPr lang="en-US" dirty="0" smtClean="0"/>
              <a:t> </a:t>
            </a:r>
            <a:r>
              <a:rPr lang="en-US" dirty="0" err="1" smtClean="0"/>
              <a:t>atau</a:t>
            </a:r>
            <a:r>
              <a:rPr lang="en-US" dirty="0" smtClean="0"/>
              <a:t> </a:t>
            </a:r>
            <a:r>
              <a:rPr lang="en-US" dirty="0" err="1" smtClean="0"/>
              <a:t>beberapa</a:t>
            </a:r>
            <a:r>
              <a:rPr lang="en-US" dirty="0" smtClean="0"/>
              <a:t> </a:t>
            </a:r>
            <a:r>
              <a:rPr lang="en-US" dirty="0" err="1" smtClean="0"/>
              <a:t>klaim</a:t>
            </a:r>
            <a:r>
              <a:rPr lang="en-US" dirty="0" smtClean="0"/>
              <a:t> </a:t>
            </a:r>
            <a:r>
              <a:rPr lang="en-US" dirty="0" err="1" smtClean="0"/>
              <a:t>invensi</a:t>
            </a:r>
            <a:r>
              <a:rPr lang="en-US" dirty="0" smtClean="0"/>
              <a:t>;</a:t>
            </a:r>
          </a:p>
          <a:p>
            <a:pPr marL="915988" lvl="1" indent="-400050">
              <a:buFont typeface="Wingdings" pitchFamily="2" charset="2"/>
              <a:buChar char="§"/>
            </a:pPr>
            <a:r>
              <a:rPr lang="en-US" dirty="0" err="1" smtClean="0"/>
              <a:t>Abstrak</a:t>
            </a:r>
            <a:r>
              <a:rPr lang="en-US" dirty="0" smtClean="0"/>
              <a:t> </a:t>
            </a:r>
            <a:r>
              <a:rPr lang="en-US" dirty="0" err="1" smtClean="0"/>
              <a:t>invensi</a:t>
            </a:r>
            <a:r>
              <a:rPr lang="en-US" dirty="0" smtClean="0"/>
              <a:t>;</a:t>
            </a:r>
          </a:p>
          <a:p>
            <a:pPr marL="915988" lvl="1" indent="-400050">
              <a:buFont typeface="Wingdings" pitchFamily="2" charset="2"/>
              <a:buChar char="§"/>
            </a:pPr>
            <a:r>
              <a:rPr lang="en-US" dirty="0" err="1" smtClean="0"/>
              <a:t>Gambar</a:t>
            </a:r>
            <a:r>
              <a:rPr lang="en-US" dirty="0" smtClean="0"/>
              <a:t> (</a:t>
            </a:r>
            <a:r>
              <a:rPr lang="en-US" dirty="0" err="1" smtClean="0"/>
              <a:t>jika</a:t>
            </a:r>
            <a:r>
              <a:rPr lang="en-US" dirty="0" smtClean="0"/>
              <a:t> </a:t>
            </a:r>
            <a:r>
              <a:rPr lang="en-US" dirty="0" err="1" smtClean="0"/>
              <a:t>diperlukan</a:t>
            </a:r>
            <a:r>
              <a:rPr lang="en-US" dirty="0" smtClean="0"/>
              <a:t>)</a:t>
            </a:r>
          </a:p>
        </p:txBody>
      </p:sp>
    </p:spTree>
    <p:extLst>
      <p:ext uri="{BB962C8B-B14F-4D97-AF65-F5344CB8AC3E}">
        <p14:creationId xmlns:p14="http://schemas.microsoft.com/office/powerpoint/2010/main" xmlns="" val="2861700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pPr marL="571500" indent="-571500" algn="l">
              <a:buFont typeface="Wingdings" pitchFamily="2" charset="2"/>
              <a:buChar char="v"/>
            </a:pPr>
            <a:r>
              <a:rPr lang="en-US" dirty="0" err="1" smtClean="0"/>
              <a:t>Bagaimana</a:t>
            </a:r>
            <a:r>
              <a:rPr lang="en-US" dirty="0" smtClean="0"/>
              <a:t> </a:t>
            </a:r>
            <a:r>
              <a:rPr lang="en-US" dirty="0" err="1" smtClean="0"/>
              <a:t>membuktikan</a:t>
            </a:r>
            <a:r>
              <a:rPr lang="en-US" dirty="0" smtClean="0"/>
              <a:t> </a:t>
            </a:r>
            <a:r>
              <a:rPr lang="en-US" dirty="0" err="1" smtClean="0"/>
              <a:t>bahwa</a:t>
            </a:r>
            <a:r>
              <a:rPr lang="en-US" dirty="0" smtClean="0"/>
              <a:t> </a:t>
            </a:r>
            <a:r>
              <a:rPr lang="en-US" dirty="0" err="1" smtClean="0"/>
              <a:t>invensi</a:t>
            </a:r>
            <a:r>
              <a:rPr lang="en-US" dirty="0" smtClean="0"/>
              <a:t> </a:t>
            </a:r>
            <a:r>
              <a:rPr lang="en-US" dirty="0" err="1" smtClean="0"/>
              <a:t>tersebut</a:t>
            </a:r>
            <a:r>
              <a:rPr lang="en-US" dirty="0" smtClean="0"/>
              <a:t> </a:t>
            </a:r>
            <a:r>
              <a:rPr lang="en-US" dirty="0" err="1" smtClean="0"/>
              <a:t>adalah</a:t>
            </a:r>
            <a:r>
              <a:rPr lang="en-US" dirty="0" smtClean="0"/>
              <a:t> </a:t>
            </a:r>
            <a:r>
              <a:rPr lang="en-US" b="1" dirty="0" err="1" smtClean="0"/>
              <a:t>BARU</a:t>
            </a:r>
            <a:r>
              <a:rPr lang="en-US" dirty="0" smtClean="0"/>
              <a:t>?</a:t>
            </a:r>
            <a:endParaRPr lang="en-US" b="1" dirty="0"/>
          </a:p>
        </p:txBody>
      </p:sp>
      <p:sp>
        <p:nvSpPr>
          <p:cNvPr id="3" name="Content Placeholder 2"/>
          <p:cNvSpPr>
            <a:spLocks noGrp="1"/>
          </p:cNvSpPr>
          <p:nvPr>
            <p:ph idx="1"/>
          </p:nvPr>
        </p:nvSpPr>
        <p:spPr>
          <a:xfrm>
            <a:off x="304800" y="1524000"/>
            <a:ext cx="8610600" cy="5029200"/>
          </a:xfrm>
          <a:solidFill>
            <a:srgbClr val="FFFF00"/>
          </a:solidFill>
        </p:spPr>
        <p:txBody>
          <a:bodyPr>
            <a:normAutofit fontScale="92500" lnSpcReduction="10000"/>
          </a:bodyPr>
          <a:lstStyle/>
          <a:p>
            <a:pPr marL="515938" indent="-515938">
              <a:buFont typeface="Wingdings" pitchFamily="2" charset="2"/>
              <a:buChar char="ü"/>
            </a:pPr>
            <a:r>
              <a:rPr lang="en-US" dirty="0" err="1" smtClean="0"/>
              <a:t>Menguraikan</a:t>
            </a:r>
            <a:r>
              <a:rPr lang="en-US" dirty="0" smtClean="0"/>
              <a:t> </a:t>
            </a:r>
            <a:r>
              <a:rPr lang="en-US" dirty="0" err="1" smtClean="0"/>
              <a:t>bahwa</a:t>
            </a:r>
            <a:r>
              <a:rPr lang="en-US" dirty="0" smtClean="0"/>
              <a:t> </a:t>
            </a:r>
            <a:r>
              <a:rPr lang="en-US" dirty="0" err="1" smtClean="0"/>
              <a:t>invensi</a:t>
            </a:r>
            <a:r>
              <a:rPr lang="en-US" dirty="0" smtClean="0"/>
              <a:t> </a:t>
            </a:r>
            <a:r>
              <a:rPr lang="en-US" dirty="0" err="1" smtClean="0"/>
              <a:t>tsb</a:t>
            </a:r>
            <a:r>
              <a:rPr lang="en-US" dirty="0" smtClean="0"/>
              <a:t>. </a:t>
            </a:r>
            <a:r>
              <a:rPr lang="en-US" dirty="0" err="1" smtClean="0"/>
              <a:t>berbeda</a:t>
            </a:r>
            <a:r>
              <a:rPr lang="en-US" dirty="0" smtClean="0"/>
              <a:t> </a:t>
            </a:r>
            <a:r>
              <a:rPr lang="en-US" dirty="0" err="1" smtClean="0"/>
              <a:t>dengan</a:t>
            </a:r>
            <a:r>
              <a:rPr lang="en-US" dirty="0" smtClean="0"/>
              <a:t> </a:t>
            </a:r>
            <a:r>
              <a:rPr lang="en-US" dirty="0" err="1" smtClean="0"/>
              <a:t>teknologi</a:t>
            </a:r>
            <a:r>
              <a:rPr lang="en-US" dirty="0" smtClean="0"/>
              <a:t> yang </a:t>
            </a:r>
            <a:r>
              <a:rPr lang="en-US" dirty="0" err="1" smtClean="0"/>
              <a:t>diungkap</a:t>
            </a:r>
            <a:r>
              <a:rPr lang="en-US" dirty="0" smtClean="0"/>
              <a:t> </a:t>
            </a:r>
            <a:r>
              <a:rPr lang="en-US" dirty="0" err="1" smtClean="0"/>
              <a:t>sebelumnya</a:t>
            </a:r>
            <a:r>
              <a:rPr lang="en-US" dirty="0" smtClean="0"/>
              <a:t> (</a:t>
            </a:r>
            <a:r>
              <a:rPr lang="en-US" b="1" dirty="0" smtClean="0"/>
              <a:t>PRIOR ART)</a:t>
            </a:r>
            <a:r>
              <a:rPr lang="en-US" dirty="0" smtClean="0"/>
              <a:t> </a:t>
            </a:r>
            <a:r>
              <a:rPr lang="en-US" dirty="0" err="1" smtClean="0"/>
              <a:t>baik</a:t>
            </a:r>
            <a:r>
              <a:rPr lang="en-US" dirty="0" smtClean="0"/>
              <a:t> </a:t>
            </a:r>
            <a:r>
              <a:rPr lang="en-US" dirty="0" err="1" smtClean="0"/>
              <a:t>untuk</a:t>
            </a:r>
            <a:r>
              <a:rPr lang="en-US" dirty="0" smtClean="0"/>
              <a:t> :</a:t>
            </a:r>
          </a:p>
          <a:p>
            <a:pPr marL="915988" lvl="1" indent="-341313">
              <a:buFont typeface="Wingdings" pitchFamily="2" charset="2"/>
              <a:buChar char="§"/>
            </a:pPr>
            <a:r>
              <a:rPr lang="en-US" dirty="0" err="1" smtClean="0"/>
              <a:t>Teknologi</a:t>
            </a:r>
            <a:r>
              <a:rPr lang="en-US" dirty="0" smtClean="0"/>
              <a:t> yang </a:t>
            </a:r>
            <a:r>
              <a:rPr lang="en-US" dirty="0" err="1" smtClean="0"/>
              <a:t>telah</a:t>
            </a:r>
            <a:r>
              <a:rPr lang="en-US" dirty="0" smtClean="0"/>
              <a:t> </a:t>
            </a:r>
            <a:r>
              <a:rPr lang="en-US" dirty="0" err="1" smtClean="0"/>
              <a:t>diberikan</a:t>
            </a:r>
            <a:r>
              <a:rPr lang="en-US" dirty="0" smtClean="0"/>
              <a:t> (granted) </a:t>
            </a:r>
            <a:r>
              <a:rPr lang="en-US" dirty="0" err="1" smtClean="0"/>
              <a:t>maupun</a:t>
            </a:r>
            <a:r>
              <a:rPr lang="en-US" dirty="0" smtClean="0"/>
              <a:t> </a:t>
            </a:r>
            <a:r>
              <a:rPr lang="en-US" dirty="0" err="1" smtClean="0"/>
              <a:t>sedang</a:t>
            </a:r>
            <a:r>
              <a:rPr lang="en-US" dirty="0" smtClean="0"/>
              <a:t> di </a:t>
            </a:r>
            <a:r>
              <a:rPr lang="en-US" dirty="0" err="1" smtClean="0"/>
              <a:t>mohonkan</a:t>
            </a:r>
            <a:r>
              <a:rPr lang="en-US" dirty="0" smtClean="0"/>
              <a:t> (pending) di Indonesia </a:t>
            </a:r>
            <a:r>
              <a:rPr lang="en-US" dirty="0" err="1" smtClean="0"/>
              <a:t>atau</a:t>
            </a:r>
            <a:r>
              <a:rPr lang="en-US" dirty="0" smtClean="0"/>
              <a:t> di </a:t>
            </a:r>
            <a:r>
              <a:rPr lang="en-US" dirty="0" err="1" smtClean="0"/>
              <a:t>luar</a:t>
            </a:r>
            <a:r>
              <a:rPr lang="en-US" dirty="0" smtClean="0"/>
              <a:t> Indonesia</a:t>
            </a:r>
          </a:p>
          <a:p>
            <a:pPr marL="915988" lvl="1" indent="-341313">
              <a:buFont typeface="Wingdings" pitchFamily="2" charset="2"/>
              <a:buChar char="§"/>
            </a:pPr>
            <a:r>
              <a:rPr lang="en-US" dirty="0" err="1" smtClean="0"/>
              <a:t>Teknologi</a:t>
            </a:r>
            <a:r>
              <a:rPr lang="en-US" dirty="0" smtClean="0"/>
              <a:t> yang </a:t>
            </a:r>
            <a:r>
              <a:rPr lang="en-US" dirty="0" err="1" smtClean="0"/>
              <a:t>diungkap</a:t>
            </a:r>
            <a:r>
              <a:rPr lang="en-US" dirty="0" smtClean="0"/>
              <a:t> di Indonesia </a:t>
            </a:r>
            <a:r>
              <a:rPr lang="en-US" dirty="0" err="1" smtClean="0"/>
              <a:t>maupun</a:t>
            </a:r>
            <a:r>
              <a:rPr lang="en-US" dirty="0" smtClean="0"/>
              <a:t> di </a:t>
            </a:r>
            <a:r>
              <a:rPr lang="en-US" dirty="0" err="1" smtClean="0"/>
              <a:t>luar</a:t>
            </a:r>
            <a:r>
              <a:rPr lang="en-US" dirty="0" smtClean="0"/>
              <a:t> Indonesia.</a:t>
            </a:r>
          </a:p>
          <a:p>
            <a:pPr marL="915988" lvl="1" indent="-341313">
              <a:buFont typeface="Wingdings" pitchFamily="2" charset="2"/>
              <a:buChar char="§"/>
            </a:pPr>
            <a:r>
              <a:rPr lang="en-US" dirty="0" err="1" smtClean="0"/>
              <a:t>Teknologi</a:t>
            </a:r>
            <a:r>
              <a:rPr lang="en-US" dirty="0" smtClean="0"/>
              <a:t> yang </a:t>
            </a:r>
            <a:r>
              <a:rPr lang="en-US" dirty="0" err="1" smtClean="0"/>
              <a:t>telah</a:t>
            </a:r>
            <a:r>
              <a:rPr lang="en-US" dirty="0" smtClean="0"/>
              <a:t> </a:t>
            </a:r>
            <a:r>
              <a:rPr lang="en-US" dirty="0" err="1" smtClean="0"/>
              <a:t>diungkap</a:t>
            </a:r>
            <a:r>
              <a:rPr lang="en-US" dirty="0" smtClean="0"/>
              <a:t> dg </a:t>
            </a:r>
            <a:r>
              <a:rPr lang="en-US" dirty="0" err="1" smtClean="0"/>
              <a:t>lesan</a:t>
            </a:r>
            <a:r>
              <a:rPr lang="en-US" dirty="0" smtClean="0"/>
              <a:t>, </a:t>
            </a:r>
            <a:r>
              <a:rPr lang="en-US" dirty="0" err="1" smtClean="0"/>
              <a:t>tulisan</a:t>
            </a:r>
            <a:r>
              <a:rPr lang="en-US" dirty="0" smtClean="0"/>
              <a:t>, </a:t>
            </a:r>
            <a:r>
              <a:rPr lang="en-US" dirty="0" err="1" smtClean="0"/>
              <a:t>peragaan</a:t>
            </a:r>
            <a:r>
              <a:rPr lang="en-US" dirty="0" smtClean="0"/>
              <a:t>, </a:t>
            </a:r>
            <a:r>
              <a:rPr lang="en-US" dirty="0" err="1" smtClean="0"/>
              <a:t>penggunaan</a:t>
            </a:r>
            <a:r>
              <a:rPr lang="en-US" dirty="0" smtClean="0"/>
              <a:t>, </a:t>
            </a:r>
            <a:r>
              <a:rPr lang="en-US" dirty="0" err="1" smtClean="0"/>
              <a:t>atau</a:t>
            </a:r>
            <a:r>
              <a:rPr lang="en-US" dirty="0" smtClean="0"/>
              <a:t> </a:t>
            </a:r>
            <a:r>
              <a:rPr lang="en-US" dirty="0" err="1" smtClean="0"/>
              <a:t>cara</a:t>
            </a:r>
            <a:r>
              <a:rPr lang="en-US" dirty="0" smtClean="0"/>
              <a:t> lain yang </a:t>
            </a:r>
            <a:r>
              <a:rPr lang="en-US" dirty="0" err="1" smtClean="0"/>
              <a:t>memungkinkan</a:t>
            </a:r>
            <a:r>
              <a:rPr lang="en-US" dirty="0" smtClean="0"/>
              <a:t> </a:t>
            </a:r>
            <a:r>
              <a:rPr lang="en-US" dirty="0" err="1" smtClean="0"/>
              <a:t>seorang</a:t>
            </a:r>
            <a:r>
              <a:rPr lang="en-US" dirty="0" smtClean="0"/>
              <a:t> </a:t>
            </a:r>
            <a:r>
              <a:rPr lang="en-US" dirty="0" err="1" smtClean="0"/>
              <a:t>ahli</a:t>
            </a:r>
            <a:r>
              <a:rPr lang="en-US" dirty="0" smtClean="0"/>
              <a:t> </a:t>
            </a:r>
            <a:r>
              <a:rPr lang="en-US" dirty="0" err="1" smtClean="0"/>
              <a:t>untuk</a:t>
            </a:r>
            <a:r>
              <a:rPr lang="en-US" dirty="0" smtClean="0"/>
              <a:t> </a:t>
            </a:r>
            <a:r>
              <a:rPr lang="en-US" dirty="0" err="1" smtClean="0"/>
              <a:t>melaksanakan</a:t>
            </a:r>
            <a:r>
              <a:rPr lang="en-US" dirty="0" smtClean="0"/>
              <a:t> </a:t>
            </a:r>
            <a:r>
              <a:rPr lang="en-US" dirty="0" err="1" smtClean="0"/>
              <a:t>invensi</a:t>
            </a:r>
            <a:r>
              <a:rPr lang="en-US" dirty="0" smtClean="0"/>
              <a:t> </a:t>
            </a:r>
            <a:r>
              <a:rPr lang="en-US" dirty="0" err="1" smtClean="0"/>
              <a:t>tersebut</a:t>
            </a:r>
            <a:r>
              <a:rPr lang="en-US" dirty="0" smtClean="0"/>
              <a:t>.</a:t>
            </a:r>
          </a:p>
        </p:txBody>
      </p:sp>
    </p:spTree>
    <p:extLst>
      <p:ext uri="{BB962C8B-B14F-4D97-AF65-F5344CB8AC3E}">
        <p14:creationId xmlns:p14="http://schemas.microsoft.com/office/powerpoint/2010/main" xmlns="" val="2839139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4921</TotalTime>
  <Words>2787</Words>
  <Application>Microsoft Office PowerPoint</Application>
  <PresentationFormat>On-screen Show (4:3)</PresentationFormat>
  <Paragraphs>269</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ASPEK HUKUM  PENYUSUNAN DESKRIPSI  DAN KLAIM PATEN  </vt:lpstr>
      <vt:lpstr>Slide 2</vt:lpstr>
      <vt:lpstr>Apakah paten itu?</vt:lpstr>
      <vt:lpstr>Apa yang dapat dipatenkan?</vt:lpstr>
      <vt:lpstr>Apa syarat suatu invensi dapat diberi paten?</vt:lpstr>
      <vt:lpstr>Invensi apa yg tidak dapat diberi paten?</vt:lpstr>
      <vt:lpstr>Apa syarat suatu invensi dapat diberikan PATEN SEDERHANA?</vt:lpstr>
      <vt:lpstr>Bagaimana membuktikan adanya invensi tersebut?</vt:lpstr>
      <vt:lpstr>Bagaimana membuktikan bahwa invensi tersebut adalah BARU?</vt:lpstr>
      <vt:lpstr>Bagaimana menuangkan Prior Art Paten (granted/pending) dalam Deskripsi?</vt:lpstr>
      <vt:lpstr>Bagaimana membuktikan invensi tsb. mengandung langkah inventif?</vt:lpstr>
      <vt:lpstr>Bagaimana membuktikan bahwa invensi tsb. dapat diterapkan dalam industri?</vt:lpstr>
      <vt:lpstr>Bagaimana membuktikan nilai kegunaan praktis? (paten sederhana) </vt:lpstr>
      <vt:lpstr>Bagaimana jika pemohon tidak membuktikan adanya kebaruan, langkah inventif dan dapatnya diterapkan dalam industri?</vt:lpstr>
      <vt:lpstr>Bagaimana jika pemohon telah membuktikan kebaruan, langkah inventif dan dapat diterapkan dalam industri namun Pemeriksa Paten tidak dapat membuktikan hal sebaliknya?</vt:lpstr>
      <vt:lpstr>Bagaimana menulis KLAIM sebagai inti atau ruang lingkup invensi</vt:lpstr>
      <vt:lpstr>Slide 17</vt:lpstr>
      <vt:lpstr> teori  klaim paten </vt:lpstr>
      <vt:lpstr>Slide 19</vt:lpstr>
      <vt:lpstr>Slide 20</vt:lpstr>
      <vt:lpstr>Slide 21</vt:lpstr>
      <vt:lpstr>contoh</vt:lpstr>
      <vt:lpstr>Slide 23</vt:lpstr>
      <vt:lpstr>Hubungan antara  Specification               claim</vt:lpstr>
      <vt:lpstr>The Application Must Contain:  “One Or More Claims”. These Claims must: </vt:lpstr>
      <vt:lpstr>Slide 26</vt:lpstr>
      <vt:lpstr>Slide 27</vt:lpstr>
      <vt:lpstr>B.  F O R M A T  CLAIM PATENT</vt:lpstr>
      <vt:lpstr>A patent claim has three parts:</vt:lpstr>
      <vt:lpstr>Example 1.  A Patent Applicant has invented a rice cooker</vt:lpstr>
      <vt:lpstr>Example 2: A Patent applicant wants to claim a unique method of making tea.</vt:lpstr>
      <vt:lpstr>Example 3: A Patent applicant has invented a compound to treat malaria</vt:lpstr>
      <vt:lpstr>Transitional Phrase (open ended)</vt:lpstr>
      <vt:lpstr>Transitional Phrase  (Closed phrases)</vt:lpstr>
      <vt:lpstr>The Body of Claim</vt:lpstr>
      <vt:lpstr>The Body of Claim</vt:lpstr>
      <vt:lpstr>Two-Part Claims/ Improvement Claims/ Jepson claim</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PERLINDUNGAN HUKUM  DALAM DESKRIPSI PATEN</dc:title>
  <dc:creator>USER</dc:creator>
  <cp:lastModifiedBy>Computer</cp:lastModifiedBy>
  <cp:revision>54</cp:revision>
  <dcterms:created xsi:type="dcterms:W3CDTF">2015-12-06T12:12:40Z</dcterms:created>
  <dcterms:modified xsi:type="dcterms:W3CDTF">2015-12-19T00:13:44Z</dcterms:modified>
</cp:coreProperties>
</file>