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4"/>
  </p:notesMasterIdLst>
  <p:handoutMasterIdLst>
    <p:handoutMasterId r:id="rId35"/>
  </p:handoutMasterIdLst>
  <p:sldIdLst>
    <p:sldId id="282" r:id="rId2"/>
    <p:sldId id="258" r:id="rId3"/>
    <p:sldId id="302" r:id="rId4"/>
    <p:sldId id="303" r:id="rId5"/>
    <p:sldId id="305" r:id="rId6"/>
    <p:sldId id="306" r:id="rId7"/>
    <p:sldId id="307" r:id="rId8"/>
    <p:sldId id="308" r:id="rId9"/>
    <p:sldId id="278" r:id="rId10"/>
    <p:sldId id="259" r:id="rId11"/>
    <p:sldId id="260" r:id="rId12"/>
    <p:sldId id="287" r:id="rId13"/>
    <p:sldId id="285" r:id="rId14"/>
    <p:sldId id="296" r:id="rId15"/>
    <p:sldId id="291" r:id="rId16"/>
    <p:sldId id="292" r:id="rId17"/>
    <p:sldId id="294" r:id="rId18"/>
    <p:sldId id="295" r:id="rId19"/>
    <p:sldId id="297" r:id="rId20"/>
    <p:sldId id="261" r:id="rId21"/>
    <p:sldId id="262" r:id="rId22"/>
    <p:sldId id="301" r:id="rId23"/>
    <p:sldId id="279" r:id="rId24"/>
    <p:sldId id="283" r:id="rId25"/>
    <p:sldId id="289" r:id="rId26"/>
    <p:sldId id="304" r:id="rId27"/>
    <p:sldId id="309" r:id="rId28"/>
    <p:sldId id="310" r:id="rId29"/>
    <p:sldId id="311" r:id="rId30"/>
    <p:sldId id="312" r:id="rId31"/>
    <p:sldId id="313" r:id="rId32"/>
    <p:sldId id="31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 snapToGrid="0" snapToObjects="1"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g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5B036-0814-400E-ABF7-DAFDC1BFDF4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7C3ACF-1003-4831-B587-16A22AA758B9}">
      <dgm:prSet phldrT="[Text]"/>
      <dgm:spPr/>
      <dgm:t>
        <a:bodyPr/>
        <a:lstStyle/>
        <a:p>
          <a:r>
            <a:rPr lang="en-US" dirty="0" smtClean="0"/>
            <a:t>PENCIPTA </a:t>
          </a:r>
          <a:endParaRPr lang="en-US" dirty="0"/>
        </a:p>
      </dgm:t>
    </dgm:pt>
    <dgm:pt modelId="{947C83F7-758A-4DEA-BD8D-71A2B4384516}" type="parTrans" cxnId="{BCED7BF8-BC88-454A-BFEF-3B888DED127D}">
      <dgm:prSet/>
      <dgm:spPr/>
      <dgm:t>
        <a:bodyPr/>
        <a:lstStyle/>
        <a:p>
          <a:endParaRPr lang="en-US"/>
        </a:p>
      </dgm:t>
    </dgm:pt>
    <dgm:pt modelId="{6C50BF8D-21F4-419E-A335-132EB64401E6}" type="sibTrans" cxnId="{BCED7BF8-BC88-454A-BFEF-3B888DED127D}">
      <dgm:prSet/>
      <dgm:spPr/>
      <dgm:t>
        <a:bodyPr/>
        <a:lstStyle/>
        <a:p>
          <a:endParaRPr lang="en-US"/>
        </a:p>
      </dgm:t>
    </dgm:pt>
    <dgm:pt modelId="{1963BA09-0BF7-4794-8790-498207BAA5EC}">
      <dgm:prSet phldrT="[Text]"/>
      <dgm:spPr/>
      <dgm:t>
        <a:bodyPr/>
        <a:lstStyle/>
        <a:p>
          <a:r>
            <a:rPr lang="en-US" dirty="0" smtClean="0"/>
            <a:t>PEMEGANG HAK CIPTA</a:t>
          </a:r>
          <a:endParaRPr lang="en-US" dirty="0"/>
        </a:p>
      </dgm:t>
    </dgm:pt>
    <dgm:pt modelId="{58B2F2C8-CF2C-4E9F-9351-3AE3836CCDC2}" type="parTrans" cxnId="{C33EE335-E28C-414A-A969-9F6F87D38832}">
      <dgm:prSet/>
      <dgm:spPr/>
      <dgm:t>
        <a:bodyPr/>
        <a:lstStyle/>
        <a:p>
          <a:endParaRPr lang="en-US"/>
        </a:p>
      </dgm:t>
    </dgm:pt>
    <dgm:pt modelId="{06E7E4D2-68E5-4B19-88F6-4ECA2249F3F4}" type="sibTrans" cxnId="{C33EE335-E28C-414A-A969-9F6F87D38832}">
      <dgm:prSet/>
      <dgm:spPr/>
      <dgm:t>
        <a:bodyPr/>
        <a:lstStyle/>
        <a:p>
          <a:endParaRPr lang="en-US"/>
        </a:p>
      </dgm:t>
    </dgm:pt>
    <dgm:pt modelId="{B749D74D-A449-4A8A-9DA6-197087193320}" type="pres">
      <dgm:prSet presAssocID="{5A85B036-0814-400E-ABF7-DAFDC1BFDF4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2AFCB4-B2BB-484D-B8B7-F0853A24D99D}" type="pres">
      <dgm:prSet presAssocID="{BE7C3ACF-1003-4831-B587-16A22AA758B9}" presName="composite" presStyleCnt="0"/>
      <dgm:spPr/>
    </dgm:pt>
    <dgm:pt modelId="{7A1C3F8B-CB7B-4CEC-8F74-647A323D3593}" type="pres">
      <dgm:prSet presAssocID="{BE7C3ACF-1003-4831-B587-16A22AA758B9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A969EC-9B33-40A9-AF88-162EA8D4B26E}" type="pres">
      <dgm:prSet presAssocID="{BE7C3ACF-1003-4831-B587-16A22AA758B9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BF0FD-1077-4473-90A4-DB15DFA5213D}" type="pres">
      <dgm:prSet presAssocID="{6C50BF8D-21F4-419E-A335-132EB64401E6}" presName="spacing" presStyleCnt="0"/>
      <dgm:spPr/>
    </dgm:pt>
    <dgm:pt modelId="{6D2965A5-D338-4FD6-946B-4E62328AAB58}" type="pres">
      <dgm:prSet presAssocID="{1963BA09-0BF7-4794-8790-498207BAA5EC}" presName="composite" presStyleCnt="0"/>
      <dgm:spPr/>
    </dgm:pt>
    <dgm:pt modelId="{AA242251-5267-4BB6-8E5B-BD63CD294E88}" type="pres">
      <dgm:prSet presAssocID="{1963BA09-0BF7-4794-8790-498207BAA5EC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8FE98C-9F58-48DE-893C-360A1055B077}" type="pres">
      <dgm:prSet presAssocID="{1963BA09-0BF7-4794-8790-498207BAA5E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769E7-EF82-4710-B6FF-70510B9AB76D}" type="presOf" srcId="{1963BA09-0BF7-4794-8790-498207BAA5EC}" destId="{3C8FE98C-9F58-48DE-893C-360A1055B077}" srcOrd="0" destOrd="0" presId="urn:microsoft.com/office/officeart/2005/8/layout/vList3#1"/>
    <dgm:cxn modelId="{BCED7BF8-BC88-454A-BFEF-3B888DED127D}" srcId="{5A85B036-0814-400E-ABF7-DAFDC1BFDF47}" destId="{BE7C3ACF-1003-4831-B587-16A22AA758B9}" srcOrd="0" destOrd="0" parTransId="{947C83F7-758A-4DEA-BD8D-71A2B4384516}" sibTransId="{6C50BF8D-21F4-419E-A335-132EB64401E6}"/>
    <dgm:cxn modelId="{DE663962-F23C-49A9-A7DC-E918481D21EB}" type="presOf" srcId="{BE7C3ACF-1003-4831-B587-16A22AA758B9}" destId="{F1A969EC-9B33-40A9-AF88-162EA8D4B26E}" srcOrd="0" destOrd="0" presId="urn:microsoft.com/office/officeart/2005/8/layout/vList3#1"/>
    <dgm:cxn modelId="{C33EE335-E28C-414A-A969-9F6F87D38832}" srcId="{5A85B036-0814-400E-ABF7-DAFDC1BFDF47}" destId="{1963BA09-0BF7-4794-8790-498207BAA5EC}" srcOrd="1" destOrd="0" parTransId="{58B2F2C8-CF2C-4E9F-9351-3AE3836CCDC2}" sibTransId="{06E7E4D2-68E5-4B19-88F6-4ECA2249F3F4}"/>
    <dgm:cxn modelId="{58133240-7E2C-47C3-904F-1140A6ECC2CC}" type="presOf" srcId="{5A85B036-0814-400E-ABF7-DAFDC1BFDF47}" destId="{B749D74D-A449-4A8A-9DA6-197087193320}" srcOrd="0" destOrd="0" presId="urn:microsoft.com/office/officeart/2005/8/layout/vList3#1"/>
    <dgm:cxn modelId="{61943BAE-56FC-42C4-BAF2-3691DB62B48D}" type="presParOf" srcId="{B749D74D-A449-4A8A-9DA6-197087193320}" destId="{3E2AFCB4-B2BB-484D-B8B7-F0853A24D99D}" srcOrd="0" destOrd="0" presId="urn:microsoft.com/office/officeart/2005/8/layout/vList3#1"/>
    <dgm:cxn modelId="{44911B88-E1AD-4374-8B9E-0B6DAA01A67D}" type="presParOf" srcId="{3E2AFCB4-B2BB-484D-B8B7-F0853A24D99D}" destId="{7A1C3F8B-CB7B-4CEC-8F74-647A323D3593}" srcOrd="0" destOrd="0" presId="urn:microsoft.com/office/officeart/2005/8/layout/vList3#1"/>
    <dgm:cxn modelId="{734A9431-8B94-47E2-B571-DF193908A01F}" type="presParOf" srcId="{3E2AFCB4-B2BB-484D-B8B7-F0853A24D99D}" destId="{F1A969EC-9B33-40A9-AF88-162EA8D4B26E}" srcOrd="1" destOrd="0" presId="urn:microsoft.com/office/officeart/2005/8/layout/vList3#1"/>
    <dgm:cxn modelId="{EFE3CC33-3E8D-4165-BAA9-F07A4B3AA418}" type="presParOf" srcId="{B749D74D-A449-4A8A-9DA6-197087193320}" destId="{1C3BF0FD-1077-4473-90A4-DB15DFA5213D}" srcOrd="1" destOrd="0" presId="urn:microsoft.com/office/officeart/2005/8/layout/vList3#1"/>
    <dgm:cxn modelId="{C7F6A744-888E-4EFB-B037-E69EAFBEA69D}" type="presParOf" srcId="{B749D74D-A449-4A8A-9DA6-197087193320}" destId="{6D2965A5-D338-4FD6-946B-4E62328AAB58}" srcOrd="2" destOrd="0" presId="urn:microsoft.com/office/officeart/2005/8/layout/vList3#1"/>
    <dgm:cxn modelId="{C11466B8-58F8-40E8-A5D9-394889105F15}" type="presParOf" srcId="{6D2965A5-D338-4FD6-946B-4E62328AAB58}" destId="{AA242251-5267-4BB6-8E5B-BD63CD294E88}" srcOrd="0" destOrd="0" presId="urn:microsoft.com/office/officeart/2005/8/layout/vList3#1"/>
    <dgm:cxn modelId="{2D2FA933-AF77-4D5E-8838-DB020510116B}" type="presParOf" srcId="{6D2965A5-D338-4FD6-946B-4E62328AAB58}" destId="{3C8FE98C-9F58-48DE-893C-360A1055B07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AC964-6A68-4AB0-BDF1-5C28C1A6AEE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79DD24-A201-4C6A-ADDB-58D6B8A78FB0}">
      <dgm:prSet phldrT="[Text]" custT="1"/>
      <dgm:spPr/>
      <dgm:t>
        <a:bodyPr/>
        <a:lstStyle/>
        <a:p>
          <a:r>
            <a:rPr lang="en-US" sz="1800" dirty="0" smtClean="0"/>
            <a:t>SELAMA HIDUP + 70 TAHUN</a:t>
          </a:r>
          <a:endParaRPr lang="en-US" sz="1800" dirty="0"/>
        </a:p>
      </dgm:t>
    </dgm:pt>
    <dgm:pt modelId="{DBDCD6F6-48B3-4ED1-93B6-1B4CA2DF0161}" type="parTrans" cxnId="{503C2DEE-A148-4447-A736-A72F50369EE3}">
      <dgm:prSet/>
      <dgm:spPr/>
      <dgm:t>
        <a:bodyPr/>
        <a:lstStyle/>
        <a:p>
          <a:endParaRPr lang="en-US"/>
        </a:p>
      </dgm:t>
    </dgm:pt>
    <dgm:pt modelId="{6752ED3A-71EA-4333-AD17-EF0461DD9AE7}" type="sibTrans" cxnId="{503C2DEE-A148-4447-A736-A72F50369EE3}">
      <dgm:prSet/>
      <dgm:spPr/>
      <dgm:t>
        <a:bodyPr/>
        <a:lstStyle/>
        <a:p>
          <a:endParaRPr lang="en-US"/>
        </a:p>
      </dgm:t>
    </dgm:pt>
    <dgm:pt modelId="{6C5D3D3B-A83B-4E5B-AF4C-0DD8DE23DA57}">
      <dgm:prSet phldrT="[Text]" custT="1"/>
      <dgm:spPr/>
      <dgm:t>
        <a:bodyPr/>
        <a:lstStyle/>
        <a:p>
          <a:r>
            <a:rPr lang="en-US" sz="1800" dirty="0" err="1" smtClean="0"/>
            <a:t>Buku</a:t>
          </a:r>
          <a:r>
            <a:rPr lang="en-US" sz="1800" dirty="0" smtClean="0"/>
            <a:t>, </a:t>
          </a:r>
          <a:r>
            <a:rPr lang="en-US" sz="1800" dirty="0" err="1" smtClean="0"/>
            <a:t>Pamflet</a:t>
          </a:r>
          <a:r>
            <a:rPr lang="en-US" sz="1800" dirty="0" smtClean="0"/>
            <a:t>, </a:t>
          </a:r>
          <a:r>
            <a:rPr lang="en-US" sz="1800" dirty="0" err="1" smtClean="0"/>
            <a:t>karya</a:t>
          </a:r>
          <a:r>
            <a:rPr lang="en-US" sz="1800" dirty="0" smtClean="0"/>
            <a:t> </a:t>
          </a:r>
          <a:r>
            <a:rPr lang="en-US" sz="1800" dirty="0" err="1" smtClean="0"/>
            <a:t>tulis</a:t>
          </a:r>
          <a:r>
            <a:rPr lang="en-US" sz="1800" dirty="0" smtClean="0"/>
            <a:t>,  </a:t>
          </a:r>
          <a:r>
            <a:rPr lang="en-US" sz="1800" dirty="0" err="1" smtClean="0"/>
            <a:t>lagu</a:t>
          </a:r>
          <a:r>
            <a:rPr lang="en-US" sz="1800" dirty="0" smtClean="0"/>
            <a:t>, drama. </a:t>
          </a:r>
          <a:r>
            <a:rPr lang="en-US" sz="1800" dirty="0" err="1" smtClean="0"/>
            <a:t>Seni</a:t>
          </a:r>
          <a:r>
            <a:rPr lang="en-US" sz="1800" dirty="0" smtClean="0"/>
            <a:t> </a:t>
          </a:r>
          <a:r>
            <a:rPr lang="en-US" sz="1800" dirty="0" err="1" smtClean="0"/>
            <a:t>rupa</a:t>
          </a:r>
          <a:endParaRPr lang="en-US" sz="1800" dirty="0"/>
        </a:p>
      </dgm:t>
    </dgm:pt>
    <dgm:pt modelId="{1EEF836F-D929-43DE-8B2B-9C80B2A9A6C0}" type="parTrans" cxnId="{14DD50DA-8E99-4BAC-B678-33ABD580FF14}">
      <dgm:prSet/>
      <dgm:spPr/>
      <dgm:t>
        <a:bodyPr/>
        <a:lstStyle/>
        <a:p>
          <a:endParaRPr lang="en-US"/>
        </a:p>
      </dgm:t>
    </dgm:pt>
    <dgm:pt modelId="{C827623D-B4AB-46C2-9EC1-22DC3FFD9F6B}" type="sibTrans" cxnId="{14DD50DA-8E99-4BAC-B678-33ABD580FF14}">
      <dgm:prSet/>
      <dgm:spPr/>
      <dgm:t>
        <a:bodyPr/>
        <a:lstStyle/>
        <a:p>
          <a:endParaRPr lang="en-US"/>
        </a:p>
      </dgm:t>
    </dgm:pt>
    <dgm:pt modelId="{FC6C3CDC-5925-435A-8485-C722CC0F56AB}">
      <dgm:prSet phldrT="[Text]" phldr="1"/>
      <dgm:spPr/>
      <dgm:t>
        <a:bodyPr/>
        <a:lstStyle/>
        <a:p>
          <a:endParaRPr lang="en-US" sz="500" dirty="0"/>
        </a:p>
      </dgm:t>
    </dgm:pt>
    <dgm:pt modelId="{EBCB146A-E13C-4916-A738-19A737A01E80}" type="parTrans" cxnId="{90C3289E-893E-4CF2-AC2F-355D6EE8A656}">
      <dgm:prSet/>
      <dgm:spPr/>
      <dgm:t>
        <a:bodyPr/>
        <a:lstStyle/>
        <a:p>
          <a:endParaRPr lang="en-US"/>
        </a:p>
      </dgm:t>
    </dgm:pt>
    <dgm:pt modelId="{AC5ED865-2885-42E7-A1B2-4B7FAEDD28AD}" type="sibTrans" cxnId="{90C3289E-893E-4CF2-AC2F-355D6EE8A656}">
      <dgm:prSet/>
      <dgm:spPr/>
      <dgm:t>
        <a:bodyPr/>
        <a:lstStyle/>
        <a:p>
          <a:endParaRPr lang="en-US"/>
        </a:p>
      </dgm:t>
    </dgm:pt>
    <dgm:pt modelId="{D5E6DBF3-4D9A-49EA-A2D6-CC642006020C}">
      <dgm:prSet phldrT="[Text]" custT="1"/>
      <dgm:spPr/>
      <dgm:t>
        <a:bodyPr/>
        <a:lstStyle/>
        <a:p>
          <a:r>
            <a:rPr lang="en-US" sz="1800" dirty="0" smtClean="0"/>
            <a:t>50 TAHUN SEJAK PERTAMA DIUMUMKAN </a:t>
          </a:r>
          <a:endParaRPr lang="en-US" sz="1800" dirty="0"/>
        </a:p>
      </dgm:t>
    </dgm:pt>
    <dgm:pt modelId="{2EC70F62-A3A2-4E53-A0D3-57E2EB77528D}" type="parTrans" cxnId="{1D05A3AE-9700-47C3-BEFD-FF9DCD089FB2}">
      <dgm:prSet/>
      <dgm:spPr/>
      <dgm:t>
        <a:bodyPr/>
        <a:lstStyle/>
        <a:p>
          <a:endParaRPr lang="en-US"/>
        </a:p>
      </dgm:t>
    </dgm:pt>
    <dgm:pt modelId="{F4D867E0-A1DC-423D-AB41-C689D2599374}" type="sibTrans" cxnId="{1D05A3AE-9700-47C3-BEFD-FF9DCD089FB2}">
      <dgm:prSet/>
      <dgm:spPr/>
      <dgm:t>
        <a:bodyPr/>
        <a:lstStyle/>
        <a:p>
          <a:endParaRPr lang="en-US"/>
        </a:p>
      </dgm:t>
    </dgm:pt>
    <dgm:pt modelId="{6329CA9B-6C3D-4600-A86A-B9C5B42C6F25}">
      <dgm:prSet phldrT="[Text]" custT="1"/>
      <dgm:spPr/>
      <dgm:t>
        <a:bodyPr/>
        <a:lstStyle/>
        <a:p>
          <a:r>
            <a:rPr lang="en-US" sz="1800" dirty="0" err="1" smtClean="0"/>
            <a:t>Hak</a:t>
          </a:r>
          <a:r>
            <a:rPr lang="en-US" sz="1800" dirty="0" smtClean="0"/>
            <a:t> </a:t>
          </a:r>
          <a:r>
            <a:rPr lang="en-US" sz="1800" dirty="0" err="1" smtClean="0"/>
            <a:t>cipta</a:t>
          </a:r>
          <a:r>
            <a:rPr lang="en-US" sz="1800" dirty="0" smtClean="0"/>
            <a:t> yang </a:t>
          </a:r>
          <a:r>
            <a:rPr lang="en-US" sz="1800" dirty="0" err="1" smtClean="0"/>
            <a:t>dipegang</a:t>
          </a:r>
          <a:r>
            <a:rPr lang="en-US" sz="1800" dirty="0" smtClean="0"/>
            <a:t> </a:t>
          </a:r>
          <a:r>
            <a:rPr lang="en-US" sz="1800" dirty="0" err="1" smtClean="0"/>
            <a:t>gadan</a:t>
          </a:r>
          <a:r>
            <a:rPr lang="en-US" sz="1800" dirty="0" smtClean="0"/>
            <a:t> </a:t>
          </a:r>
          <a:r>
            <a:rPr lang="en-US" sz="1800" dirty="0" err="1" smtClean="0"/>
            <a:t>hukum</a:t>
          </a:r>
          <a:endParaRPr lang="en-US" sz="1800" dirty="0"/>
        </a:p>
      </dgm:t>
    </dgm:pt>
    <dgm:pt modelId="{B02C5F8C-C7A6-436F-82BA-7143C3CC9B45}" type="parTrans" cxnId="{78BDFAB8-6159-4244-964F-DF34A8C80A7B}">
      <dgm:prSet/>
      <dgm:spPr/>
      <dgm:t>
        <a:bodyPr/>
        <a:lstStyle/>
        <a:p>
          <a:endParaRPr lang="en-US"/>
        </a:p>
      </dgm:t>
    </dgm:pt>
    <dgm:pt modelId="{350CF9A7-F9A3-40A1-A897-585A9C87542E}" type="sibTrans" cxnId="{78BDFAB8-6159-4244-964F-DF34A8C80A7B}">
      <dgm:prSet/>
      <dgm:spPr/>
      <dgm:t>
        <a:bodyPr/>
        <a:lstStyle/>
        <a:p>
          <a:endParaRPr lang="en-US"/>
        </a:p>
      </dgm:t>
    </dgm:pt>
    <dgm:pt modelId="{987F96FB-4CF8-4C4C-936F-9E6E0DCC6CAE}">
      <dgm:prSet phldrT="[Text]" custT="1"/>
      <dgm:spPr/>
      <dgm:t>
        <a:bodyPr/>
        <a:lstStyle/>
        <a:p>
          <a:r>
            <a:rPr lang="en-US" sz="1800" dirty="0" err="1" smtClean="0"/>
            <a:t>Foto</a:t>
          </a:r>
          <a:r>
            <a:rPr lang="en-US" sz="1800" dirty="0" smtClean="0"/>
            <a:t>, </a:t>
          </a:r>
          <a:r>
            <a:rPr lang="en-US" sz="1800" dirty="0" err="1" smtClean="0"/>
            <a:t>sinematografi</a:t>
          </a:r>
          <a:r>
            <a:rPr lang="en-US" sz="1800" dirty="0" smtClean="0"/>
            <a:t>, </a:t>
          </a:r>
          <a:r>
            <a:rPr lang="en-US" sz="1800" dirty="0" err="1" smtClean="0"/>
            <a:t>permainan</a:t>
          </a:r>
          <a:r>
            <a:rPr lang="en-US" sz="1800" dirty="0" smtClean="0"/>
            <a:t> video, program </a:t>
          </a:r>
          <a:r>
            <a:rPr lang="en-US" sz="1800" dirty="0" err="1" smtClean="0"/>
            <a:t>komputer</a:t>
          </a:r>
          <a:r>
            <a:rPr lang="en-US" sz="1800" dirty="0" smtClean="0"/>
            <a:t>, </a:t>
          </a:r>
          <a:r>
            <a:rPr lang="en-US" sz="1800" dirty="0" err="1" smtClean="0"/>
            <a:t>dsb</a:t>
          </a:r>
          <a:endParaRPr lang="en-US" sz="1800" dirty="0"/>
        </a:p>
      </dgm:t>
    </dgm:pt>
    <dgm:pt modelId="{4EDEF808-2D96-42C6-A4B7-71BFB4DD2149}" type="parTrans" cxnId="{F8561B66-3571-4696-9D6C-8ECB2488DE8D}">
      <dgm:prSet/>
      <dgm:spPr/>
      <dgm:t>
        <a:bodyPr/>
        <a:lstStyle/>
        <a:p>
          <a:endParaRPr lang="en-US"/>
        </a:p>
      </dgm:t>
    </dgm:pt>
    <dgm:pt modelId="{BDD0D083-9406-439D-8258-A35C66746F63}" type="sibTrans" cxnId="{F8561B66-3571-4696-9D6C-8ECB2488DE8D}">
      <dgm:prSet/>
      <dgm:spPr/>
      <dgm:t>
        <a:bodyPr/>
        <a:lstStyle/>
        <a:p>
          <a:endParaRPr lang="en-US"/>
        </a:p>
      </dgm:t>
    </dgm:pt>
    <dgm:pt modelId="{2C1C212F-90ED-4F3F-A47E-48AA852A2237}">
      <dgm:prSet phldrT="[Text]" custT="1"/>
      <dgm:spPr/>
      <dgm:t>
        <a:bodyPr/>
        <a:lstStyle/>
        <a:p>
          <a:r>
            <a:rPr lang="en-US" sz="2000" dirty="0" smtClean="0"/>
            <a:t>25 TAHUN  SETELAH WNHUUMH</a:t>
          </a:r>
          <a:endParaRPr lang="en-US" sz="2000" dirty="0"/>
        </a:p>
      </dgm:t>
    </dgm:pt>
    <dgm:pt modelId="{ED11999C-E5FA-441C-982F-1D8D100A4D6F}" type="parTrans" cxnId="{E4E3F9B3-889E-4BA7-90D4-3F42D2C5F32F}">
      <dgm:prSet/>
      <dgm:spPr/>
      <dgm:t>
        <a:bodyPr/>
        <a:lstStyle/>
        <a:p>
          <a:endParaRPr lang="en-US"/>
        </a:p>
      </dgm:t>
    </dgm:pt>
    <dgm:pt modelId="{2B37E5E2-E986-4DA0-917F-CE11F58F15ED}" type="sibTrans" cxnId="{E4E3F9B3-889E-4BA7-90D4-3F42D2C5F32F}">
      <dgm:prSet/>
      <dgm:spPr/>
      <dgm:t>
        <a:bodyPr/>
        <a:lstStyle/>
        <a:p>
          <a:endParaRPr lang="en-US"/>
        </a:p>
      </dgm:t>
    </dgm:pt>
    <dgm:pt modelId="{91998A1A-6873-4BA2-9EC5-A71E84198168}">
      <dgm:prSet phldrT="[Text]"/>
      <dgm:spPr/>
      <dgm:t>
        <a:bodyPr/>
        <a:lstStyle/>
        <a:p>
          <a:r>
            <a:rPr lang="en-US" dirty="0" err="1" smtClean="0"/>
            <a:t>Karya</a:t>
          </a:r>
          <a:r>
            <a:rPr lang="en-US" dirty="0" smtClean="0"/>
            <a:t> </a:t>
          </a:r>
          <a:r>
            <a:rPr lang="en-US" dirty="0" err="1" smtClean="0"/>
            <a:t>seni</a:t>
          </a:r>
          <a:r>
            <a:rPr lang="en-US" dirty="0" smtClean="0"/>
            <a:t> </a:t>
          </a:r>
          <a:r>
            <a:rPr lang="en-US" dirty="0" err="1" smtClean="0"/>
            <a:t>terapan</a:t>
          </a:r>
          <a:endParaRPr lang="en-US" dirty="0"/>
        </a:p>
      </dgm:t>
    </dgm:pt>
    <dgm:pt modelId="{1FB62CB6-99B9-4D9D-85FB-A3E39064CA58}" type="parTrans" cxnId="{36D255D1-BA5B-464B-9654-FAAE6D75E108}">
      <dgm:prSet/>
      <dgm:spPr/>
      <dgm:t>
        <a:bodyPr/>
        <a:lstStyle/>
        <a:p>
          <a:endParaRPr lang="en-US"/>
        </a:p>
      </dgm:t>
    </dgm:pt>
    <dgm:pt modelId="{75C70129-206E-498F-A5B4-DB1E25CB28FE}" type="sibTrans" cxnId="{36D255D1-BA5B-464B-9654-FAAE6D75E108}">
      <dgm:prSet/>
      <dgm:spPr/>
      <dgm:t>
        <a:bodyPr/>
        <a:lstStyle/>
        <a:p>
          <a:endParaRPr lang="en-US"/>
        </a:p>
      </dgm:t>
    </dgm:pt>
    <dgm:pt modelId="{EDC3E361-9CEC-4E37-AEBE-DF14F6E9BBBB}">
      <dgm:prSet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Alat</a:t>
          </a:r>
          <a:r>
            <a: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 </a:t>
          </a:r>
          <a:r>
            <a:rPr lang="en-US" sz="18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peraga</a:t>
          </a:r>
          <a:r>
            <a: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 </a:t>
          </a:r>
          <a:r>
            <a:rPr lang="en-US" sz="18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pendidikan</a:t>
          </a:r>
          <a:r>
            <a: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, </a:t>
          </a:r>
          <a:r>
            <a:rPr lang="en-US" sz="18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Peta</a:t>
          </a:r>
          <a:r>
            <a: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; </a:t>
          </a:r>
          <a:r>
            <a:rPr lang="en-US" sz="18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dan</a:t>
          </a:r>
          <a:endParaRPr lang="en-US" sz="1800" dirty="0">
            <a:effectLst>
              <a:outerShdw blurRad="38100" dist="38100" dir="2700000" algn="tl">
                <a:srgbClr val="C0C0C0"/>
              </a:outerShdw>
            </a:effectLst>
            <a:latin typeface="+mj-lt"/>
          </a:endParaRPr>
        </a:p>
      </dgm:t>
    </dgm:pt>
    <dgm:pt modelId="{0A3B90AE-24C8-484A-8347-756DBA0B1216}" type="parTrans" cxnId="{33E3CE98-402A-4F9B-BC31-57DBEC388B01}">
      <dgm:prSet/>
      <dgm:spPr/>
      <dgm:t>
        <a:bodyPr/>
        <a:lstStyle/>
        <a:p>
          <a:endParaRPr lang="en-US"/>
        </a:p>
      </dgm:t>
    </dgm:pt>
    <dgm:pt modelId="{906EF4C5-F654-43BF-A8AA-44DB2621B73E}" type="sibTrans" cxnId="{33E3CE98-402A-4F9B-BC31-57DBEC388B01}">
      <dgm:prSet/>
      <dgm:spPr/>
      <dgm:t>
        <a:bodyPr/>
        <a:lstStyle/>
        <a:p>
          <a:endParaRPr lang="en-US"/>
        </a:p>
      </dgm:t>
    </dgm:pt>
    <dgm:pt modelId="{38018E16-0028-48A6-B905-731D83023D3A}">
      <dgm:prSet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Seni</a:t>
          </a:r>
          <a:r>
            <a: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 Batik, </a:t>
          </a:r>
          <a:r>
            <a:rPr lang="en-US" sz="18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karya</a:t>
          </a:r>
          <a:r>
            <a: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 </a:t>
          </a:r>
          <a:r>
            <a:rPr lang="en-US" sz="18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arsitektur</a:t>
          </a:r>
          <a:r>
            <a: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, </a:t>
          </a:r>
          <a:r>
            <a:rPr lang="en-US" sz="18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dsb</a:t>
          </a:r>
          <a:endParaRPr lang="en-US" sz="1800" dirty="0">
            <a:effectLst>
              <a:outerShdw blurRad="38100" dist="38100" dir="2700000" algn="tl">
                <a:srgbClr val="C0C0C0"/>
              </a:outerShdw>
            </a:effectLst>
            <a:latin typeface="+mj-lt"/>
          </a:endParaRPr>
        </a:p>
      </dgm:t>
    </dgm:pt>
    <dgm:pt modelId="{F54BDF83-8FE1-48F0-80A3-276B002A8742}" type="parTrans" cxnId="{CC6C0903-2097-40C2-98E6-9577BF897E8A}">
      <dgm:prSet/>
      <dgm:spPr/>
      <dgm:t>
        <a:bodyPr/>
        <a:lstStyle/>
        <a:p>
          <a:endParaRPr lang="en-US"/>
        </a:p>
      </dgm:t>
    </dgm:pt>
    <dgm:pt modelId="{FE9A0681-95F7-42BF-B88E-A2BE1A0F9A30}" type="sibTrans" cxnId="{CC6C0903-2097-40C2-98E6-9577BF897E8A}">
      <dgm:prSet/>
      <dgm:spPr/>
      <dgm:t>
        <a:bodyPr/>
        <a:lstStyle/>
        <a:p>
          <a:endParaRPr lang="en-US"/>
        </a:p>
      </dgm:t>
    </dgm:pt>
    <dgm:pt modelId="{F1A7CD3A-993A-4828-8483-B9D437B522E8}" type="pres">
      <dgm:prSet presAssocID="{8A4AC964-6A68-4AB0-BDF1-5C28C1A6AE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D5BC6A-FA60-49A4-BF37-6BEE0DD780F4}" type="pres">
      <dgm:prSet presAssocID="{A479DD24-A201-4C6A-ADDB-58D6B8A78FB0}" presName="linNode" presStyleCnt="0"/>
      <dgm:spPr/>
    </dgm:pt>
    <dgm:pt modelId="{3EA3274D-4212-4E9E-B93E-D39A2DBC044D}" type="pres">
      <dgm:prSet presAssocID="{A479DD24-A201-4C6A-ADDB-58D6B8A78FB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396FA-010E-48A4-8CF9-B574F0479054}" type="pres">
      <dgm:prSet presAssocID="{A479DD24-A201-4C6A-ADDB-58D6B8A78FB0}" presName="descendantText" presStyleLbl="alignAccFollowNode1" presStyleIdx="0" presStyleCnt="3" custLinFactNeighborX="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DAE3A-8694-46CE-9676-4396C28C288C}" type="pres">
      <dgm:prSet presAssocID="{6752ED3A-71EA-4333-AD17-EF0461DD9AE7}" presName="sp" presStyleCnt="0"/>
      <dgm:spPr/>
    </dgm:pt>
    <dgm:pt modelId="{AE63FCC8-D6AE-4FD9-AC76-26CF56762E0A}" type="pres">
      <dgm:prSet presAssocID="{D5E6DBF3-4D9A-49EA-A2D6-CC642006020C}" presName="linNode" presStyleCnt="0"/>
      <dgm:spPr/>
    </dgm:pt>
    <dgm:pt modelId="{FEC8B237-067F-4C16-8D06-DEFDE24031BB}" type="pres">
      <dgm:prSet presAssocID="{D5E6DBF3-4D9A-49EA-A2D6-CC642006020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8A09C-CDA6-482D-B621-336355AAA673}" type="pres">
      <dgm:prSet presAssocID="{D5E6DBF3-4D9A-49EA-A2D6-CC642006020C}" presName="descendantText" presStyleLbl="alignAccFollowNode1" presStyleIdx="1" presStyleCnt="3" custLinFactNeighborY="-1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ED75D-8770-45F9-BCA4-990F55171AEB}" type="pres">
      <dgm:prSet presAssocID="{F4D867E0-A1DC-423D-AB41-C689D2599374}" presName="sp" presStyleCnt="0"/>
      <dgm:spPr/>
    </dgm:pt>
    <dgm:pt modelId="{70DE2618-892F-43C4-8133-D5FD938317FC}" type="pres">
      <dgm:prSet presAssocID="{2C1C212F-90ED-4F3F-A47E-48AA852A2237}" presName="linNode" presStyleCnt="0"/>
      <dgm:spPr/>
    </dgm:pt>
    <dgm:pt modelId="{45BBC210-3DAF-41A5-B2F3-0814B6B3F405}" type="pres">
      <dgm:prSet presAssocID="{2C1C212F-90ED-4F3F-A47E-48AA852A223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C2D97-4476-4A1A-84CB-71E9EBD0BD5B}" type="pres">
      <dgm:prSet presAssocID="{2C1C212F-90ED-4F3F-A47E-48AA852A223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89A497-4F46-4CF1-9FBC-A4ED1DE4BF09}" type="presOf" srcId="{38018E16-0028-48A6-B905-731D83023D3A}" destId="{097396FA-010E-48A4-8CF9-B574F0479054}" srcOrd="0" destOrd="2" presId="urn:microsoft.com/office/officeart/2005/8/layout/vList5"/>
    <dgm:cxn modelId="{59A1873A-EF0A-4DAE-9E7D-5596519EEAD7}" type="presOf" srcId="{A479DD24-A201-4C6A-ADDB-58D6B8A78FB0}" destId="{3EA3274D-4212-4E9E-B93E-D39A2DBC044D}" srcOrd="0" destOrd="0" presId="urn:microsoft.com/office/officeart/2005/8/layout/vList5"/>
    <dgm:cxn modelId="{08487A5F-C4E7-451F-8DFA-060474B48D45}" type="presOf" srcId="{D5E6DBF3-4D9A-49EA-A2D6-CC642006020C}" destId="{FEC8B237-067F-4C16-8D06-DEFDE24031BB}" srcOrd="0" destOrd="0" presId="urn:microsoft.com/office/officeart/2005/8/layout/vList5"/>
    <dgm:cxn modelId="{503C2DEE-A148-4447-A736-A72F50369EE3}" srcId="{8A4AC964-6A68-4AB0-BDF1-5C28C1A6AEE8}" destId="{A479DD24-A201-4C6A-ADDB-58D6B8A78FB0}" srcOrd="0" destOrd="0" parTransId="{DBDCD6F6-48B3-4ED1-93B6-1B4CA2DF0161}" sibTransId="{6752ED3A-71EA-4333-AD17-EF0461DD9AE7}"/>
    <dgm:cxn modelId="{14DD50DA-8E99-4BAC-B678-33ABD580FF14}" srcId="{A479DD24-A201-4C6A-ADDB-58D6B8A78FB0}" destId="{6C5D3D3B-A83B-4E5B-AF4C-0DD8DE23DA57}" srcOrd="0" destOrd="0" parTransId="{1EEF836F-D929-43DE-8B2B-9C80B2A9A6C0}" sibTransId="{C827623D-B4AB-46C2-9EC1-22DC3FFD9F6B}"/>
    <dgm:cxn modelId="{425991C3-BC93-4596-BAA7-FA3E7E4C4652}" type="presOf" srcId="{2C1C212F-90ED-4F3F-A47E-48AA852A2237}" destId="{45BBC210-3DAF-41A5-B2F3-0814B6B3F405}" srcOrd="0" destOrd="0" presId="urn:microsoft.com/office/officeart/2005/8/layout/vList5"/>
    <dgm:cxn modelId="{78BDFAB8-6159-4244-964F-DF34A8C80A7B}" srcId="{D5E6DBF3-4D9A-49EA-A2D6-CC642006020C}" destId="{6329CA9B-6C3D-4600-A86A-B9C5B42C6F25}" srcOrd="0" destOrd="0" parTransId="{B02C5F8C-C7A6-436F-82BA-7143C3CC9B45}" sibTransId="{350CF9A7-F9A3-40A1-A897-585A9C87542E}"/>
    <dgm:cxn modelId="{A4236DD9-F254-4E76-99A5-FA70CF8F11D6}" type="presOf" srcId="{91998A1A-6873-4BA2-9EC5-A71E84198168}" destId="{499C2D97-4476-4A1A-84CB-71E9EBD0BD5B}" srcOrd="0" destOrd="0" presId="urn:microsoft.com/office/officeart/2005/8/layout/vList5"/>
    <dgm:cxn modelId="{33E3CE98-402A-4F9B-BC31-57DBEC388B01}" srcId="{A479DD24-A201-4C6A-ADDB-58D6B8A78FB0}" destId="{EDC3E361-9CEC-4E37-AEBE-DF14F6E9BBBB}" srcOrd="1" destOrd="0" parTransId="{0A3B90AE-24C8-484A-8347-756DBA0B1216}" sibTransId="{906EF4C5-F654-43BF-A8AA-44DB2621B73E}"/>
    <dgm:cxn modelId="{1D05A3AE-9700-47C3-BEFD-FF9DCD089FB2}" srcId="{8A4AC964-6A68-4AB0-BDF1-5C28C1A6AEE8}" destId="{D5E6DBF3-4D9A-49EA-A2D6-CC642006020C}" srcOrd="1" destOrd="0" parTransId="{2EC70F62-A3A2-4E53-A0D3-57E2EB77528D}" sibTransId="{F4D867E0-A1DC-423D-AB41-C689D2599374}"/>
    <dgm:cxn modelId="{A333E3D5-06BB-4B29-9DF3-AEDE225E16FE}" type="presOf" srcId="{8A4AC964-6A68-4AB0-BDF1-5C28C1A6AEE8}" destId="{F1A7CD3A-993A-4828-8483-B9D437B522E8}" srcOrd="0" destOrd="0" presId="urn:microsoft.com/office/officeart/2005/8/layout/vList5"/>
    <dgm:cxn modelId="{1A76BC56-F202-448C-9889-F4C3B0425464}" type="presOf" srcId="{EDC3E361-9CEC-4E37-AEBE-DF14F6E9BBBB}" destId="{097396FA-010E-48A4-8CF9-B574F0479054}" srcOrd="0" destOrd="1" presId="urn:microsoft.com/office/officeart/2005/8/layout/vList5"/>
    <dgm:cxn modelId="{71B01B7D-D82D-436B-B98D-151A9E6F93C2}" type="presOf" srcId="{FC6C3CDC-5925-435A-8485-C722CC0F56AB}" destId="{097396FA-010E-48A4-8CF9-B574F0479054}" srcOrd="0" destOrd="3" presId="urn:microsoft.com/office/officeart/2005/8/layout/vList5"/>
    <dgm:cxn modelId="{499F12C0-8D45-4ADA-91FA-F1385FEC3711}" type="presOf" srcId="{6329CA9B-6C3D-4600-A86A-B9C5B42C6F25}" destId="{DFE8A09C-CDA6-482D-B621-336355AAA673}" srcOrd="0" destOrd="0" presId="urn:microsoft.com/office/officeart/2005/8/layout/vList5"/>
    <dgm:cxn modelId="{90C3289E-893E-4CF2-AC2F-355D6EE8A656}" srcId="{A479DD24-A201-4C6A-ADDB-58D6B8A78FB0}" destId="{FC6C3CDC-5925-435A-8485-C722CC0F56AB}" srcOrd="3" destOrd="0" parTransId="{EBCB146A-E13C-4916-A738-19A737A01E80}" sibTransId="{AC5ED865-2885-42E7-A1B2-4B7FAEDD28AD}"/>
    <dgm:cxn modelId="{F8561B66-3571-4696-9D6C-8ECB2488DE8D}" srcId="{D5E6DBF3-4D9A-49EA-A2D6-CC642006020C}" destId="{987F96FB-4CF8-4C4C-936F-9E6E0DCC6CAE}" srcOrd="1" destOrd="0" parTransId="{4EDEF808-2D96-42C6-A4B7-71BFB4DD2149}" sibTransId="{BDD0D083-9406-439D-8258-A35C66746F63}"/>
    <dgm:cxn modelId="{CC6C0903-2097-40C2-98E6-9577BF897E8A}" srcId="{A479DD24-A201-4C6A-ADDB-58D6B8A78FB0}" destId="{38018E16-0028-48A6-B905-731D83023D3A}" srcOrd="2" destOrd="0" parTransId="{F54BDF83-8FE1-48F0-80A3-276B002A8742}" sibTransId="{FE9A0681-95F7-42BF-B88E-A2BE1A0F9A30}"/>
    <dgm:cxn modelId="{36D255D1-BA5B-464B-9654-FAAE6D75E108}" srcId="{2C1C212F-90ED-4F3F-A47E-48AA852A2237}" destId="{91998A1A-6873-4BA2-9EC5-A71E84198168}" srcOrd="0" destOrd="0" parTransId="{1FB62CB6-99B9-4D9D-85FB-A3E39064CA58}" sibTransId="{75C70129-206E-498F-A5B4-DB1E25CB28FE}"/>
    <dgm:cxn modelId="{0D66125A-E913-464E-9A8F-172E783669DD}" type="presOf" srcId="{987F96FB-4CF8-4C4C-936F-9E6E0DCC6CAE}" destId="{DFE8A09C-CDA6-482D-B621-336355AAA673}" srcOrd="0" destOrd="1" presId="urn:microsoft.com/office/officeart/2005/8/layout/vList5"/>
    <dgm:cxn modelId="{E4E3F9B3-889E-4BA7-90D4-3F42D2C5F32F}" srcId="{8A4AC964-6A68-4AB0-BDF1-5C28C1A6AEE8}" destId="{2C1C212F-90ED-4F3F-A47E-48AA852A2237}" srcOrd="2" destOrd="0" parTransId="{ED11999C-E5FA-441C-982F-1D8D100A4D6F}" sibTransId="{2B37E5E2-E986-4DA0-917F-CE11F58F15ED}"/>
    <dgm:cxn modelId="{0BCBD224-A64F-4395-98E8-E4CF8D689B70}" type="presOf" srcId="{6C5D3D3B-A83B-4E5B-AF4C-0DD8DE23DA57}" destId="{097396FA-010E-48A4-8CF9-B574F0479054}" srcOrd="0" destOrd="0" presId="urn:microsoft.com/office/officeart/2005/8/layout/vList5"/>
    <dgm:cxn modelId="{8F0E736D-53F4-4A3E-A1F8-946280418EAF}" type="presParOf" srcId="{F1A7CD3A-993A-4828-8483-B9D437B522E8}" destId="{71D5BC6A-FA60-49A4-BF37-6BEE0DD780F4}" srcOrd="0" destOrd="0" presId="urn:microsoft.com/office/officeart/2005/8/layout/vList5"/>
    <dgm:cxn modelId="{D34E23C5-0DB7-48EB-905B-5B0DC1C9A992}" type="presParOf" srcId="{71D5BC6A-FA60-49A4-BF37-6BEE0DD780F4}" destId="{3EA3274D-4212-4E9E-B93E-D39A2DBC044D}" srcOrd="0" destOrd="0" presId="urn:microsoft.com/office/officeart/2005/8/layout/vList5"/>
    <dgm:cxn modelId="{69DE684E-875B-41AC-8A1C-69456EE07834}" type="presParOf" srcId="{71D5BC6A-FA60-49A4-BF37-6BEE0DD780F4}" destId="{097396FA-010E-48A4-8CF9-B574F0479054}" srcOrd="1" destOrd="0" presId="urn:microsoft.com/office/officeart/2005/8/layout/vList5"/>
    <dgm:cxn modelId="{FF630483-9BC1-43DB-B99D-B00E8203E294}" type="presParOf" srcId="{F1A7CD3A-993A-4828-8483-B9D437B522E8}" destId="{B02DAE3A-8694-46CE-9676-4396C28C288C}" srcOrd="1" destOrd="0" presId="urn:microsoft.com/office/officeart/2005/8/layout/vList5"/>
    <dgm:cxn modelId="{B3F033F1-307F-4A1B-88E2-4DC426E451F8}" type="presParOf" srcId="{F1A7CD3A-993A-4828-8483-B9D437B522E8}" destId="{AE63FCC8-D6AE-4FD9-AC76-26CF56762E0A}" srcOrd="2" destOrd="0" presId="urn:microsoft.com/office/officeart/2005/8/layout/vList5"/>
    <dgm:cxn modelId="{D797437F-C998-4E47-BF16-6D757954F136}" type="presParOf" srcId="{AE63FCC8-D6AE-4FD9-AC76-26CF56762E0A}" destId="{FEC8B237-067F-4C16-8D06-DEFDE24031BB}" srcOrd="0" destOrd="0" presId="urn:microsoft.com/office/officeart/2005/8/layout/vList5"/>
    <dgm:cxn modelId="{1AB7A84C-FD78-48D4-9F00-32EA4EBD8E03}" type="presParOf" srcId="{AE63FCC8-D6AE-4FD9-AC76-26CF56762E0A}" destId="{DFE8A09C-CDA6-482D-B621-336355AAA673}" srcOrd="1" destOrd="0" presId="urn:microsoft.com/office/officeart/2005/8/layout/vList5"/>
    <dgm:cxn modelId="{1DC197C3-7C25-438C-9478-3FEF8E94E7F5}" type="presParOf" srcId="{F1A7CD3A-993A-4828-8483-B9D437B522E8}" destId="{A2BED75D-8770-45F9-BCA4-990F55171AEB}" srcOrd="3" destOrd="0" presId="urn:microsoft.com/office/officeart/2005/8/layout/vList5"/>
    <dgm:cxn modelId="{74659479-610C-463A-966C-8714F87AA2BB}" type="presParOf" srcId="{F1A7CD3A-993A-4828-8483-B9D437B522E8}" destId="{70DE2618-892F-43C4-8133-D5FD938317FC}" srcOrd="4" destOrd="0" presId="urn:microsoft.com/office/officeart/2005/8/layout/vList5"/>
    <dgm:cxn modelId="{6D15ABD3-C47A-483F-8EEC-6817E8FB64D2}" type="presParOf" srcId="{70DE2618-892F-43C4-8133-D5FD938317FC}" destId="{45BBC210-3DAF-41A5-B2F3-0814B6B3F405}" srcOrd="0" destOrd="0" presId="urn:microsoft.com/office/officeart/2005/8/layout/vList5"/>
    <dgm:cxn modelId="{E3D539C2-CDF0-43C7-90BC-99F01CF2F634}" type="presParOf" srcId="{70DE2618-892F-43C4-8133-D5FD938317FC}" destId="{499C2D97-4476-4A1A-84CB-71E9EBD0BD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AF2BE6-0E4F-48F4-AAE2-56623090329F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F061F1-1C7E-45D7-8F63-062709D1441C}">
      <dgm:prSet phldrT="[Text]" custT="1"/>
      <dgm:spPr/>
      <dgm:t>
        <a:bodyPr/>
        <a:lstStyle/>
        <a:p>
          <a:r>
            <a:rPr lang="en-US" sz="2800" dirty="0" err="1" smtClean="0"/>
            <a:t>Telah</a:t>
          </a:r>
          <a:r>
            <a:rPr lang="en-US" sz="2800" dirty="0" smtClean="0"/>
            <a:t> </a:t>
          </a:r>
          <a:r>
            <a:rPr lang="en-US" sz="2800" dirty="0" err="1" smtClean="0"/>
            <a:t>diwujudkan</a:t>
          </a:r>
          <a:r>
            <a:rPr lang="en-US" sz="2800" dirty="0" smtClean="0"/>
            <a:t> </a:t>
          </a:r>
          <a:r>
            <a:rPr lang="en-US" sz="2800" dirty="0" err="1" smtClean="0"/>
            <a:t>dalam</a:t>
          </a:r>
          <a:r>
            <a:rPr lang="en-US" sz="2800" dirty="0" smtClean="0"/>
            <a:t> </a:t>
          </a:r>
          <a:r>
            <a:rPr lang="en-US" sz="2800" dirty="0" err="1" smtClean="0"/>
            <a:t>bentuk</a:t>
          </a:r>
          <a:r>
            <a:rPr lang="en-US" sz="2800" dirty="0" smtClean="0"/>
            <a:t> </a:t>
          </a:r>
          <a:r>
            <a:rPr lang="en-US" sz="2800" dirty="0" err="1" smtClean="0"/>
            <a:t>nyata</a:t>
          </a:r>
          <a:endParaRPr lang="en-US" sz="2800" dirty="0"/>
        </a:p>
      </dgm:t>
    </dgm:pt>
    <dgm:pt modelId="{F3AB5C43-E850-4352-A234-9A1C10956565}" type="parTrans" cxnId="{53B6AD94-347B-4D49-AFFC-C54121502470}">
      <dgm:prSet/>
      <dgm:spPr/>
      <dgm:t>
        <a:bodyPr/>
        <a:lstStyle/>
        <a:p>
          <a:endParaRPr lang="en-US"/>
        </a:p>
      </dgm:t>
    </dgm:pt>
    <dgm:pt modelId="{8882F970-CD46-415B-8A97-5202A34EDBCC}" type="sibTrans" cxnId="{53B6AD94-347B-4D49-AFFC-C54121502470}">
      <dgm:prSet/>
      <dgm:spPr/>
      <dgm:t>
        <a:bodyPr/>
        <a:lstStyle/>
        <a:p>
          <a:endParaRPr lang="en-US"/>
        </a:p>
      </dgm:t>
    </dgm:pt>
    <dgm:pt modelId="{9DB8625E-4255-442C-9F83-B683008C987A}">
      <dgm:prSet phldrT="[Text]" custT="1"/>
      <dgm:spPr/>
      <dgm:t>
        <a:bodyPr/>
        <a:lstStyle/>
        <a:p>
          <a:r>
            <a:rPr lang="en-US" sz="2400" dirty="0" err="1" smtClean="0"/>
            <a:t>Ide</a:t>
          </a:r>
          <a:r>
            <a:rPr lang="en-US" sz="2400" dirty="0" smtClean="0"/>
            <a:t>, </a:t>
          </a:r>
          <a:r>
            <a:rPr lang="en-US" sz="2400" dirty="0" err="1" smtClean="0"/>
            <a:t>prsedur,metode</a:t>
          </a:r>
          <a:r>
            <a:rPr lang="en-US" sz="2400" dirty="0" smtClean="0"/>
            <a:t>, </a:t>
          </a:r>
          <a:r>
            <a:rPr lang="en-US" sz="2400" dirty="0" err="1" smtClean="0"/>
            <a:t>sistem,konsep</a:t>
          </a:r>
          <a:r>
            <a:rPr lang="en-US" sz="2400" dirty="0" smtClean="0"/>
            <a:t>, </a:t>
          </a:r>
          <a:r>
            <a:rPr lang="en-US" sz="2400" dirty="0" err="1" smtClean="0"/>
            <a:t>prinsip</a:t>
          </a:r>
          <a:r>
            <a:rPr lang="en-US" sz="2400" dirty="0" smtClean="0"/>
            <a:t>, </a:t>
          </a:r>
          <a:r>
            <a:rPr lang="en-US" sz="2400" dirty="0" err="1" smtClean="0"/>
            <a:t>temuan</a:t>
          </a:r>
          <a:r>
            <a:rPr lang="en-US" sz="2400" dirty="0" smtClean="0"/>
            <a:t>, data.</a:t>
          </a:r>
          <a:endParaRPr lang="en-US" sz="2400" dirty="0"/>
        </a:p>
      </dgm:t>
    </dgm:pt>
    <dgm:pt modelId="{815E1A2F-CC2D-499C-83F0-34C0AAC69DA1}" type="sibTrans" cxnId="{60DBE79B-9B1A-4C69-BF3C-53C4B366D4F3}">
      <dgm:prSet/>
      <dgm:spPr/>
      <dgm:t>
        <a:bodyPr/>
        <a:lstStyle/>
        <a:p>
          <a:endParaRPr lang="en-US"/>
        </a:p>
      </dgm:t>
    </dgm:pt>
    <dgm:pt modelId="{D9E4C575-0719-4009-832E-DF54660ACEAD}" type="parTrans" cxnId="{60DBE79B-9B1A-4C69-BF3C-53C4B366D4F3}">
      <dgm:prSet/>
      <dgm:spPr/>
      <dgm:t>
        <a:bodyPr/>
        <a:lstStyle/>
        <a:p>
          <a:endParaRPr lang="en-US"/>
        </a:p>
      </dgm:t>
    </dgm:pt>
    <dgm:pt modelId="{5468834D-2ECE-4DD3-94F2-4712444DFFD2}">
      <dgm:prSet phldrT="[Text]" custT="1"/>
      <dgm:spPr/>
      <dgm:t>
        <a:bodyPr/>
        <a:lstStyle/>
        <a:p>
          <a:r>
            <a:rPr lang="en-US" sz="2400" dirty="0" err="1" smtClean="0"/>
            <a:t>Alat</a:t>
          </a:r>
          <a:r>
            <a:rPr lang="en-US" sz="2400" dirty="0" smtClean="0"/>
            <a:t>/</a:t>
          </a:r>
          <a:r>
            <a:rPr lang="en-US" sz="2400" dirty="0" err="1" smtClean="0"/>
            <a:t>benda</a:t>
          </a:r>
          <a:r>
            <a:rPr lang="en-US" sz="2400" dirty="0" smtClean="0"/>
            <a:t> </a:t>
          </a:r>
          <a:r>
            <a:rPr lang="en-US" sz="2400" dirty="0" err="1" smtClean="0"/>
            <a:t>yg</a:t>
          </a:r>
          <a:r>
            <a:rPr lang="en-US" sz="2400" dirty="0" smtClean="0"/>
            <a:t> </a:t>
          </a:r>
          <a:r>
            <a:rPr lang="en-US" sz="2400" dirty="0" err="1" smtClean="0"/>
            <a:t>diciptakan</a:t>
          </a:r>
          <a:r>
            <a:rPr lang="en-US" sz="2400" dirty="0" smtClean="0"/>
            <a:t> </a:t>
          </a:r>
          <a:r>
            <a:rPr lang="en-US" sz="2400" dirty="0" err="1" smtClean="0"/>
            <a:t>untuk</a:t>
          </a:r>
          <a:r>
            <a:rPr lang="en-US" sz="2400" dirty="0" smtClean="0"/>
            <a:t> </a:t>
          </a:r>
          <a:r>
            <a:rPr lang="en-US" sz="2400" dirty="0" err="1" smtClean="0"/>
            <a:t>penyelesaian</a:t>
          </a:r>
          <a:r>
            <a:rPr lang="en-US" sz="2400" dirty="0" smtClean="0"/>
            <a:t> </a:t>
          </a:r>
          <a:r>
            <a:rPr lang="en-US" sz="2400" dirty="0" err="1" smtClean="0"/>
            <a:t>masalah</a:t>
          </a:r>
          <a:r>
            <a:rPr lang="en-US" sz="2400" dirty="0" smtClean="0"/>
            <a:t> </a:t>
          </a:r>
          <a:r>
            <a:rPr lang="en-US" sz="2400" dirty="0" err="1" smtClean="0"/>
            <a:t>praktis</a:t>
          </a:r>
          <a:r>
            <a:rPr lang="en-US" sz="2400" dirty="0" smtClean="0"/>
            <a:t>( paten ), tau yang </a:t>
          </a:r>
          <a:r>
            <a:rPr lang="en-US" sz="2400" dirty="0" err="1" smtClean="0"/>
            <a:t>masu</a:t>
          </a:r>
          <a:r>
            <a:rPr lang="en-US" sz="2400" dirty="0" smtClean="0"/>
            <a:t> </a:t>
          </a:r>
          <a:r>
            <a:rPr lang="en-US" sz="2400" dirty="0" err="1" smtClean="0"/>
            <a:t>perlindungan</a:t>
          </a:r>
          <a:r>
            <a:rPr lang="en-US" sz="2400" dirty="0" smtClean="0"/>
            <a:t> DI</a:t>
          </a:r>
          <a:endParaRPr lang="en-US" sz="2400" dirty="0"/>
        </a:p>
      </dgm:t>
    </dgm:pt>
    <dgm:pt modelId="{516F3F43-C446-40D5-8959-4DEE07E058B5}" type="sibTrans" cxnId="{313E0BE4-26BB-4436-9974-4A34BDD0B52F}">
      <dgm:prSet/>
      <dgm:spPr/>
      <dgm:t>
        <a:bodyPr/>
        <a:lstStyle/>
        <a:p>
          <a:endParaRPr lang="en-US"/>
        </a:p>
      </dgm:t>
    </dgm:pt>
    <dgm:pt modelId="{6A8F3802-3897-4275-B332-EF1A8A07B65F}" type="parTrans" cxnId="{313E0BE4-26BB-4436-9974-4A34BDD0B52F}">
      <dgm:prSet/>
      <dgm:spPr/>
      <dgm:t>
        <a:bodyPr/>
        <a:lstStyle/>
        <a:p>
          <a:endParaRPr lang="en-US"/>
        </a:p>
      </dgm:t>
    </dgm:pt>
    <dgm:pt modelId="{EDC964D0-BECB-4121-896A-5B8B0067699F}" type="pres">
      <dgm:prSet presAssocID="{87AF2BE6-0E4F-48F4-AAE2-5662309032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3232BC-C09A-4433-A673-571DA63FEBAF}" type="pres">
      <dgm:prSet presAssocID="{D8F061F1-1C7E-45D7-8F63-062709D1441C}" presName="parentLin" presStyleCnt="0"/>
      <dgm:spPr/>
    </dgm:pt>
    <dgm:pt modelId="{F525B3C5-A332-46FD-8F15-0119A5E832DA}" type="pres">
      <dgm:prSet presAssocID="{D8F061F1-1C7E-45D7-8F63-062709D1441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845D8AA-D039-4AE5-B08A-D9B661D7F213}" type="pres">
      <dgm:prSet presAssocID="{D8F061F1-1C7E-45D7-8F63-062709D1441C}" presName="parentText" presStyleLbl="node1" presStyleIdx="0" presStyleCnt="3" custScaleX="142857" custScaleY="2483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3B7F6-FBA5-4B65-A5F3-50D4761BB6E5}" type="pres">
      <dgm:prSet presAssocID="{D8F061F1-1C7E-45D7-8F63-062709D1441C}" presName="negativeSpace" presStyleCnt="0"/>
      <dgm:spPr/>
    </dgm:pt>
    <dgm:pt modelId="{ED0297B7-087A-463D-8162-D965ACFBE556}" type="pres">
      <dgm:prSet presAssocID="{D8F061F1-1C7E-45D7-8F63-062709D1441C}" presName="childText" presStyleLbl="conFgAcc1" presStyleIdx="0" presStyleCnt="3">
        <dgm:presLayoutVars>
          <dgm:bulletEnabled val="1"/>
        </dgm:presLayoutVars>
      </dgm:prSet>
      <dgm:spPr/>
    </dgm:pt>
    <dgm:pt modelId="{A61B8DA0-EB55-48C7-9FFD-DD3540062268}" type="pres">
      <dgm:prSet presAssocID="{8882F970-CD46-415B-8A97-5202A34EDBCC}" presName="spaceBetweenRectangles" presStyleCnt="0"/>
      <dgm:spPr/>
    </dgm:pt>
    <dgm:pt modelId="{E38A32AF-7208-48D4-B1CD-5429CA4C4E16}" type="pres">
      <dgm:prSet presAssocID="{9DB8625E-4255-442C-9F83-B683008C987A}" presName="parentLin" presStyleCnt="0"/>
      <dgm:spPr/>
    </dgm:pt>
    <dgm:pt modelId="{7E2DD1E3-F506-4341-81D0-A4CDBA2E8886}" type="pres">
      <dgm:prSet presAssocID="{9DB8625E-4255-442C-9F83-B683008C987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76E3BD-3FCA-4130-8312-2522A822A64E}" type="pres">
      <dgm:prSet presAssocID="{9DB8625E-4255-442C-9F83-B683008C987A}" presName="parentText" presStyleLbl="node1" presStyleIdx="1" presStyleCnt="3" custScaleX="142857" custScaleY="1923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40588-4BAB-48A7-B7BA-4B8C0B39FFE6}" type="pres">
      <dgm:prSet presAssocID="{9DB8625E-4255-442C-9F83-B683008C987A}" presName="negativeSpace" presStyleCnt="0"/>
      <dgm:spPr/>
    </dgm:pt>
    <dgm:pt modelId="{CFA1A60D-BF46-46C6-9761-D6B8BFE7E73A}" type="pres">
      <dgm:prSet presAssocID="{9DB8625E-4255-442C-9F83-B683008C987A}" presName="childText" presStyleLbl="conFgAcc1" presStyleIdx="1" presStyleCnt="3">
        <dgm:presLayoutVars>
          <dgm:bulletEnabled val="1"/>
        </dgm:presLayoutVars>
      </dgm:prSet>
      <dgm:spPr/>
    </dgm:pt>
    <dgm:pt modelId="{8CB30BE5-6B90-483A-9068-E0444A52AC4F}" type="pres">
      <dgm:prSet presAssocID="{815E1A2F-CC2D-499C-83F0-34C0AAC69DA1}" presName="spaceBetweenRectangles" presStyleCnt="0"/>
      <dgm:spPr/>
    </dgm:pt>
    <dgm:pt modelId="{AA360279-EFE3-4CDF-ACC0-EE8BE27713F5}" type="pres">
      <dgm:prSet presAssocID="{5468834D-2ECE-4DD3-94F2-4712444DFFD2}" presName="parentLin" presStyleCnt="0"/>
      <dgm:spPr/>
    </dgm:pt>
    <dgm:pt modelId="{C5739DD1-64E1-4A21-A7B1-6B853F3BCE77}" type="pres">
      <dgm:prSet presAssocID="{5468834D-2ECE-4DD3-94F2-4712444DFFD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9CF64FD-87F7-458D-82D8-4E4BA303D9C1}" type="pres">
      <dgm:prSet presAssocID="{5468834D-2ECE-4DD3-94F2-4712444DFFD2}" presName="parentText" presStyleLbl="node1" presStyleIdx="2" presStyleCnt="3" custScaleX="142857" custScaleY="260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76277-1113-4CD1-BF78-E8DB3F2B8AF5}" type="pres">
      <dgm:prSet presAssocID="{5468834D-2ECE-4DD3-94F2-4712444DFFD2}" presName="negativeSpace" presStyleCnt="0"/>
      <dgm:spPr/>
    </dgm:pt>
    <dgm:pt modelId="{EF2B9CB4-407D-4C7B-B7EA-06F8869607AA}" type="pres">
      <dgm:prSet presAssocID="{5468834D-2ECE-4DD3-94F2-4712444DFFD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FAC9B7-4F2E-4A11-B6C2-AEAF5257441A}" type="presOf" srcId="{9DB8625E-4255-442C-9F83-B683008C987A}" destId="{7E2DD1E3-F506-4341-81D0-A4CDBA2E8886}" srcOrd="0" destOrd="0" presId="urn:microsoft.com/office/officeart/2005/8/layout/list1"/>
    <dgm:cxn modelId="{60DBE79B-9B1A-4C69-BF3C-53C4B366D4F3}" srcId="{87AF2BE6-0E4F-48F4-AAE2-56623090329F}" destId="{9DB8625E-4255-442C-9F83-B683008C987A}" srcOrd="1" destOrd="0" parTransId="{D9E4C575-0719-4009-832E-DF54660ACEAD}" sibTransId="{815E1A2F-CC2D-499C-83F0-34C0AAC69DA1}"/>
    <dgm:cxn modelId="{313E0BE4-26BB-4436-9974-4A34BDD0B52F}" srcId="{87AF2BE6-0E4F-48F4-AAE2-56623090329F}" destId="{5468834D-2ECE-4DD3-94F2-4712444DFFD2}" srcOrd="2" destOrd="0" parTransId="{6A8F3802-3897-4275-B332-EF1A8A07B65F}" sibTransId="{516F3F43-C446-40D5-8959-4DEE07E058B5}"/>
    <dgm:cxn modelId="{24EA7076-9B45-4F75-B134-0D56EF6E4FFE}" type="presOf" srcId="{D8F061F1-1C7E-45D7-8F63-062709D1441C}" destId="{F525B3C5-A332-46FD-8F15-0119A5E832DA}" srcOrd="0" destOrd="0" presId="urn:microsoft.com/office/officeart/2005/8/layout/list1"/>
    <dgm:cxn modelId="{9D7B846E-8E24-497B-8E39-DE48D0965A2D}" type="presOf" srcId="{5468834D-2ECE-4DD3-94F2-4712444DFFD2}" destId="{C5739DD1-64E1-4A21-A7B1-6B853F3BCE77}" srcOrd="0" destOrd="0" presId="urn:microsoft.com/office/officeart/2005/8/layout/list1"/>
    <dgm:cxn modelId="{38531DA0-B400-4475-A80A-3ACCA2B2E846}" type="presOf" srcId="{9DB8625E-4255-442C-9F83-B683008C987A}" destId="{8C76E3BD-3FCA-4130-8312-2522A822A64E}" srcOrd="1" destOrd="0" presId="urn:microsoft.com/office/officeart/2005/8/layout/list1"/>
    <dgm:cxn modelId="{6A1F6CF1-42E2-4EDE-A6F0-8ED1E578D400}" type="presOf" srcId="{87AF2BE6-0E4F-48F4-AAE2-56623090329F}" destId="{EDC964D0-BECB-4121-896A-5B8B0067699F}" srcOrd="0" destOrd="0" presId="urn:microsoft.com/office/officeart/2005/8/layout/list1"/>
    <dgm:cxn modelId="{53B6AD94-347B-4D49-AFFC-C54121502470}" srcId="{87AF2BE6-0E4F-48F4-AAE2-56623090329F}" destId="{D8F061F1-1C7E-45D7-8F63-062709D1441C}" srcOrd="0" destOrd="0" parTransId="{F3AB5C43-E850-4352-A234-9A1C10956565}" sibTransId="{8882F970-CD46-415B-8A97-5202A34EDBCC}"/>
    <dgm:cxn modelId="{0DD7DBC3-AF5B-4B70-A8D4-0C638BF67D54}" type="presOf" srcId="{D8F061F1-1C7E-45D7-8F63-062709D1441C}" destId="{4845D8AA-D039-4AE5-B08A-D9B661D7F213}" srcOrd="1" destOrd="0" presId="urn:microsoft.com/office/officeart/2005/8/layout/list1"/>
    <dgm:cxn modelId="{1AB516AB-EB66-44D9-A06F-7EE664D6A2BA}" type="presOf" srcId="{5468834D-2ECE-4DD3-94F2-4712444DFFD2}" destId="{A9CF64FD-87F7-458D-82D8-4E4BA303D9C1}" srcOrd="1" destOrd="0" presId="urn:microsoft.com/office/officeart/2005/8/layout/list1"/>
    <dgm:cxn modelId="{DD671B07-43B2-46D7-A348-52A501858CD9}" type="presParOf" srcId="{EDC964D0-BECB-4121-896A-5B8B0067699F}" destId="{313232BC-C09A-4433-A673-571DA63FEBAF}" srcOrd="0" destOrd="0" presId="urn:microsoft.com/office/officeart/2005/8/layout/list1"/>
    <dgm:cxn modelId="{18E09EA8-C23B-4CBD-8ABC-961EDEF35824}" type="presParOf" srcId="{313232BC-C09A-4433-A673-571DA63FEBAF}" destId="{F525B3C5-A332-46FD-8F15-0119A5E832DA}" srcOrd="0" destOrd="0" presId="urn:microsoft.com/office/officeart/2005/8/layout/list1"/>
    <dgm:cxn modelId="{E0554704-5640-4F92-ADD5-C50A83AB4C4A}" type="presParOf" srcId="{313232BC-C09A-4433-A673-571DA63FEBAF}" destId="{4845D8AA-D039-4AE5-B08A-D9B661D7F213}" srcOrd="1" destOrd="0" presId="urn:microsoft.com/office/officeart/2005/8/layout/list1"/>
    <dgm:cxn modelId="{469F28B9-9976-4A2B-A747-E6A0EDB9E1A9}" type="presParOf" srcId="{EDC964D0-BECB-4121-896A-5B8B0067699F}" destId="{5323B7F6-FBA5-4B65-A5F3-50D4761BB6E5}" srcOrd="1" destOrd="0" presId="urn:microsoft.com/office/officeart/2005/8/layout/list1"/>
    <dgm:cxn modelId="{C22E0197-29E8-4E35-9695-1B55414E6091}" type="presParOf" srcId="{EDC964D0-BECB-4121-896A-5B8B0067699F}" destId="{ED0297B7-087A-463D-8162-D965ACFBE556}" srcOrd="2" destOrd="0" presId="urn:microsoft.com/office/officeart/2005/8/layout/list1"/>
    <dgm:cxn modelId="{D37B34CC-6BD5-487C-AFF0-E149E1A58FF0}" type="presParOf" srcId="{EDC964D0-BECB-4121-896A-5B8B0067699F}" destId="{A61B8DA0-EB55-48C7-9FFD-DD3540062268}" srcOrd="3" destOrd="0" presId="urn:microsoft.com/office/officeart/2005/8/layout/list1"/>
    <dgm:cxn modelId="{FE449C2D-0C88-4931-8971-ACA6E8F344D0}" type="presParOf" srcId="{EDC964D0-BECB-4121-896A-5B8B0067699F}" destId="{E38A32AF-7208-48D4-B1CD-5429CA4C4E16}" srcOrd="4" destOrd="0" presId="urn:microsoft.com/office/officeart/2005/8/layout/list1"/>
    <dgm:cxn modelId="{23CF5B09-9C22-4706-A8C4-A068DA7FF3B9}" type="presParOf" srcId="{E38A32AF-7208-48D4-B1CD-5429CA4C4E16}" destId="{7E2DD1E3-F506-4341-81D0-A4CDBA2E8886}" srcOrd="0" destOrd="0" presId="urn:microsoft.com/office/officeart/2005/8/layout/list1"/>
    <dgm:cxn modelId="{A9639758-7693-4561-9AD6-E06DE4D54C81}" type="presParOf" srcId="{E38A32AF-7208-48D4-B1CD-5429CA4C4E16}" destId="{8C76E3BD-3FCA-4130-8312-2522A822A64E}" srcOrd="1" destOrd="0" presId="urn:microsoft.com/office/officeart/2005/8/layout/list1"/>
    <dgm:cxn modelId="{265DA98D-4881-43F1-9792-3BCBE6799831}" type="presParOf" srcId="{EDC964D0-BECB-4121-896A-5B8B0067699F}" destId="{FB440588-4BAB-48A7-B7BA-4B8C0B39FFE6}" srcOrd="5" destOrd="0" presId="urn:microsoft.com/office/officeart/2005/8/layout/list1"/>
    <dgm:cxn modelId="{F4DAA8AA-BFF9-4CA0-AA87-92E8DAF887C4}" type="presParOf" srcId="{EDC964D0-BECB-4121-896A-5B8B0067699F}" destId="{CFA1A60D-BF46-46C6-9761-D6B8BFE7E73A}" srcOrd="6" destOrd="0" presId="urn:microsoft.com/office/officeart/2005/8/layout/list1"/>
    <dgm:cxn modelId="{EFBAE699-39FB-45A1-8969-8357D989E338}" type="presParOf" srcId="{EDC964D0-BECB-4121-896A-5B8B0067699F}" destId="{8CB30BE5-6B90-483A-9068-E0444A52AC4F}" srcOrd="7" destOrd="0" presId="urn:microsoft.com/office/officeart/2005/8/layout/list1"/>
    <dgm:cxn modelId="{B9DB4404-3D4E-4483-8073-E91AAFFC85A3}" type="presParOf" srcId="{EDC964D0-BECB-4121-896A-5B8B0067699F}" destId="{AA360279-EFE3-4CDF-ACC0-EE8BE27713F5}" srcOrd="8" destOrd="0" presId="urn:microsoft.com/office/officeart/2005/8/layout/list1"/>
    <dgm:cxn modelId="{55FAB72D-E387-4EC1-B663-59F08F2F4EB1}" type="presParOf" srcId="{AA360279-EFE3-4CDF-ACC0-EE8BE27713F5}" destId="{C5739DD1-64E1-4A21-A7B1-6B853F3BCE77}" srcOrd="0" destOrd="0" presId="urn:microsoft.com/office/officeart/2005/8/layout/list1"/>
    <dgm:cxn modelId="{99BCB6F4-0805-4FCD-9A2C-9DDA360218C2}" type="presParOf" srcId="{AA360279-EFE3-4CDF-ACC0-EE8BE27713F5}" destId="{A9CF64FD-87F7-458D-82D8-4E4BA303D9C1}" srcOrd="1" destOrd="0" presId="urn:microsoft.com/office/officeart/2005/8/layout/list1"/>
    <dgm:cxn modelId="{7EADA11C-357B-4505-B629-EEE7270F1289}" type="presParOf" srcId="{EDC964D0-BECB-4121-896A-5B8B0067699F}" destId="{A1376277-1113-4CD1-BF78-E8DB3F2B8AF5}" srcOrd="9" destOrd="0" presId="urn:microsoft.com/office/officeart/2005/8/layout/list1"/>
    <dgm:cxn modelId="{A0CC65FF-1B2A-425E-84D5-4DB9714E7A3C}" type="presParOf" srcId="{EDC964D0-BECB-4121-896A-5B8B0067699F}" destId="{EF2B9CB4-407D-4C7B-B7EA-06F8869607A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969EC-9B33-40A9-AF88-162EA8D4B26E}">
      <dsp:nvSpPr>
        <dsp:cNvPr id="0" name=""/>
        <dsp:cNvSpPr/>
      </dsp:nvSpPr>
      <dsp:spPr>
        <a:xfrm rot="10800000">
          <a:off x="1785154" y="1312"/>
          <a:ext cx="5500131" cy="15991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172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PENCIPTA </a:t>
          </a:r>
          <a:endParaRPr lang="en-US" sz="4600" kern="1200" dirty="0"/>
        </a:p>
      </dsp:txBody>
      <dsp:txXfrm rot="10800000">
        <a:off x="2184936" y="1312"/>
        <a:ext cx="5100349" cy="1599130"/>
      </dsp:txXfrm>
    </dsp:sp>
    <dsp:sp modelId="{7A1C3F8B-CB7B-4CEC-8F74-647A323D3593}">
      <dsp:nvSpPr>
        <dsp:cNvPr id="0" name=""/>
        <dsp:cNvSpPr/>
      </dsp:nvSpPr>
      <dsp:spPr>
        <a:xfrm>
          <a:off x="985589" y="1312"/>
          <a:ext cx="1599130" cy="15991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FE98C-9F58-48DE-893C-360A1055B077}">
      <dsp:nvSpPr>
        <dsp:cNvPr id="0" name=""/>
        <dsp:cNvSpPr/>
      </dsp:nvSpPr>
      <dsp:spPr>
        <a:xfrm rot="10800000">
          <a:off x="1785154" y="2077795"/>
          <a:ext cx="5500131" cy="15991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172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PEMEGANG HAK CIPTA</a:t>
          </a:r>
          <a:endParaRPr lang="en-US" sz="4600" kern="1200" dirty="0"/>
        </a:p>
      </dsp:txBody>
      <dsp:txXfrm rot="10800000">
        <a:off x="2184936" y="2077795"/>
        <a:ext cx="5100349" cy="1599130"/>
      </dsp:txXfrm>
    </dsp:sp>
    <dsp:sp modelId="{AA242251-5267-4BB6-8E5B-BD63CD294E88}">
      <dsp:nvSpPr>
        <dsp:cNvPr id="0" name=""/>
        <dsp:cNvSpPr/>
      </dsp:nvSpPr>
      <dsp:spPr>
        <a:xfrm>
          <a:off x="985589" y="2077795"/>
          <a:ext cx="1599130" cy="159913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396FA-010E-48A4-8CF9-B574F0479054}">
      <dsp:nvSpPr>
        <dsp:cNvPr id="0" name=""/>
        <dsp:cNvSpPr/>
      </dsp:nvSpPr>
      <dsp:spPr>
        <a:xfrm rot="5400000">
          <a:off x="5150047" y="-2052199"/>
          <a:ext cx="948295" cy="52933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Buku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Pamflet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karya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tulis</a:t>
          </a:r>
          <a:r>
            <a:rPr lang="en-US" sz="1800" kern="1200" dirty="0" smtClean="0"/>
            <a:t>,  </a:t>
          </a:r>
          <a:r>
            <a:rPr lang="en-US" sz="1800" kern="1200" dirty="0" err="1" smtClean="0"/>
            <a:t>lagu</a:t>
          </a:r>
          <a:r>
            <a:rPr lang="en-US" sz="1800" kern="1200" dirty="0" smtClean="0"/>
            <a:t>, drama. </a:t>
          </a:r>
          <a:r>
            <a:rPr lang="en-US" sz="1800" kern="1200" dirty="0" err="1" smtClean="0"/>
            <a:t>Seni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rupa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Alat</a:t>
          </a:r>
          <a:r>
            <a:rPr lang="en-US" sz="180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 </a:t>
          </a:r>
          <a:r>
            <a:rPr lang="en-US" sz="1800" kern="12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peraga</a:t>
          </a:r>
          <a:r>
            <a:rPr lang="en-US" sz="180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 </a:t>
          </a:r>
          <a:r>
            <a:rPr lang="en-US" sz="1800" kern="12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pendidikan</a:t>
          </a:r>
          <a:r>
            <a:rPr lang="en-US" sz="180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, </a:t>
          </a:r>
          <a:r>
            <a:rPr lang="en-US" sz="1800" kern="12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Peta</a:t>
          </a:r>
          <a:r>
            <a:rPr lang="en-US" sz="180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; </a:t>
          </a:r>
          <a:r>
            <a:rPr lang="en-US" sz="1800" kern="12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dan</a:t>
          </a:r>
          <a:endParaRPr lang="en-US" sz="1800" kern="1200" dirty="0">
            <a:effectLst>
              <a:outerShdw blurRad="38100" dist="38100" dir="2700000" algn="tl">
                <a:srgbClr val="C0C0C0"/>
              </a:outerShdw>
            </a:effectLst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Seni</a:t>
          </a:r>
          <a:r>
            <a:rPr lang="en-US" sz="180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 Batik, </a:t>
          </a:r>
          <a:r>
            <a:rPr lang="en-US" sz="1800" kern="12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karya</a:t>
          </a:r>
          <a:r>
            <a:rPr lang="en-US" sz="180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 </a:t>
          </a:r>
          <a:r>
            <a:rPr lang="en-US" sz="1800" kern="12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arsitektur</a:t>
          </a:r>
          <a:r>
            <a:rPr lang="en-US" sz="180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, </a:t>
          </a:r>
          <a:r>
            <a:rPr lang="en-US" sz="1800" kern="12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rPr>
            <a:t>dsb</a:t>
          </a:r>
          <a:endParaRPr lang="en-US" sz="1800" kern="1200" dirty="0">
            <a:effectLst>
              <a:outerShdw blurRad="38100" dist="38100" dir="2700000" algn="tl">
                <a:srgbClr val="C0C0C0"/>
              </a:outerShdw>
            </a:effectLst>
            <a:latin typeface="+mj-lt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</dsp:txBody>
      <dsp:txXfrm rot="-5400000">
        <a:off x="2977515" y="166625"/>
        <a:ext cx="5247068" cy="855711"/>
      </dsp:txXfrm>
    </dsp:sp>
    <dsp:sp modelId="{3EA3274D-4212-4E9E-B93E-D39A2DBC044D}">
      <dsp:nvSpPr>
        <dsp:cNvPr id="0" name=""/>
        <dsp:cNvSpPr/>
      </dsp:nvSpPr>
      <dsp:spPr>
        <a:xfrm>
          <a:off x="0" y="1796"/>
          <a:ext cx="2977515" cy="11853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SELAMA HIDUP + 70 TAHUN</a:t>
          </a:r>
          <a:endParaRPr lang="en-US" sz="1800" kern="1200" dirty="0"/>
        </a:p>
      </dsp:txBody>
      <dsp:txXfrm>
        <a:off x="57865" y="59661"/>
        <a:ext cx="2861785" cy="1069639"/>
      </dsp:txXfrm>
    </dsp:sp>
    <dsp:sp modelId="{DFE8A09C-CDA6-482D-B621-336355AAA673}">
      <dsp:nvSpPr>
        <dsp:cNvPr id="0" name=""/>
        <dsp:cNvSpPr/>
      </dsp:nvSpPr>
      <dsp:spPr>
        <a:xfrm rot="5400000">
          <a:off x="5150047" y="-822553"/>
          <a:ext cx="948295" cy="52933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Hak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cipta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dipegang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gadan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hukum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Foto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sinematografi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permainan</a:t>
          </a:r>
          <a:r>
            <a:rPr lang="en-US" sz="1800" kern="1200" dirty="0" smtClean="0"/>
            <a:t> video, program </a:t>
          </a:r>
          <a:r>
            <a:rPr lang="en-US" sz="1800" kern="1200" dirty="0" err="1" smtClean="0"/>
            <a:t>komputer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dsb</a:t>
          </a:r>
          <a:endParaRPr lang="en-US" sz="1800" kern="1200" dirty="0"/>
        </a:p>
      </dsp:txBody>
      <dsp:txXfrm rot="-5400000">
        <a:off x="2977515" y="1396271"/>
        <a:ext cx="5247068" cy="855711"/>
      </dsp:txXfrm>
    </dsp:sp>
    <dsp:sp modelId="{FEC8B237-067F-4C16-8D06-DEFDE24031BB}">
      <dsp:nvSpPr>
        <dsp:cNvPr id="0" name=""/>
        <dsp:cNvSpPr/>
      </dsp:nvSpPr>
      <dsp:spPr>
        <a:xfrm>
          <a:off x="0" y="1246434"/>
          <a:ext cx="2977515" cy="11853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50 TAHUN SEJAK PERTAMA DIUMUMKAN </a:t>
          </a:r>
          <a:endParaRPr lang="en-US" sz="1800" kern="1200" dirty="0"/>
        </a:p>
      </dsp:txBody>
      <dsp:txXfrm>
        <a:off x="57865" y="1304299"/>
        <a:ext cx="2861785" cy="1069639"/>
      </dsp:txXfrm>
    </dsp:sp>
    <dsp:sp modelId="{499C2D97-4476-4A1A-84CB-71E9EBD0BD5B}">
      <dsp:nvSpPr>
        <dsp:cNvPr id="0" name=""/>
        <dsp:cNvSpPr/>
      </dsp:nvSpPr>
      <dsp:spPr>
        <a:xfrm rot="5400000">
          <a:off x="5150047" y="437077"/>
          <a:ext cx="948295" cy="52933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err="1" smtClean="0"/>
            <a:t>Karya</a:t>
          </a:r>
          <a:r>
            <a:rPr lang="en-US" sz="4700" kern="1200" dirty="0" smtClean="0"/>
            <a:t> </a:t>
          </a:r>
          <a:r>
            <a:rPr lang="en-US" sz="4700" kern="1200" dirty="0" err="1" smtClean="0"/>
            <a:t>seni</a:t>
          </a:r>
          <a:r>
            <a:rPr lang="en-US" sz="4700" kern="1200" dirty="0" smtClean="0"/>
            <a:t> </a:t>
          </a:r>
          <a:r>
            <a:rPr lang="en-US" sz="4700" kern="1200" dirty="0" err="1" smtClean="0"/>
            <a:t>terapan</a:t>
          </a:r>
          <a:endParaRPr lang="en-US" sz="4700" kern="1200" dirty="0"/>
        </a:p>
      </dsp:txBody>
      <dsp:txXfrm rot="-5400000">
        <a:off x="2977515" y="2655901"/>
        <a:ext cx="5247068" cy="855711"/>
      </dsp:txXfrm>
    </dsp:sp>
    <dsp:sp modelId="{45BBC210-3DAF-41A5-B2F3-0814B6B3F405}">
      <dsp:nvSpPr>
        <dsp:cNvPr id="0" name=""/>
        <dsp:cNvSpPr/>
      </dsp:nvSpPr>
      <dsp:spPr>
        <a:xfrm>
          <a:off x="0" y="2491072"/>
          <a:ext cx="2977515" cy="11853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25 TAHUN  SETELAH WNHUUMH</a:t>
          </a:r>
          <a:endParaRPr lang="en-US" sz="2000" kern="1200" dirty="0"/>
        </a:p>
      </dsp:txBody>
      <dsp:txXfrm>
        <a:off x="57865" y="2548937"/>
        <a:ext cx="2861785" cy="1069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297B7-087A-463D-8162-D965ACFBE556}">
      <dsp:nvSpPr>
        <dsp:cNvPr id="0" name=""/>
        <dsp:cNvSpPr/>
      </dsp:nvSpPr>
      <dsp:spPr>
        <a:xfrm>
          <a:off x="0" y="1178837"/>
          <a:ext cx="82708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45D8AA-D039-4AE5-B08A-D9B661D7F213}">
      <dsp:nvSpPr>
        <dsp:cNvPr id="0" name=""/>
        <dsp:cNvSpPr/>
      </dsp:nvSpPr>
      <dsp:spPr>
        <a:xfrm>
          <a:off x="393755" y="66343"/>
          <a:ext cx="7875092" cy="13929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8834" tIns="0" rIns="21883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Telah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diwujudkan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dalam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bentuk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nyata</a:t>
          </a:r>
          <a:endParaRPr lang="en-US" sz="2800" kern="1200" dirty="0"/>
        </a:p>
      </dsp:txBody>
      <dsp:txXfrm>
        <a:off x="461752" y="134340"/>
        <a:ext cx="7739098" cy="1256940"/>
      </dsp:txXfrm>
    </dsp:sp>
    <dsp:sp modelId="{CFA1A60D-BF46-46C6-9761-D6B8BFE7E73A}">
      <dsp:nvSpPr>
        <dsp:cNvPr id="0" name=""/>
        <dsp:cNvSpPr/>
      </dsp:nvSpPr>
      <dsp:spPr>
        <a:xfrm>
          <a:off x="0" y="2558745"/>
          <a:ext cx="82708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76E3BD-3FCA-4130-8312-2522A822A64E}">
      <dsp:nvSpPr>
        <dsp:cNvPr id="0" name=""/>
        <dsp:cNvSpPr/>
      </dsp:nvSpPr>
      <dsp:spPr>
        <a:xfrm>
          <a:off x="393755" y="1760237"/>
          <a:ext cx="7875092" cy="10789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8834" tIns="0" rIns="21883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Ide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prsedur,metode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sistem,konsep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prinsip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temuan</a:t>
          </a:r>
          <a:r>
            <a:rPr lang="en-US" sz="2400" kern="1200" dirty="0" smtClean="0"/>
            <a:t>, data.</a:t>
          </a:r>
          <a:endParaRPr lang="en-US" sz="2400" kern="1200" dirty="0"/>
        </a:p>
      </dsp:txBody>
      <dsp:txXfrm>
        <a:off x="446425" y="1812907"/>
        <a:ext cx="7769752" cy="973608"/>
      </dsp:txXfrm>
    </dsp:sp>
    <dsp:sp modelId="{EF2B9CB4-407D-4C7B-B7EA-06F8869607AA}">
      <dsp:nvSpPr>
        <dsp:cNvPr id="0" name=""/>
        <dsp:cNvSpPr/>
      </dsp:nvSpPr>
      <dsp:spPr>
        <a:xfrm>
          <a:off x="0" y="4321824"/>
          <a:ext cx="82708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CF64FD-87F7-458D-82D8-4E4BA303D9C1}">
      <dsp:nvSpPr>
        <dsp:cNvPr id="0" name=""/>
        <dsp:cNvSpPr/>
      </dsp:nvSpPr>
      <dsp:spPr>
        <a:xfrm>
          <a:off x="393755" y="3140145"/>
          <a:ext cx="7875092" cy="14621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8834" tIns="0" rIns="21883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Alat</a:t>
          </a:r>
          <a:r>
            <a:rPr lang="en-US" sz="2400" kern="1200" dirty="0" smtClean="0"/>
            <a:t>/</a:t>
          </a:r>
          <a:r>
            <a:rPr lang="en-US" sz="2400" kern="1200" dirty="0" err="1" smtClean="0"/>
            <a:t>benda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diciptakan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penyelesaian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masalah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praktis</a:t>
          </a:r>
          <a:r>
            <a:rPr lang="en-US" sz="2400" kern="1200" dirty="0" smtClean="0"/>
            <a:t>( paten ), tau yang </a:t>
          </a:r>
          <a:r>
            <a:rPr lang="en-US" sz="2400" kern="1200" dirty="0" err="1" smtClean="0"/>
            <a:t>masu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perlindungan</a:t>
          </a:r>
          <a:r>
            <a:rPr lang="en-US" sz="2400" kern="1200" dirty="0" smtClean="0"/>
            <a:t> DI</a:t>
          </a:r>
          <a:endParaRPr lang="en-US" sz="2400" kern="1200" dirty="0"/>
        </a:p>
      </dsp:txBody>
      <dsp:txXfrm>
        <a:off x="465130" y="3211520"/>
        <a:ext cx="7732342" cy="1319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F1B16-474C-8346-819D-B4327BB73DE4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8C14A-D4C9-9C42-AEA2-5060B381E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23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1DA40-5D20-DA41-988E-F25B339006D3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25860-105F-0749-B990-14FC81137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1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8" tIns="46354" rIns="92708" bIns="46354" anchor="b"/>
          <a:lstStyle/>
          <a:p>
            <a:pPr algn="r" defTabSz="926929"/>
            <a:fld id="{B6B69E36-730E-4765-9C2A-7900FA0BD000}" type="slidenum">
              <a:rPr lang="en-GB" sz="1200">
                <a:latin typeface="Times New Roman" pitchFamily="18" charset="0"/>
                <a:cs typeface="Times New Roman" pitchFamily="18" charset="0"/>
              </a:rPr>
              <a:pPr algn="r" defTabSz="926929"/>
              <a:t>11</a:t>
            </a:fld>
            <a:endParaRPr lang="en-GB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84613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410CD1EF-B43E-44D3-8625-A88C580529FC}" type="slidenum">
              <a:rPr lang="en-US" sz="1200">
                <a:cs typeface="Times New Roman" pitchFamily="18" charset="0"/>
              </a:rPr>
              <a:pPr algn="r"/>
              <a:t>11</a:t>
            </a:fld>
            <a:endParaRPr lang="en-US" sz="1200" dirty="0">
              <a:cs typeface="Times New Roman" pitchFamily="18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886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F24D4-2171-4C65-B6F8-FD06D603D786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2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25" tIns="46362" rIns="92725" bIns="46362" anchor="b"/>
          <a:lstStyle/>
          <a:p>
            <a:pPr algn="r" defTabSz="927100"/>
            <a:fld id="{FF5216AF-150A-4B25-B35C-1F6AB3C457A3}" type="slidenum">
              <a:rPr lang="en-GB" sz="1200">
                <a:latin typeface="Times New Roman" pitchFamily="18" charset="0"/>
                <a:cs typeface="Times New Roman" pitchFamily="18" charset="0"/>
              </a:rPr>
              <a:pPr algn="r" defTabSz="927100"/>
              <a:t>15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725" tIns="46362" rIns="92725" bIns="4636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8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1FA19-1F2C-4ECE-AD98-D196E3A2A9A7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213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25" tIns="46362" rIns="92725" bIns="46362" anchor="b"/>
          <a:lstStyle/>
          <a:p>
            <a:pPr algn="r" defTabSz="927100"/>
            <a:fld id="{F76A5B3D-BA52-489A-BAB0-6CE5956BC0AE}" type="slidenum">
              <a:rPr lang="en-GB" sz="1200">
                <a:latin typeface="Times New Roman" pitchFamily="18" charset="0"/>
                <a:cs typeface="Times New Roman" pitchFamily="18" charset="0"/>
              </a:rPr>
              <a:pPr algn="r" defTabSz="927100"/>
              <a:t>20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725" tIns="46362" rIns="92725" bIns="4636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2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5860-105F-0749-B990-14FC81137E0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38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89381" cy="365125"/>
          </a:xfrm>
        </p:spPr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2250893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2250893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5956138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hyperlink" Target="http://images.google.co.id/imgres?imgurl=http://www.kompas.com/teknologi/news/0502/24/022938.jpg&amp;imgrefurl=http://smka-smr.sch.id/modules.php?op=modload&amp;name=News&amp;file=article&amp;sid=46&amp;h=213&amp;w=280&amp;sz=13&amp;hl=id&amp;start=126&amp;tbnid=J8DA1hoOuspE0M:&amp;tbnh=87&amp;tbnw=114&amp;prev=/images?q=pengguna+lagu&amp;start=120&amp;gbv=2&amp;ndsp=20&amp;svnum=10&amp;hl=id&amp;sa=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bd/imgres?imgurl=http://www.theredwoodmotel.com/images/internet.jpg&amp;imgrefurl=http://theihateblog.wordpress.com/&amp;h=380&amp;w=481&amp;sz=101&amp;hl=en&amp;start=4&amp;tbnid=uhIC_U9BjeZ7SM:&amp;tbnh=102&amp;tbnw=129&amp;prev=/images?q=internet&amp;gbv=2&amp;svnum=10&amp;hl=en&amp;sa=G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stricted.jisc.ac.uk/freearea/copyright2/artwork/1000.jpg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638" y="4624667"/>
            <a:ext cx="8554562" cy="118038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PENTINGNYA KEKAYAAN </a:t>
            </a:r>
            <a:r>
              <a:rPr lang="en-US" sz="2000" dirty="0" smtClean="0">
                <a:solidFill>
                  <a:schemeClr val="bg1"/>
                </a:solidFill>
              </a:rPr>
              <a:t>INTELEKTUAL DI </a:t>
            </a:r>
            <a:r>
              <a:rPr lang="en-US" sz="2000" dirty="0">
                <a:solidFill>
                  <a:schemeClr val="bg1"/>
                </a:solidFill>
              </a:rPr>
              <a:t>PERGURUAN </a:t>
            </a:r>
            <a:r>
              <a:rPr lang="en-US" sz="2000" dirty="0" smtClean="0">
                <a:solidFill>
                  <a:schemeClr val="bg1"/>
                </a:solidFill>
              </a:rPr>
              <a:t>TINGGI</a:t>
            </a:r>
            <a:r>
              <a:rPr lang="id-ID" sz="2000" dirty="0" smtClean="0">
                <a:solidFill>
                  <a:schemeClr val="bg1"/>
                </a:solidFill>
              </a:rPr>
              <a:t/>
            </a:r>
            <a:br>
              <a:rPr lang="id-ID" sz="2000" dirty="0" smtClean="0">
                <a:solidFill>
                  <a:schemeClr val="bg1"/>
                </a:solidFill>
              </a:rPr>
            </a:br>
            <a:r>
              <a:rPr lang="id-ID" sz="2000" dirty="0" smtClean="0">
                <a:solidFill>
                  <a:schemeClr val="bg1"/>
                </a:solidFill>
              </a:rPr>
              <a:t> OLEH :  </a:t>
            </a:r>
            <a:r>
              <a:rPr lang="en-ID" sz="2000" dirty="0" smtClean="0">
                <a:solidFill>
                  <a:schemeClr val="bg1"/>
                </a:solidFill>
              </a:rPr>
              <a:t>DINI CAHYANDARI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encrypted-tbn0.gstatic.com/images?q=tbn:ANd9GcTOnISoUh8NOcU7vmNUQD9Kwg5UBTIp6p5vvrmOcc3_tbrE1wP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3688" y="284668"/>
            <a:ext cx="1980653" cy="1926972"/>
          </a:xfrm>
          <a:prstGeom prst="rect">
            <a:avLst/>
          </a:prstGeom>
          <a:noFill/>
        </p:spPr>
      </p:pic>
      <p:pic>
        <p:nvPicPr>
          <p:cNvPr id="5" name="Picture 17" descr="http://desainic.com/wp-content/uploads/2013/06/desain-produk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0370" y="284668"/>
            <a:ext cx="2018832" cy="1926972"/>
          </a:xfrm>
          <a:prstGeom prst="rect">
            <a:avLst/>
          </a:prstGeom>
          <a:noFill/>
        </p:spPr>
      </p:pic>
      <p:pic>
        <p:nvPicPr>
          <p:cNvPr id="6" name="Picture 4" descr="https://encrypted-tbn2.gstatic.com/images?q=tbn:ANd9GcQ4gDjdHpbq5W4TadUpvSJCX-whVZkuyg7SclakGKhF4AS7nL6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3688" y="2485357"/>
            <a:ext cx="1980653" cy="1872231"/>
          </a:xfrm>
          <a:prstGeom prst="rect">
            <a:avLst/>
          </a:prstGeom>
          <a:noFill/>
        </p:spPr>
      </p:pic>
      <p:pic>
        <p:nvPicPr>
          <p:cNvPr id="7" name="irc_mi" descr="http://tahupedia.com/img/uploaded/raza/10_painting_world/mona_lisa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70" y="2398575"/>
            <a:ext cx="2018832" cy="19590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00647" y="2211640"/>
            <a:ext cx="3736441" cy="18207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dirty="0" smtClean="0"/>
              <a:t>SENTRA KI UNIVERSITAS MUHAMMADIYAH SEMARANG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6333" y="740312"/>
            <a:ext cx="1128986" cy="11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6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2" descr="http://www.freebiesgallery.com/wp-content/uploads/2013/08/light-blue-background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7"/>
          <p:cNvSpPr txBox="1">
            <a:spLocks/>
          </p:cNvSpPr>
          <p:nvPr/>
        </p:nvSpPr>
        <p:spPr>
          <a:xfrm>
            <a:off x="609600" y="428625"/>
            <a:ext cx="8229600" cy="63976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Kekayaan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Intelektual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2" name="Text Placeholder 31"/>
          <p:cNvSpPr txBox="1">
            <a:spLocks/>
          </p:cNvSpPr>
          <p:nvPr/>
        </p:nvSpPr>
        <p:spPr bwMode="auto">
          <a:xfrm>
            <a:off x="631825" y="914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09600" y="4419600"/>
            <a:ext cx="236220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Ide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Kekayaan</a:t>
            </a:r>
            <a:r>
              <a:rPr lang="en-US" sz="3200" dirty="0"/>
              <a:t> </a:t>
            </a:r>
            <a:r>
              <a:rPr lang="en-US" sz="3200" dirty="0" err="1"/>
              <a:t>Intelektualnya</a:t>
            </a:r>
            <a:endParaRPr lang="en-US" sz="3200" dirty="0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3467100" y="4419600"/>
            <a:ext cx="24003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Cipta</a:t>
            </a:r>
            <a:r>
              <a:rPr lang="en-US" dirty="0"/>
              <a:t>/</a:t>
            </a:r>
            <a:r>
              <a:rPr lang="en-US" dirty="0" err="1"/>
              <a:t>Invensi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6477000" y="4495800"/>
            <a:ext cx="20574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Intelektual</a:t>
            </a:r>
            <a:endParaRPr lang="en-US" dirty="0"/>
          </a:p>
        </p:txBody>
      </p:sp>
      <p:pic>
        <p:nvPicPr>
          <p:cNvPr id="4106" name="Content Placeholder 25" descr="Idea_imag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563" y="2408238"/>
            <a:ext cx="1260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Content Placeholder 26" descr="Produc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0" y="2679700"/>
            <a:ext cx="27432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Content Placeholder 29" descr="HK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2763" y="2552700"/>
            <a:ext cx="10572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Notched Right Arrow 12"/>
          <p:cNvSpPr/>
          <p:nvPr/>
        </p:nvSpPr>
        <p:spPr>
          <a:xfrm>
            <a:off x="2514600" y="3048000"/>
            <a:ext cx="609600" cy="6207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>
            <a:off x="6096000" y="3048000"/>
            <a:ext cx="609600" cy="6207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685800" y="1219200"/>
            <a:ext cx="78486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tIns="0" rIns="18288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Kekayaan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Intelektual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adalah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hak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eksklusif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diberikan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suatu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atau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peraturan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kepada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seseorang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atau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sekelompok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orang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atas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karya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ciptaannya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atau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invensinya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8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 noEditPoints="1"/>
          </p:cNvSpPr>
          <p:nvPr/>
        </p:nvSpPr>
        <p:spPr bwMode="gray">
          <a:xfrm rot="-1358056">
            <a:off x="1143005" y="2590802"/>
            <a:ext cx="6615113" cy="2919413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656565"/>
              </a:gs>
              <a:gs pos="100000">
                <a:srgbClr val="DDDDDD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gray">
          <a:xfrm>
            <a:off x="2971802" y="3581400"/>
            <a:ext cx="32004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DJKI</a:t>
            </a:r>
            <a:r>
              <a:rPr lang="en-US" altLang="zh-CN" sz="1600" dirty="0" smtClean="0">
                <a:solidFill>
                  <a:srgbClr val="0000FF"/>
                </a:solidFill>
                <a:ea typeface="SimSun" pitchFamily="2" charset="-122"/>
                <a:cs typeface="Times New Roman" pitchFamily="18" charset="0"/>
              </a:rPr>
              <a:t> 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gray">
          <a:xfrm>
            <a:off x="1828804" y="2514603"/>
            <a:ext cx="1295400" cy="1301750"/>
          </a:xfrm>
          <a:prstGeom prst="ellipse">
            <a:avLst/>
          </a:prstGeom>
          <a:gradFill rotWithShape="1">
            <a:gsLst>
              <a:gs pos="0">
                <a:srgbClr val="DDEEAA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46505E">
                <a:alpha val="50000"/>
              </a:srgbClr>
            </a:prstShdw>
          </a:effectLst>
        </p:spPr>
        <p:txBody>
          <a:bodyPr wrap="none" lIns="91431" tIns="45715" rIns="91431" bIns="45715" anchor="ctr"/>
          <a:lstStyle/>
          <a:p>
            <a:pPr algn="ctr"/>
            <a:endParaRPr lang="en-US">
              <a:cs typeface="Times New Roman" pitchFamily="18" charset="0"/>
            </a:endParaRPr>
          </a:p>
        </p:txBody>
      </p:sp>
      <p:pic>
        <p:nvPicPr>
          <p:cNvPr id="44037" name="Picture 5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2" y="2819403"/>
            <a:ext cx="1003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gray">
          <a:xfrm>
            <a:off x="1752602" y="2895601"/>
            <a:ext cx="144780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Varietas Tanaman</a:t>
            </a: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gray">
          <a:xfrm>
            <a:off x="3276602" y="1905003"/>
            <a:ext cx="1295400" cy="1301750"/>
          </a:xfrm>
          <a:prstGeom prst="ellipse">
            <a:avLst/>
          </a:prstGeom>
          <a:gradFill rotWithShape="1">
            <a:gsLst>
              <a:gs pos="0">
                <a:srgbClr val="F7FCFD"/>
              </a:gs>
              <a:gs pos="100000">
                <a:srgbClr val="0099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12700" dir="10800000">
              <a:srgbClr val="46505E">
                <a:alpha val="50000"/>
              </a:srgbClr>
            </a:prstShdw>
          </a:effectLst>
        </p:spPr>
        <p:txBody>
          <a:bodyPr wrap="none" lIns="91431" tIns="45715" rIns="91431" bIns="45715" anchor="ctr"/>
          <a:lstStyle/>
          <a:p>
            <a:pPr algn="ctr"/>
            <a:endParaRPr lang="en-US">
              <a:cs typeface="Times New Roman" pitchFamily="18" charset="0"/>
            </a:endParaRPr>
          </a:p>
        </p:txBody>
      </p:sp>
      <p:pic>
        <p:nvPicPr>
          <p:cNvPr id="44040" name="Picture 8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3" y="1739903"/>
            <a:ext cx="1003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gray">
          <a:xfrm>
            <a:off x="3276602" y="2362201"/>
            <a:ext cx="121920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Hak Cipta</a:t>
            </a:r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gray">
          <a:xfrm>
            <a:off x="6629403" y="2286002"/>
            <a:ext cx="1219200" cy="1301750"/>
          </a:xfrm>
          <a:prstGeom prst="ellipse">
            <a:avLst/>
          </a:prstGeom>
          <a:gradFill rotWithShape="1">
            <a:gsLst>
              <a:gs pos="0">
                <a:srgbClr val="DDBBFF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63500" dir="10800000">
              <a:srgbClr val="46505E">
                <a:alpha val="50000"/>
              </a:srgbClr>
            </a:prstShdw>
          </a:effectLst>
        </p:spPr>
        <p:txBody>
          <a:bodyPr wrap="none" lIns="91431" tIns="45715" rIns="91431" bIns="45715" anchor="ctr"/>
          <a:lstStyle/>
          <a:p>
            <a:pPr algn="ctr"/>
            <a:endParaRPr lang="en-US">
              <a:cs typeface="Times New Roman" pitchFamily="18" charset="0"/>
            </a:endParaRPr>
          </a:p>
        </p:txBody>
      </p:sp>
      <p:pic>
        <p:nvPicPr>
          <p:cNvPr id="44043" name="Picture 11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8" y="2044703"/>
            <a:ext cx="1003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4" name="Text Box 12"/>
          <p:cNvSpPr txBox="1">
            <a:spLocks noChangeArrowheads="1"/>
          </p:cNvSpPr>
          <p:nvPr/>
        </p:nvSpPr>
        <p:spPr bwMode="gray">
          <a:xfrm>
            <a:off x="6705600" y="2743201"/>
            <a:ext cx="1152525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Paten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gray">
          <a:xfrm>
            <a:off x="4267202" y="4648200"/>
            <a:ext cx="1295400" cy="1295400"/>
          </a:xfrm>
          <a:prstGeom prst="ellipse">
            <a:avLst/>
          </a:prstGeom>
          <a:gradFill rotWithShape="1">
            <a:gsLst>
              <a:gs pos="0">
                <a:srgbClr val="FFE3B9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>
              <a:srgbClr val="46505E">
                <a:alpha val="50000"/>
              </a:srgbClr>
            </a:prstShdw>
          </a:effectLst>
        </p:spPr>
        <p:txBody>
          <a:bodyPr wrap="none" lIns="91431" tIns="45715" rIns="91431" bIns="45715" anchor="ctr"/>
          <a:lstStyle/>
          <a:p>
            <a:pPr algn="ctr"/>
            <a:endParaRPr lang="en-US">
              <a:cs typeface="Times New Roman" pitchFamily="18" charset="0"/>
            </a:endParaRPr>
          </a:p>
        </p:txBody>
      </p:sp>
      <p:pic>
        <p:nvPicPr>
          <p:cNvPr id="44046" name="Picture 14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3" y="4343402"/>
            <a:ext cx="1003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7" name="Text Box 15"/>
          <p:cNvSpPr txBox="1">
            <a:spLocks noChangeArrowheads="1"/>
          </p:cNvSpPr>
          <p:nvPr/>
        </p:nvSpPr>
        <p:spPr bwMode="gray">
          <a:xfrm>
            <a:off x="4495457" y="5105400"/>
            <a:ext cx="891272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Merek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gray">
          <a:xfrm>
            <a:off x="2667003" y="4953000"/>
            <a:ext cx="1295400" cy="1295400"/>
          </a:xfrm>
          <a:prstGeom prst="ellipse">
            <a:avLst/>
          </a:prstGeom>
          <a:gradFill rotWithShape="1">
            <a:gsLst>
              <a:gs pos="0">
                <a:srgbClr val="83E6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>
              <a:srgbClr val="46505E">
                <a:alpha val="50000"/>
              </a:srgbClr>
            </a:prstShdw>
          </a:effectLst>
        </p:spPr>
        <p:txBody>
          <a:bodyPr wrap="none" lIns="91431" tIns="45715" rIns="91431" bIns="45715" anchor="ctr"/>
          <a:lstStyle/>
          <a:p>
            <a:pPr algn="ctr"/>
            <a:endParaRPr lang="en-US">
              <a:cs typeface="Times New Roman" pitchFamily="18" charset="0"/>
            </a:endParaRPr>
          </a:p>
        </p:txBody>
      </p:sp>
      <p:pic>
        <p:nvPicPr>
          <p:cNvPr id="44049" name="Picture 1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1" y="4914902"/>
            <a:ext cx="1003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0" name="Text Box 18"/>
          <p:cNvSpPr txBox="1">
            <a:spLocks noChangeArrowheads="1"/>
          </p:cNvSpPr>
          <p:nvPr/>
        </p:nvSpPr>
        <p:spPr bwMode="gray">
          <a:xfrm>
            <a:off x="2765913" y="5334002"/>
            <a:ext cx="111980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Disain </a:t>
            </a:r>
          </a:p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Industri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gray">
          <a:xfrm>
            <a:off x="5867403" y="3733801"/>
            <a:ext cx="1295400" cy="1301750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10404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12700" dir="10800000">
              <a:srgbClr val="004182"/>
            </a:prstShdw>
          </a:effectLst>
        </p:spPr>
        <p:txBody>
          <a:bodyPr wrap="none" lIns="91431" tIns="45715" rIns="91431" bIns="45715" anchor="ctr"/>
          <a:lstStyle/>
          <a:p>
            <a:pPr algn="ctr"/>
            <a:endParaRPr lang="en-US">
              <a:cs typeface="Times New Roman" pitchFamily="18" charset="0"/>
            </a:endParaRP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gray">
          <a:xfrm>
            <a:off x="6096002" y="4190999"/>
            <a:ext cx="919625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cs typeface="Times New Roman" pitchFamily="18" charset="0"/>
              </a:rPr>
              <a:t> DTLST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gray">
          <a:xfrm>
            <a:off x="5029204" y="1524000"/>
            <a:ext cx="1295400" cy="1295400"/>
          </a:xfrm>
          <a:prstGeom prst="ellipse">
            <a:avLst/>
          </a:prstGeom>
          <a:gradFill rotWithShape="1">
            <a:gsLst>
              <a:gs pos="0">
                <a:srgbClr val="C457D3"/>
              </a:gs>
              <a:gs pos="100000">
                <a:srgbClr val="461F4B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>
              <a:srgbClr val="004182"/>
            </a:prstShdw>
          </a:effectLst>
        </p:spPr>
        <p:txBody>
          <a:bodyPr wrap="none" lIns="91431" tIns="45715" rIns="91431" bIns="45715" anchor="ctr"/>
          <a:lstStyle/>
          <a:p>
            <a:pPr algn="ctr"/>
            <a:endParaRPr lang="en-US">
              <a:cs typeface="Times New Roman" pitchFamily="18" charset="0"/>
            </a:endParaRP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gray">
          <a:xfrm>
            <a:off x="5181603" y="1905003"/>
            <a:ext cx="990599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Verdana" pitchFamily="34" charset="0"/>
                <a:cs typeface="Times New Roman" pitchFamily="18" charset="0"/>
              </a:rPr>
              <a:t>Rahasia Dagang</a:t>
            </a:r>
          </a:p>
        </p:txBody>
      </p:sp>
      <p:sp>
        <p:nvSpPr>
          <p:cNvPr id="32792" name="Freeform 24"/>
          <p:cNvSpPr>
            <a:spLocks noEditPoints="1"/>
          </p:cNvSpPr>
          <p:nvPr/>
        </p:nvSpPr>
        <p:spPr bwMode="gray">
          <a:xfrm>
            <a:off x="457202" y="2514601"/>
            <a:ext cx="2895599" cy="2635250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100000">
                <a:srgbClr val="009999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chemeClr val="tx2">
                <a:alpha val="50000"/>
              </a:schemeClr>
            </a:outerShdw>
          </a:effectLst>
        </p:spPr>
        <p:txBody>
          <a:bodyPr lIns="91431" tIns="45715" rIns="91431" bIns="45715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1860" y="783304"/>
            <a:ext cx="5517485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2000" dirty="0" smtClean="0"/>
              <a:t>RUANG LINGKUP KEKAYAAN INTELEKTUAL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77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9DDCAE-1761-48F7-AA0C-BE194BF1DE46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6019800" y="1447800"/>
            <a:ext cx="3124200" cy="2743200"/>
          </a:xfrm>
          <a:prstGeom prst="irregularSeal2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/>
              <a:t>IMPLEMENTASI HAK DESAIN INDUSTRI PADA PRODUK DIANTARA KELOMPOK HKI LAINNYA</a:t>
            </a:r>
            <a:endParaRPr lang="en-GB" sz="2400" b="1" smtClean="0"/>
          </a:p>
        </p:txBody>
      </p:sp>
      <p:pic>
        <p:nvPicPr>
          <p:cNvPr id="6149" name="Picture 4" descr="PDA-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767" t="4507" r="5249"/>
          <a:stretch>
            <a:fillRect/>
          </a:stretch>
        </p:blipFill>
        <p:spPr>
          <a:xfrm>
            <a:off x="1000100" y="1714488"/>
            <a:ext cx="2806700" cy="3122625"/>
          </a:xfrm>
          <a:noFill/>
        </p:spPr>
      </p:pic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143000" y="1752600"/>
            <a:ext cx="762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 flipV="1">
            <a:off x="2057400" y="1371600"/>
            <a:ext cx="2362200" cy="533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 type="none" w="sm" len="sm"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4495800" y="1219200"/>
            <a:ext cx="1981200" cy="793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CC3300"/>
                </a:solidFill>
                <a:latin typeface="Times New Roman" pitchFamily="18" charset="0"/>
              </a:rPr>
              <a:t>MEREK </a:t>
            </a:r>
            <a:r>
              <a:rPr lang="en-US" sz="1400" b="1" dirty="0">
                <a:solidFill>
                  <a:srgbClr val="CC3300"/>
                </a:solidFill>
                <a:latin typeface="Times New Roman" pitchFamily="18" charset="0"/>
                <a:sym typeface="Wingdings" pitchFamily="2" charset="2"/>
              </a:rPr>
              <a:t> “</a:t>
            </a:r>
            <a:r>
              <a:rPr lang="en-US" sz="1600" b="1" dirty="0" err="1">
                <a:solidFill>
                  <a:srgbClr val="CC3300"/>
                </a:solidFill>
                <a:latin typeface="Times New Roman" pitchFamily="18" charset="0"/>
                <a:sym typeface="Wingdings" pitchFamily="2" charset="2"/>
              </a:rPr>
              <a:t>acer”sebagai</a:t>
            </a: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CC3300"/>
                </a:solidFill>
                <a:latin typeface="Times New Roman" pitchFamily="18" charset="0"/>
                <a:sym typeface="Wingdings" pitchFamily="2" charset="2"/>
              </a:rPr>
              <a:t>simbol</a:t>
            </a: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CC3300"/>
                </a:solidFill>
                <a:latin typeface="Times New Roman" pitchFamily="18" charset="0"/>
                <a:sym typeface="Wingdings" pitchFamily="2" charset="2"/>
              </a:rPr>
              <a:t>dagang</a:t>
            </a:r>
            <a:endParaRPr lang="en-US" sz="1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6153" name="Freeform 8"/>
          <p:cNvSpPr>
            <a:spLocks/>
          </p:cNvSpPr>
          <p:nvPr/>
        </p:nvSpPr>
        <p:spPr bwMode="auto">
          <a:xfrm>
            <a:off x="801688" y="1639888"/>
            <a:ext cx="3163887" cy="3048000"/>
          </a:xfrm>
          <a:custGeom>
            <a:avLst/>
            <a:gdLst>
              <a:gd name="T0" fmla="*/ 2147483647 w 1993"/>
              <a:gd name="T1" fmla="*/ 2147483647 h 1920"/>
              <a:gd name="T2" fmla="*/ 0 w 1993"/>
              <a:gd name="T3" fmla="*/ 2147483647 h 1920"/>
              <a:gd name="T4" fmla="*/ 2147483647 w 1993"/>
              <a:gd name="T5" fmla="*/ 0 h 1920"/>
              <a:gd name="T6" fmla="*/ 2147483647 w 1993"/>
              <a:gd name="T7" fmla="*/ 2147483647 h 1920"/>
              <a:gd name="T8" fmla="*/ 2147483647 w 1993"/>
              <a:gd name="T9" fmla="*/ 2147483647 h 1920"/>
              <a:gd name="T10" fmla="*/ 2147483647 w 1993"/>
              <a:gd name="T11" fmla="*/ 2147483647 h 19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93"/>
              <a:gd name="T19" fmla="*/ 0 h 1920"/>
              <a:gd name="T20" fmla="*/ 1993 w 1993"/>
              <a:gd name="T21" fmla="*/ 1920 h 19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93" h="1920">
                <a:moveTo>
                  <a:pt x="558" y="1783"/>
                </a:moveTo>
                <a:lnTo>
                  <a:pt x="0" y="28"/>
                </a:lnTo>
                <a:lnTo>
                  <a:pt x="1326" y="0"/>
                </a:lnTo>
                <a:lnTo>
                  <a:pt x="1993" y="1792"/>
                </a:lnTo>
                <a:lnTo>
                  <a:pt x="613" y="1920"/>
                </a:lnTo>
                <a:lnTo>
                  <a:pt x="558" y="1783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 flipV="1">
            <a:off x="3352800" y="2895600"/>
            <a:ext cx="3048000" cy="76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miter lim="800000"/>
            <a:headEnd type="none" w="sm" len="sm"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6553200" y="2362200"/>
            <a:ext cx="1981200" cy="1155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DESAIN INDUSTRI</a:t>
            </a:r>
            <a:r>
              <a:rPr lang="en-US" sz="1400" b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 Desain penampilan Pocket PC atau desain Penampakkan Luar dari Pocket PC</a:t>
            </a:r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2667000" y="3581400"/>
            <a:ext cx="1981200" cy="457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miter lim="800000"/>
            <a:headEnd type="none" w="sm" len="sm"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21" name="Text Box 12"/>
          <p:cNvSpPr txBox="1">
            <a:spLocks noChangeArrowheads="1"/>
          </p:cNvSpPr>
          <p:nvPr/>
        </p:nvSpPr>
        <p:spPr bwMode="auto">
          <a:xfrm>
            <a:off x="4724400" y="3810000"/>
            <a:ext cx="1981200" cy="138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latin typeface="Times New Roman" pitchFamily="18" charset="0"/>
              </a:rPr>
              <a:t>PATEN</a:t>
            </a:r>
            <a:r>
              <a:rPr lang="en-US" sz="1400" b="1" dirty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1400" b="1" dirty="0" err="1">
                <a:latin typeface="Times New Roman" pitchFamily="18" charset="0"/>
                <a:sym typeface="Wingdings" pitchFamily="2" charset="2"/>
              </a:rPr>
              <a:t>Penemuan</a:t>
            </a:r>
            <a:r>
              <a:rPr lang="en-US" sz="14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 err="1">
                <a:latin typeface="Times New Roman" pitchFamily="18" charset="0"/>
                <a:sym typeface="Wingdings" pitchFamily="2" charset="2"/>
              </a:rPr>
              <a:t>teknologi</a:t>
            </a:r>
            <a:r>
              <a:rPr lang="en-US" sz="14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 err="1">
                <a:latin typeface="Times New Roman" pitchFamily="18" charset="0"/>
                <a:sym typeface="Wingdings" pitchFamily="2" charset="2"/>
              </a:rPr>
              <a:t>berupa</a:t>
            </a:r>
            <a:r>
              <a:rPr lang="en-US" sz="14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 err="1">
                <a:latin typeface="Times New Roman" pitchFamily="18" charset="0"/>
                <a:sym typeface="Wingdings" pitchFamily="2" charset="2"/>
              </a:rPr>
              <a:t>komputer</a:t>
            </a:r>
            <a:r>
              <a:rPr lang="en-US" sz="14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 err="1">
                <a:latin typeface="Times New Roman" pitchFamily="18" charset="0"/>
                <a:sym typeface="Wingdings" pitchFamily="2" charset="2"/>
              </a:rPr>
              <a:t>dalam</a:t>
            </a:r>
            <a:r>
              <a:rPr lang="en-US" sz="14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 err="1">
                <a:latin typeface="Times New Roman" pitchFamily="18" charset="0"/>
                <a:sym typeface="Wingdings" pitchFamily="2" charset="2"/>
              </a:rPr>
              <a:t>ukuran</a:t>
            </a:r>
            <a:r>
              <a:rPr lang="en-US" sz="14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 err="1">
                <a:latin typeface="Times New Roman" pitchFamily="18" charset="0"/>
                <a:sym typeface="Wingdings" pitchFamily="2" charset="2"/>
              </a:rPr>
              <a:t>kecil</a:t>
            </a:r>
            <a:r>
              <a:rPr lang="en-US" sz="1400" b="1" dirty="0">
                <a:latin typeface="Times New Roman" pitchFamily="18" charset="0"/>
                <a:sym typeface="Wingdings" pitchFamily="2" charset="2"/>
              </a:rPr>
              <a:t> yang </a:t>
            </a:r>
            <a:r>
              <a:rPr lang="en-US" sz="1400" b="1" dirty="0" err="1">
                <a:latin typeface="Times New Roman" pitchFamily="18" charset="0"/>
                <a:sym typeface="Wingdings" pitchFamily="2" charset="2"/>
              </a:rPr>
              <a:t>dapat</a:t>
            </a:r>
            <a:r>
              <a:rPr lang="en-US" sz="14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 err="1">
                <a:latin typeface="Times New Roman" pitchFamily="18" charset="0"/>
                <a:sym typeface="Wingdings" pitchFamily="2" charset="2"/>
              </a:rPr>
              <a:t>dimasukkan</a:t>
            </a:r>
            <a:r>
              <a:rPr lang="en-US" sz="14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 err="1">
                <a:latin typeface="Times New Roman" pitchFamily="18" charset="0"/>
                <a:sym typeface="Wingdings" pitchFamily="2" charset="2"/>
              </a:rPr>
              <a:t>ke</a:t>
            </a:r>
            <a:r>
              <a:rPr lang="en-US" sz="14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 err="1">
                <a:latin typeface="Times New Roman" pitchFamily="18" charset="0"/>
                <a:sym typeface="Wingdings" pitchFamily="2" charset="2"/>
              </a:rPr>
              <a:t>dalam</a:t>
            </a:r>
            <a:r>
              <a:rPr lang="en-US" sz="14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 err="1">
                <a:latin typeface="Times New Roman" pitchFamily="18" charset="0"/>
                <a:sym typeface="Wingdings" pitchFamily="2" charset="2"/>
              </a:rPr>
              <a:t>saku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2438400" y="3505200"/>
            <a:ext cx="685800" cy="167640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miter lim="800000"/>
            <a:headEnd type="none" w="sm" len="sm"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2362200" y="5367156"/>
            <a:ext cx="2819400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accent6"/>
                </a:solidFill>
                <a:latin typeface="Times New Roman" pitchFamily="18" charset="0"/>
              </a:rPr>
              <a:t>DESAIN TATA LETAK SIRKUIT TERPADU</a:t>
            </a:r>
            <a:r>
              <a:rPr lang="en-US" sz="1400" b="1" dirty="0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1400" b="1" dirty="0" err="1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Desain</a:t>
            </a:r>
            <a:r>
              <a:rPr lang="en-US" sz="1400" b="1" dirty="0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tata</a:t>
            </a:r>
            <a:r>
              <a:rPr lang="en-US" sz="1400" b="1" dirty="0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letak</a:t>
            </a:r>
            <a:r>
              <a:rPr lang="en-US" sz="1400" b="1" dirty="0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 IC </a:t>
            </a:r>
            <a:r>
              <a:rPr lang="en-US" sz="1400" b="1" dirty="0" err="1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pada</a:t>
            </a:r>
            <a:r>
              <a:rPr lang="en-US" sz="1400" b="1" dirty="0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rangkaian</a:t>
            </a:r>
            <a:r>
              <a:rPr lang="en-US" sz="1400" b="1" dirty="0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elektronik</a:t>
            </a:r>
            <a:r>
              <a:rPr lang="en-US" sz="1400" b="1" dirty="0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di</a:t>
            </a:r>
            <a:r>
              <a:rPr lang="en-US" sz="1400" b="1" dirty="0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dalam</a:t>
            </a:r>
            <a:r>
              <a:rPr lang="en-US" sz="1400" b="1" dirty="0">
                <a:solidFill>
                  <a:schemeClr val="accent6"/>
                </a:solidFill>
                <a:latin typeface="Times New Roman" pitchFamily="18" charset="0"/>
                <a:sym typeface="Wingdings" pitchFamily="2" charset="2"/>
              </a:rPr>
              <a:t> Pocket PC</a:t>
            </a:r>
            <a:endParaRPr lang="en-US" sz="14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 flipH="1">
            <a:off x="1066800" y="2895600"/>
            <a:ext cx="1295400" cy="2057400"/>
          </a:xfrm>
          <a:prstGeom prst="line">
            <a:avLst/>
          </a:prstGeom>
          <a:noFill/>
          <a:ln w="38100">
            <a:solidFill>
              <a:srgbClr val="66FF33"/>
            </a:solidFill>
            <a:prstDash val="dash"/>
            <a:miter lim="800000"/>
            <a:headEnd type="none" w="sm" len="sm"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61" name="Text Box 16"/>
          <p:cNvSpPr txBox="1">
            <a:spLocks noChangeArrowheads="1"/>
          </p:cNvSpPr>
          <p:nvPr/>
        </p:nvSpPr>
        <p:spPr bwMode="auto">
          <a:xfrm>
            <a:off x="609600" y="5105400"/>
            <a:ext cx="1752600" cy="942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66FF33"/>
                </a:solidFill>
                <a:latin typeface="Times New Roman" pitchFamily="18" charset="0"/>
              </a:rPr>
              <a:t>HAK CIPTA</a:t>
            </a:r>
            <a:r>
              <a:rPr lang="en-US" sz="1400" b="1">
                <a:solidFill>
                  <a:srgbClr val="66FF33"/>
                </a:solidFill>
                <a:latin typeface="Times New Roman" pitchFamily="18" charset="0"/>
                <a:sym typeface="Wingdings" pitchFamily="2" charset="2"/>
              </a:rPr>
              <a:t> Program Komputer yang dipakai pada Pocket PC</a:t>
            </a:r>
            <a:endParaRPr lang="en-US" sz="1400" b="1">
              <a:solidFill>
                <a:srgbClr val="66FF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2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00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684" y="453513"/>
            <a:ext cx="8126361" cy="609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33575" y="410369"/>
            <a:ext cx="5381625" cy="820738"/>
          </a:xfrm>
        </p:spPr>
        <p:txBody>
          <a:bodyPr lIns="91436" tIns="45718" rIns="91436" bIns="45718" anchor="b"/>
          <a:lstStyle/>
          <a:p>
            <a:pPr>
              <a:defRPr/>
            </a:pPr>
            <a:r>
              <a:rPr lang="en-US" sz="4000" dirty="0" err="1">
                <a:solidFill>
                  <a:schemeClr val="tx1"/>
                </a:solidFill>
              </a:rPr>
              <a:t>Desain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Industri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2915265"/>
          </a:xfrm>
        </p:spPr>
        <p:txBody>
          <a:bodyPr lIns="91436" tIns="45718" rIns="91436" bIns="45718"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Kreasi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tentang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bentuk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konfigurasi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komposisi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garis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warna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garis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warna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gabungan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daripadanya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berbentuk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tiga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dimensi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dua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dimensi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memberikan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kesan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estetis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diwujudkan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pola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tiga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dimensi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dua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dimensi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serta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dipakai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menghasilkan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suatu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produk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barang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komoditas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industri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kerajinan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tangan</a:t>
            </a:r>
            <a:endParaRPr lang="en-US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5844" name="Picture 4" descr="kur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876800"/>
            <a:ext cx="1657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lema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8768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ro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76800"/>
            <a:ext cx="152717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des_ind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022938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4940300"/>
            <a:ext cx="2133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234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4AA487-9E56-4BB7-B28E-32E562919C6F}" type="slidenum">
              <a:rPr lang="id-ID" smtClean="0">
                <a:latin typeface="Arial" charset="0"/>
              </a:rPr>
              <a:pPr/>
              <a:t>16</a:t>
            </a:fld>
            <a:endParaRPr lang="id-ID" smtClean="0">
              <a:latin typeface="Arial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315200" cy="60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/>
              <a:t>CONTOH-CONTOH DESAIN INDUSTRI</a:t>
            </a:r>
            <a:endParaRPr lang="en-GB" sz="2800" b="1" smtClean="0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2357422" y="857232"/>
            <a:ext cx="2667000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</a:rPr>
              <a:t>Produk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</a:rPr>
              <a:t>terdapat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</a:rPr>
              <a:t>elemen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</a:rPr>
              <a:t>Desain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</a:rPr>
              <a:t>Industri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</a:rPr>
              <a:t> 3 D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5943600" y="1371600"/>
            <a:ext cx="2362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Produk Gabungan 2D &amp; 3D </a:t>
            </a:r>
            <a:endParaRPr lang="en-GB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9712" name="Picture 15" descr="Lamp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785926"/>
            <a:ext cx="1808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rc_mi" descr="http://1.bp.blogspot.com/_H8WNXC0ftdg/TOp0ypBeOTI/AAAAAAAAAq4/SCTGXHUwb7w/s1600/Cool-Inventions-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857628"/>
            <a:ext cx="1928826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daddytypes.com/archive/nid_bamboo_trik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071942"/>
            <a:ext cx="4761865" cy="248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rc_mi" descr="http://www.indonesiakreatif.net/upload/Image/4%20April%202012/DS%20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714488"/>
            <a:ext cx="4357719" cy="200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745181"/>
          </a:xfrm>
        </p:spPr>
        <p:txBody>
          <a:bodyPr/>
          <a:lstStyle/>
          <a:p>
            <a:pPr algn="ctr"/>
            <a:r>
              <a:rPr lang="en-US" dirty="0" smtClean="0"/>
              <a:t>PATEN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75505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0" algn="just">
              <a:lnSpc>
                <a:spcPct val="150000"/>
              </a:lnSpc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Paten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eksklusif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diberikan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inventor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invensinya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jangka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melaksanakan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sendiri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invensi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persetujuan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pihak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melaksanakannya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8738" indent="0" algn="just">
              <a:lnSpc>
                <a:spcPct val="150000"/>
              </a:lnSpc>
              <a:buNone/>
              <a:defRPr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Syarat :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a.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spesifik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dibidang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b.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baru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c.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inventif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diterapkan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industri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jangka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perlindungan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Paten 20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paten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sederhana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selama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perlindungan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Konstitutif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18" y="206477"/>
            <a:ext cx="8914582" cy="612058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Yang </a:t>
            </a:r>
            <a:r>
              <a:rPr lang="en-US" sz="3600" dirty="0" err="1" smtClean="0">
                <a:solidFill>
                  <a:schemeClr val="tx1"/>
                </a:solidFill>
              </a:rPr>
              <a:t>perlu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diperhatikan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dipertimbangkan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sebelum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mengajukan</a:t>
            </a:r>
            <a:r>
              <a:rPr lang="en-US" sz="3600" dirty="0" smtClean="0">
                <a:solidFill>
                  <a:schemeClr val="tx1"/>
                </a:solidFill>
              </a:rPr>
              <a:t> paten </a:t>
            </a:r>
            <a:r>
              <a:rPr lang="en-US" sz="3600" dirty="0" err="1" smtClean="0">
                <a:solidFill>
                  <a:schemeClr val="tx1"/>
                </a:solidFill>
              </a:rPr>
              <a:t>yaitu</a:t>
            </a:r>
            <a:r>
              <a:rPr lang="en-US" sz="3600" dirty="0" smtClean="0">
                <a:solidFill>
                  <a:schemeClr val="tx1"/>
                </a:solidFill>
              </a:rPr>
              <a:t> :</a:t>
            </a:r>
          </a:p>
          <a:p>
            <a:pPr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Paten </a:t>
            </a:r>
            <a:r>
              <a:rPr lang="en-US" sz="3600" dirty="0" err="1" smtClean="0">
                <a:solidFill>
                  <a:schemeClr val="tx1"/>
                </a:solidFill>
              </a:rPr>
              <a:t>bisa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diproduksi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Paten marketable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Cost </a:t>
            </a:r>
            <a:r>
              <a:rPr lang="en-US" sz="3600" dirty="0" err="1" smtClean="0">
                <a:solidFill>
                  <a:schemeClr val="tx1"/>
                </a:solidFill>
              </a:rPr>
              <a:t>maintanance</a:t>
            </a:r>
            <a:r>
              <a:rPr lang="en-US" sz="3600" dirty="0" smtClean="0">
                <a:solidFill>
                  <a:schemeClr val="tx1"/>
                </a:solidFill>
              </a:rPr>
              <a:t> ( </a:t>
            </a:r>
            <a:r>
              <a:rPr lang="en-US" sz="3600" dirty="0" err="1" smtClean="0">
                <a:solidFill>
                  <a:schemeClr val="tx1"/>
                </a:solidFill>
              </a:rPr>
              <a:t>semakin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meningkat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setelah</a:t>
            </a:r>
            <a:r>
              <a:rPr lang="en-US" sz="3600" dirty="0" smtClean="0">
                <a:solidFill>
                  <a:schemeClr val="tx1"/>
                </a:solidFill>
              </a:rPr>
              <a:t> 3 </a:t>
            </a:r>
            <a:r>
              <a:rPr lang="en-US" sz="3600" dirty="0" err="1" smtClean="0">
                <a:solidFill>
                  <a:schemeClr val="tx1"/>
                </a:solidFill>
              </a:rPr>
              <a:t>tahun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pertama</a:t>
            </a:r>
            <a:r>
              <a:rPr lang="en-US" sz="3600" dirty="0" smtClean="0">
                <a:solidFill>
                  <a:schemeClr val="tx1"/>
                </a:solidFill>
              </a:rPr>
              <a:t> 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4080454" cy="1934391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1.Judul </a:t>
            </a:r>
            <a:r>
              <a:rPr lang="en-US" sz="2000" cap="none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Invensi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2.Bidang </a:t>
            </a:r>
            <a:r>
              <a:rPr lang="en-US" sz="2000" cap="none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Teknik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2000" cap="none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Invensi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3.Latar </a:t>
            </a:r>
            <a:r>
              <a:rPr lang="en-US" sz="2000" cap="none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Belakang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2000" cap="none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Invensi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4.Ringkasan </a:t>
            </a:r>
            <a:r>
              <a:rPr lang="en-US" sz="2000" cap="none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Invensi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5.Uraian </a:t>
            </a:r>
            <a:r>
              <a:rPr lang="en-US" sz="2000" cap="none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Singkat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2000" cap="none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Gambar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6.Uraian </a:t>
            </a:r>
            <a:r>
              <a:rPr lang="en-US" sz="2000" cap="none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Lengkap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2000" cap="none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Invensi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>
          <a:xfrm>
            <a:off x="0" y="152400"/>
            <a:ext cx="4038600" cy="533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17463" algn="ctr">
              <a:spcBef>
                <a:spcPct val="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DESKRIPSI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6163" y="6453188"/>
            <a:ext cx="442912" cy="2682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8433BE-EF35-4C2C-B99C-0831FAC55C5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572000" y="838200"/>
            <a:ext cx="44957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marL="541782" indent="-514350">
              <a:buFont typeface="Wingdings 2" pitchFamily="18" charset="2"/>
              <a:buAutoNum type="arabicPeriod"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541782" indent="-514350">
              <a:buFont typeface="Wingdings 2" pitchFamily="18" charset="2"/>
              <a:buAutoNum type="arabicPeriod"/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541782" indent="-514350">
              <a:buFont typeface="Wingdings 2" pitchFamily="18" charset="2"/>
              <a:buAutoNum type="arabicPeriod"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541782" indent="-514350">
              <a:buFont typeface="Wingdings 2" pitchFamily="18" charset="2"/>
              <a:buAutoNum type="arabicPeriod"/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541782" indent="-514350">
              <a:buFont typeface="Wingdings 2" pitchFamily="18" charset="2"/>
              <a:buAutoNum type="arabicPeriod"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541782" indent="-514350">
              <a:buFont typeface="Wingdings 2" pitchFamily="18" charset="2"/>
              <a:buAutoNum type="arabicPeriod"/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541782" indent="-514350">
              <a:buFont typeface="Wingdings 2" pitchFamily="18" charset="2"/>
              <a:buAutoNum type="arabicPeriod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MENGGAMBARKAN INTI INVENSI YANG DIMINTAKAN PERLINDUNGAN HUKUM</a:t>
            </a:r>
          </a:p>
          <a:p>
            <a:pPr marL="541782" indent="-514350">
              <a:buFont typeface="Wingdings 2" pitchFamily="18" charset="2"/>
              <a:buAutoNum type="arabicPeriod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URAIAN JELAS DIDUKUNG OLEH DESKRIPSI</a:t>
            </a:r>
          </a:p>
          <a:p>
            <a:pPr marL="541782" indent="-514350">
              <a:buFont typeface="Wingdings 2" pitchFamily="18" charset="2"/>
              <a:buAutoNum type="arabicPeriod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MENGUNGKAPKAN SEMUA KEISTIMEWAAN TEKNIK DALAM INVENSI</a:t>
            </a:r>
          </a:p>
          <a:p>
            <a:pPr marL="541782" indent="-514350">
              <a:buFont typeface="Wingdings 2" pitchFamily="18" charset="2"/>
              <a:buAutoNum type="arabicPeriod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 BOLEH BERISI GAMBAR/GRAFIK TETAPI DAPAT BERISI TABEL, RUMUS KIMIA DAN MATEMATIKA</a:t>
            </a:r>
          </a:p>
          <a:p>
            <a:pPr marL="541782" indent="-514350">
              <a:buFont typeface="Wingdings 2" pitchFamily="18" charset="2"/>
              <a:buAutoNum type="arabicPeriod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 BOLEH BERISI KATA-KATA YANG AMBIGU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572000" y="266700"/>
            <a:ext cx="40386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marL="17463" algn="ctr">
              <a:spcBef>
                <a:spcPct val="0"/>
              </a:spcBef>
            </a:pPr>
            <a:r>
              <a:rPr lang="en-US" sz="3600" dirty="0" smtClean="0">
                <a:latin typeface="Arial" charset="0"/>
                <a:cs typeface="Arial" charset="0"/>
              </a:rPr>
              <a:t>KLAIM</a:t>
            </a:r>
            <a:endParaRPr lang="en-US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52400" y="38100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marL="541782" indent="-514350">
              <a:buFont typeface="Wingdings 2" pitchFamily="18" charset="2"/>
              <a:buAutoNum type="arabicPeriod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SPESIFIKASI PATEN YANG AKAN DISERTAKAN DALAM LEMBARAN PENGUMUMAN YANG MERUPAKAN RINGKASAN URAIAN</a:t>
            </a:r>
          </a:p>
          <a:p>
            <a:pPr marL="541782" indent="-514350">
              <a:buFont typeface="Wingdings 2" pitchFamily="18" charset="2"/>
              <a:buAutoNum type="arabicPeriod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DITULIS SINGKAT TIDAK BOLEH LEBIH DARI 200 KATA</a:t>
            </a:r>
          </a:p>
          <a:p>
            <a:pPr marL="541782" indent="-514350">
              <a:buFont typeface="Wingdings 2" pitchFamily="18" charset="2"/>
              <a:buAutoNum type="arabicPeriod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 DIPERLUKAN GAMBAR DAPAT DISERTAKAN</a:t>
            </a:r>
          </a:p>
          <a:p>
            <a:pPr marL="541782" indent="-514350">
              <a:buFont typeface="Wingdings 2" pitchFamily="18" charset="2"/>
              <a:buAutoNum type="arabicPeriod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52400" y="3276600"/>
            <a:ext cx="38862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marL="17463" algn="ctr">
              <a:spcBef>
                <a:spcPct val="0"/>
              </a:spcBef>
            </a:pPr>
            <a:r>
              <a:rPr lang="en-US" sz="3600" dirty="0" smtClean="0">
                <a:latin typeface="Arial" charset="0"/>
                <a:cs typeface="Arial" charset="0"/>
              </a:rPr>
              <a:t>ABSTRAK</a:t>
            </a:r>
            <a:endParaRPr lang="en-US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724400" y="4876800"/>
            <a:ext cx="40386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marL="17463" algn="ctr">
              <a:spcBef>
                <a:spcPct val="0"/>
              </a:spcBef>
            </a:pPr>
            <a:r>
              <a:rPr lang="en-US" sz="3600" b="1" dirty="0" smtClean="0">
                <a:latin typeface="Arial" charset="0"/>
                <a:cs typeface="Arial" charset="0"/>
              </a:rPr>
              <a:t>GAMBAR</a:t>
            </a:r>
          </a:p>
        </p:txBody>
      </p:sp>
    </p:spTree>
    <p:extLst>
      <p:ext uri="{BB962C8B-B14F-4D97-AF65-F5344CB8AC3E}">
        <p14:creationId xmlns:p14="http://schemas.microsoft.com/office/powerpoint/2010/main" val="314950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68580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Pokok Bahasan 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1621"/>
            <a:ext cx="8183880" cy="4187952"/>
          </a:xfrm>
        </p:spPr>
        <p:txBody>
          <a:bodyPr>
            <a:normAutofit/>
          </a:bodyPr>
          <a:lstStyle/>
          <a:p>
            <a:r>
              <a:rPr lang="id-ID" sz="3200" dirty="0" smtClean="0"/>
              <a:t>Tinjuan</a:t>
            </a:r>
            <a:r>
              <a:rPr lang="en-US" sz="3200" dirty="0" smtClean="0"/>
              <a:t> </a:t>
            </a:r>
            <a:r>
              <a:rPr lang="en-US" sz="3200" dirty="0" err="1" smtClean="0"/>
              <a:t>umum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Ruang</a:t>
            </a:r>
            <a:r>
              <a:rPr lang="en-US" sz="3200" dirty="0" smtClean="0"/>
              <a:t> </a:t>
            </a:r>
            <a:r>
              <a:rPr lang="en-US" sz="3200" dirty="0" err="1" smtClean="0"/>
              <a:t>Lingkup</a:t>
            </a:r>
            <a:r>
              <a:rPr lang="en-US" sz="3200" dirty="0" smtClean="0"/>
              <a:t> </a:t>
            </a:r>
            <a:r>
              <a:rPr lang="id-ID" sz="3200" dirty="0" smtClean="0"/>
              <a:t> KI</a:t>
            </a:r>
          </a:p>
          <a:p>
            <a:r>
              <a:rPr lang="en-US" sz="3200" dirty="0" err="1" smtClean="0"/>
              <a:t>Hak</a:t>
            </a:r>
            <a:r>
              <a:rPr lang="en-US" sz="3200" dirty="0" smtClean="0"/>
              <a:t> </a:t>
            </a:r>
            <a:r>
              <a:rPr lang="en-US" sz="3200" dirty="0" err="1" smtClean="0"/>
              <a:t>cipta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id-ID" sz="3200" dirty="0" smtClean="0"/>
              <a:t>Prosedur Pengajuan</a:t>
            </a:r>
            <a:r>
              <a:rPr lang="en-US" sz="3200" dirty="0" err="1" smtClean="0"/>
              <a:t>nya</a:t>
            </a:r>
            <a:endParaRPr lang="id-ID" sz="3200" dirty="0"/>
          </a:p>
          <a:p>
            <a:r>
              <a:rPr lang="en-US" sz="3200" dirty="0" err="1" smtClean="0"/>
              <a:t>Manfaat</a:t>
            </a:r>
            <a:r>
              <a:rPr lang="en-US" sz="3200" dirty="0" smtClean="0"/>
              <a:t> KI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perguruan</a:t>
            </a:r>
            <a:r>
              <a:rPr lang="en-US" sz="3200" dirty="0" smtClean="0"/>
              <a:t> </a:t>
            </a:r>
            <a:r>
              <a:rPr lang="en-US" sz="3200" dirty="0" err="1" smtClean="0"/>
              <a:t>Tinggi</a:t>
            </a:r>
            <a:endParaRPr lang="id-ID" sz="3200" dirty="0"/>
          </a:p>
          <a:p>
            <a:pPr>
              <a:buNone/>
            </a:pPr>
            <a:endParaRPr lang="id-ID" sz="32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029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0"/>
            <a:ext cx="4451350" cy="398463"/>
          </a:xfrm>
        </p:spPr>
        <p:txBody>
          <a:bodyPr lIns="91436" tIns="45718" rIns="91436" bIns="45718"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FFF00"/>
                </a:solidFill>
              </a:rPr>
              <a:t>Hak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Cipta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3750" y="2559050"/>
            <a:ext cx="7080250" cy="2451100"/>
          </a:xfrm>
        </p:spPr>
        <p:txBody>
          <a:bodyPr lIns="91436" tIns="45718" rIns="91436" bIns="45718">
            <a:normAutofit/>
          </a:bodyPr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sz="4000" dirty="0">
                <a:solidFill>
                  <a:srgbClr val="FFFF00"/>
                </a:solidFill>
                <a:latin typeface="Georgia" pitchFamily="18" charset="0"/>
              </a:rPr>
              <a:t>	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Hak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yang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timbul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dari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EXPRESI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sebuah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dan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/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atau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beberapa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IDE,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bukan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idenya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itu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sendiri</a:t>
            </a:r>
            <a:endParaRPr lang="en-US" sz="22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(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diwujudkan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dalam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bentuk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nyata</a:t>
            </a:r>
            <a:r>
              <a:rPr lang="en-US" sz="4000" dirty="0" smtClean="0">
                <a:solidFill>
                  <a:srgbClr val="000000"/>
                </a:solidFill>
                <a:latin typeface="Georgia" pitchFamily="18" charset="0"/>
              </a:rPr>
              <a:t>) </a:t>
            </a:r>
            <a:endParaRPr lang="en-US" sz="40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9700" name="Picture 4" descr="lukis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70300"/>
            <a:ext cx="19812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1054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komi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5141913"/>
            <a:ext cx="22860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100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00700"/>
            <a:ext cx="1981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internet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51054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9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629587"/>
            <a:ext cx="8255780" cy="908475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Contoh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ciptaan</a:t>
            </a:r>
            <a:r>
              <a:rPr lang="en-US" sz="2400" dirty="0">
                <a:solidFill>
                  <a:srgbClr val="000000"/>
                </a:solidFill>
              </a:rPr>
              <a:t> yang </a:t>
            </a:r>
            <a:r>
              <a:rPr lang="en-US" sz="2400" dirty="0" err="1">
                <a:solidFill>
                  <a:srgbClr val="000000"/>
                </a:solidFill>
              </a:rPr>
              <a:t>dilindungi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( </a:t>
            </a:r>
            <a:r>
              <a:rPr lang="en-US" sz="2400" dirty="0" err="1">
                <a:solidFill>
                  <a:srgbClr val="000000"/>
                </a:solidFill>
              </a:rPr>
              <a:t>berdasarkan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Pasal</a:t>
            </a:r>
            <a:r>
              <a:rPr lang="en-US" sz="2400" dirty="0">
                <a:solidFill>
                  <a:srgbClr val="000000"/>
                </a:solidFill>
              </a:rPr>
              <a:t> 40 </a:t>
            </a:r>
            <a:r>
              <a:rPr lang="en-US" sz="2400" dirty="0"/>
              <a:t>UUHC 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250" b="3250"/>
          <a:stretch>
            <a:fillRect/>
          </a:stretch>
        </p:blipFill>
        <p:spPr>
          <a:xfrm>
            <a:off x="498476" y="2035938"/>
            <a:ext cx="1942844" cy="1521417"/>
          </a:xfrm>
        </p:spPr>
      </p:pic>
      <p:sp>
        <p:nvSpPr>
          <p:cNvPr id="5" name="TextBox 4"/>
          <p:cNvSpPr txBox="1"/>
          <p:nvPr/>
        </p:nvSpPr>
        <p:spPr>
          <a:xfrm>
            <a:off x="733493" y="3976375"/>
            <a:ext cx="1466981" cy="30776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400" dirty="0" err="1"/>
              <a:t>Karya</a:t>
            </a:r>
            <a:r>
              <a:rPr lang="en-US" sz="1400" dirty="0"/>
              <a:t> </a:t>
            </a:r>
            <a:r>
              <a:rPr lang="en-US" sz="1400" dirty="0" err="1"/>
              <a:t>siaran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4533" y="2116485"/>
            <a:ext cx="1816749" cy="1440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6643" y="3822492"/>
            <a:ext cx="1694639" cy="30776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400" dirty="0" err="1"/>
              <a:t>Karya</a:t>
            </a:r>
            <a:r>
              <a:rPr lang="en-US" sz="1400" dirty="0"/>
              <a:t> </a:t>
            </a:r>
            <a:r>
              <a:rPr lang="en-US" sz="1400" dirty="0" err="1"/>
              <a:t>seni</a:t>
            </a:r>
            <a:r>
              <a:rPr lang="en-US" sz="1400" dirty="0"/>
              <a:t> </a:t>
            </a:r>
            <a:r>
              <a:rPr lang="en-US" sz="1400" dirty="0" err="1"/>
              <a:t>rupa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476" y="4786122"/>
            <a:ext cx="1942844" cy="13598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8476" y="6447030"/>
            <a:ext cx="1707830" cy="30776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400" dirty="0" err="1"/>
              <a:t>Karya</a:t>
            </a:r>
            <a:r>
              <a:rPr lang="en-US" sz="1400" dirty="0"/>
              <a:t> </a:t>
            </a:r>
            <a:r>
              <a:rPr lang="en-US" sz="1400" dirty="0" err="1"/>
              <a:t>koreografi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439" y="2116485"/>
            <a:ext cx="1906835" cy="13598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3439" y="3822492"/>
            <a:ext cx="1707830" cy="30776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400" dirty="0" err="1"/>
              <a:t>Karya</a:t>
            </a:r>
            <a:r>
              <a:rPr lang="en-US" sz="1400" dirty="0"/>
              <a:t> </a:t>
            </a:r>
            <a:r>
              <a:rPr lang="en-US" sz="1400" dirty="0" err="1"/>
              <a:t>Fotografi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04533" y="5013882"/>
            <a:ext cx="2250256" cy="13598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79358" y="6550234"/>
            <a:ext cx="1707830" cy="30776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400" dirty="0" err="1"/>
              <a:t>Karya</a:t>
            </a:r>
            <a:r>
              <a:rPr lang="en-US" sz="1400" dirty="0"/>
              <a:t> </a:t>
            </a:r>
            <a:r>
              <a:rPr lang="en-US" sz="1400" dirty="0" err="1"/>
              <a:t>seni</a:t>
            </a:r>
            <a:r>
              <a:rPr lang="en-US" sz="1400" dirty="0"/>
              <a:t> </a:t>
            </a:r>
            <a:r>
              <a:rPr lang="en-US" sz="1400" dirty="0" err="1"/>
              <a:t>musik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6546" y="5013882"/>
            <a:ext cx="2264170" cy="11320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66546" y="6447030"/>
            <a:ext cx="1707830" cy="30776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400" dirty="0" err="1"/>
              <a:t>Karya</a:t>
            </a:r>
            <a:r>
              <a:rPr lang="en-US" sz="1400" dirty="0"/>
              <a:t> </a:t>
            </a:r>
            <a:r>
              <a:rPr lang="en-US" sz="1400" dirty="0" err="1"/>
              <a:t>sastra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44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eaLnBrk="1" hangingPunct="1">
              <a:tabLst>
                <a:tab pos="506413" algn="l"/>
                <a:tab pos="685800" algn="l"/>
              </a:tabLst>
            </a:pPr>
            <a:r>
              <a:rPr lang="en-US" u="sng" dirty="0" smtClean="0">
                <a:sym typeface="Wingdings" pitchFamily="2" charset="2"/>
              </a:rPr>
              <a:t>CIPTAAN YANG DILINDUNGI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155575" y="1179870"/>
            <a:ext cx="8991600" cy="5297129"/>
          </a:xfrm>
        </p:spPr>
        <p:txBody>
          <a:bodyPr>
            <a:normAutofit fontScale="32500" lnSpcReduction="20000"/>
          </a:bodyPr>
          <a:lstStyle/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Wingdings 2" pitchFamily="18" charset="2"/>
              <a:buNone/>
              <a:tabLst>
                <a:tab pos="679450" algn="l"/>
                <a:tab pos="866775" algn="l"/>
              </a:tabLst>
            </a:pPr>
            <a:endParaRPr lang="en-US" sz="1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Wingdings 2" pitchFamily="18" charset="2"/>
              <a:buNone/>
              <a:tabLst>
                <a:tab pos="679450" algn="l"/>
                <a:tab pos="866775" algn="l"/>
              </a:tabLst>
            </a:pPr>
            <a:endParaRPr lang="en-US" sz="29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Wingdings 2" pitchFamily="18" charset="2"/>
              <a:buNone/>
              <a:tabLst>
                <a:tab pos="679450" algn="l"/>
                <a:tab pos="866775" algn="l"/>
              </a:tabLst>
            </a:pPr>
            <a:endParaRPr lang="en-US" sz="29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Wingdings 2" pitchFamily="18" charset="2"/>
              <a:buNone/>
              <a:tabLst>
                <a:tab pos="679450" algn="l"/>
                <a:tab pos="866775" algn="l"/>
              </a:tabLst>
            </a:pPr>
            <a:endParaRPr lang="en-US" sz="29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Wingdings 2" pitchFamily="18" charset="2"/>
              <a:buNone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Pasal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40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Undang-undang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No 28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Tahun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2014</a:t>
            </a: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Wingdings 2" pitchFamily="18" charset="2"/>
              <a:buNone/>
              <a:tabLst>
                <a:tab pos="679450" algn="l"/>
                <a:tab pos="866775" algn="l"/>
              </a:tabLst>
            </a:pPr>
            <a:endParaRPr lang="en-US" sz="4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Wingdings 2" pitchFamily="18" charset="2"/>
              <a:buNone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Meliputi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ciptaan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dalam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bidang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ilmu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pengetahuan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seni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sastra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terdiri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dari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:</a:t>
            </a: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Buku,pamflet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perwajahan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karya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tulis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semua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hasil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karya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tulis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);</a:t>
            </a: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Ceramah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kuliah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pidato</a:t>
            </a:r>
            <a:endParaRPr lang="en-US" sz="4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Alat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peraga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pendidikan</a:t>
            </a:r>
            <a:endParaRPr lang="en-US" sz="4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Lagu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musik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Drama, drama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musikal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Tari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koreografi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pewayangan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pantomim</a:t>
            </a:r>
            <a:endParaRPr lang="en-US" sz="4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Karya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seni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rupaseperti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lukisan,gambar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kaligrafi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seni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pahat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patung,kolase</a:t>
            </a:r>
            <a:endParaRPr lang="en-US" sz="4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Karya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seni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terapan</a:t>
            </a:r>
            <a:endParaRPr lang="en-US" sz="4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Karya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arsitektur</a:t>
            </a:r>
            <a:endParaRPr lang="en-US" sz="4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Peta</a:t>
            </a:r>
            <a:endParaRPr lang="en-US" sz="4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Karya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seni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batik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seni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motif lain</a:t>
            </a: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Karya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fotografi</a:t>
            </a:r>
            <a:endParaRPr lang="en-US" sz="4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Potret</a:t>
            </a:r>
            <a:endParaRPr lang="en-US" sz="4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Karya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sinematografi</a:t>
            </a:r>
            <a:endParaRPr lang="en-US" sz="4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Terjemahan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tafsir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bunga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rampai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aransemen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karya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lain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hasil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transformasi</a:t>
            </a:r>
            <a:endParaRPr lang="en-US" sz="4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Terjemahan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adaptasi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aransemen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modifikasi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ekspresi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budaya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tradisinal</a:t>
            </a:r>
            <a:endParaRPr lang="en-US" sz="4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Kompilasi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ciptaan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databaik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dalam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format yang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dapat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dibaca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dengan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program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komputer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maupun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media lain;</a:t>
            </a: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Kompilasi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ekspresi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budaya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tradisional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;</a:t>
            </a: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Permainan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video;</a:t>
            </a: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r>
              <a:rPr lang="en-US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Program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komputer</a:t>
            </a:r>
            <a:endParaRPr lang="en-US" sz="4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+mj-lt"/>
              <a:buAutoNum type="alphaLcPeriod"/>
              <a:tabLst>
                <a:tab pos="679450" algn="l"/>
                <a:tab pos="866775" algn="l"/>
              </a:tabLst>
            </a:pPr>
            <a:endParaRPr lang="en-US" sz="1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70000"/>
              </a:lnSpc>
              <a:spcBef>
                <a:spcPct val="0"/>
              </a:spcBef>
              <a:buFont typeface="Wingdings 2" pitchFamily="18" charset="2"/>
              <a:buNone/>
              <a:tabLst>
                <a:tab pos="679450" algn="l"/>
                <a:tab pos="866775" algn="l"/>
              </a:tabLst>
            </a:pPr>
            <a:r>
              <a:rPr lang="en-US" sz="2000" u="sng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marL="609600" indent="-609600" defTabSz="285750" eaLnBrk="1" hangingPunct="1">
              <a:lnSpc>
                <a:spcPct val="60000"/>
              </a:lnSpc>
              <a:spcBef>
                <a:spcPct val="0"/>
              </a:spcBef>
              <a:buFont typeface="Wingdings 2" pitchFamily="18" charset="2"/>
              <a:buNone/>
              <a:tabLst>
                <a:tab pos="679450" algn="l"/>
                <a:tab pos="866775" algn="l"/>
              </a:tabLst>
            </a:pPr>
            <a:r>
              <a:rPr lang="en-US" sz="20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		</a:t>
            </a:r>
            <a:endParaRPr lang="en-US" sz="2000" dirty="0">
              <a:solidFill>
                <a:schemeClr val="hlin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indent="-609600" defTabSz="285750" eaLnBrk="1" hangingPunct="1">
              <a:lnSpc>
                <a:spcPct val="60000"/>
              </a:lnSpc>
              <a:spcBef>
                <a:spcPct val="0"/>
              </a:spcBef>
              <a:buFont typeface="Wingdings 2" pitchFamily="18" charset="2"/>
              <a:buNone/>
              <a:tabLst>
                <a:tab pos="679450" algn="l"/>
                <a:tab pos="866775" algn="l"/>
              </a:tabLst>
            </a:pPr>
            <a:endParaRPr lang="en-US" sz="2000" dirty="0" smtClean="0">
              <a:solidFill>
                <a:schemeClr val="hlin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371600" lvl="2" indent="-457200" algn="r" defTabSz="285750" eaLnBrk="1" hangingPunct="1">
              <a:lnSpc>
                <a:spcPct val="60000"/>
              </a:lnSpc>
              <a:spcBef>
                <a:spcPct val="0"/>
              </a:spcBef>
              <a:buFont typeface="Wingdings 2" pitchFamily="18" charset="2"/>
              <a:buNone/>
              <a:tabLst>
                <a:tab pos="679450" algn="l"/>
                <a:tab pos="866775" algn="l"/>
              </a:tabLst>
            </a:pPr>
            <a:endParaRPr lang="en-US" sz="2000" dirty="0" smtClean="0">
              <a:solidFill>
                <a:schemeClr val="hlin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97286" name="Picture 6" descr="http://tahupedia.com/img/uploaded/raza/10_painting_world/mona_li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6039" y="1398588"/>
            <a:ext cx="1219200" cy="1447800"/>
          </a:xfrm>
          <a:prstGeom prst="rect">
            <a:avLst/>
          </a:prstGeom>
          <a:noFill/>
        </p:spPr>
      </p:pic>
      <p:pic>
        <p:nvPicPr>
          <p:cNvPr id="97288" name="Picture 8" descr="https://encrypted-tbn0.gstatic.com/images?q=tbn:ANd9GcQ5MkiyjpOxSBvnJ3qEp00KTQWaKDq-h9dLwfvoKY7ZpAdgur0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6039" y="2941074"/>
            <a:ext cx="1219200" cy="1447800"/>
          </a:xfrm>
          <a:prstGeom prst="rect">
            <a:avLst/>
          </a:prstGeom>
          <a:noFill/>
        </p:spPr>
      </p:pic>
      <p:sp>
        <p:nvSpPr>
          <p:cNvPr id="97292" name="AutoShape 12" descr="data:image/jpeg;base64,/9j/4AAQSkZJRgABAQAAAQABAAD/2wCEAAkGBxQTEhUUEhQVFRUXFxYWFRgVGBkcHRQXFBgWGBUVGBgYHiggGBwlHRQVIjEhJSorLi4uFx8zODMsNygtLisBCgoKDg0OGxAQGyskHyQ0Ly8sLCwsLCwsLCssLCwsLCwsLCwsLCwsLCwsLCwsLCwsLCwsLCwsLCwsLCwsLCwsLP/AABEIAOEApAMBIgACEQEDEQH/xAAbAAABBQEBAAAAAAAAAAAAAAAFAAECBAYDB//EAEkQAAEDAgQCBgUICAQEBwAAAAEAAhEDBAUSITEGQRMiUWFxsQcygZGhFCNCUnLB0fAkMzRzkrLC4RUWgvE1U2JjJUNUdIOTs//EABkBAAMBAQEAAAAAAAAAAAAAAAACAwEEBf/EACoRAAICAgIBAwMEAwEAAAAAAAABAhEDIRIxQQQTUSJhoRRxgfAyQsEj/9oADAMBAAIRAxEAPwD04rlVrZS1sE5jGnLvKr43iHQUXVQ3NljQmJkgb+1ZynxlWLOk+SE0+bmvJAjf6K8GGOUlaPTUW1o1rHzOkQY8dtfiq9a7yicpPreyDA98rjg+MMuaedkiDlc07tPZ37oNxDxabar0baQfDQSS4iC6dNB4e9ascm+NAotujRvrEZ9BDRI79/wUH3RDWkNmZJg7AR+K62VyKlNjxs5ocPaFkLfj15qtY6i0NNQMLg86Auyzt7URhKV0ugUW+jXC4OctLSAJ17Q0A+/VRZcOLWnLBLspBnTv9yG1MfcL4WuQZSJzyZ9Uu225I6Csarsxpoq1bggHq/SLZMxoJnTt2TC5Odrchgxr2Egkg+ELLN4vuX1qlKjbNqOYXbOdJDTEq9w5xUbiq6jUpdFUAJ0JIOWMwMiQQneKSV0M4SQbbd6ElpEOA15tcdH+a6XdYsbmAnUD3rJ1uLbg3FShRt2VHNc4DrEEhu5Vvh/ix1auaFal0VQZtiTq3UtIOoMT7kPFJK6M4Og+24Jc1pbALQ72mdFzZcuLXENAIIEGdVn8U4rq/KTbWtJtR4MEuOhIEugaaDtJT4PxVUdc/JrmkKdSYBaT60TBBnQjmEe1KrDgzSGseky5dImddx/soUrolrXObEkA6HqyJ84CEWfEL3X1S1exoa0OLXCZMBrhPsJ9yo3PGTm3poZWdGKgplxmeQPduULHJ+PuHBmofXID9NW7aHXQfiudSu+GkNmQc2h0gtH3n3IVjeO1KVzQoU2tPSRmLpkAujSO6UN4m4trW9w6lTZTcA1rpdM6iTsURxydUCg2bKExCyeMcV1KdtbV6bWE1ZzB0w0gCYg9srWSklBx2wpoFYiOvtyCdPiA6/sCSpF6Js4cX/sdTwHmEH4WM4fUH77+VNxBxRb1bd9NjnFzhpLSOfaszY8SPo27qDWN62brEmRnEGAqQxy9uq8nRGDcTQ+jc9St9pn8pQ1jBc1L+oSNGOySRqQdInup/FNw9jdG2tqrczjVfmIAaYBy5WCfiqOBixyH5V0hfm0yTAbAjbnMqvF8pS34HrbZt+A7vpLRo503Fh8PWb8HLCi2zW9w8b06zD7HF484RHg/H6ds6qHl2R0FpAky0kSR4R7lVwrFKLaN3TqF3zw6kCdQXFs9msLFFxlJr7GpNNheyuekxShU+tRYfaaTpXoAXj3D2JtpXFKpUnKwEGBOha4DTxctx/nu1/7n8H91PNjk2qQmSD1RlsLr12X1c21MVHzVGV22XOJO47kS4Lg3lV1YkXJz/NlsATq/XmY5diA2WPGhc1K9NodnLwA+Ro90zpz0XbBMaa28NzcSCc5hjZ6zhljfYAq0oNp68fyPKLp/sWKdzVp4lWdRpdK8OqgMmJB3PsVzhN/S4jUq1jkrdcillPrRB1PY3kh2HY3TZiD7g5ujcahEDXrjTRPSxymMRN1DujLidutrTy7eKHFu1Xj+oxp/HgJYL/xir9qt5Jr7/jTPtU//AM0Ir44GXzrqgJDiTleI9YQ8GPfKVpjgdei6rgiDOWmJ1a3K0anbvRwd39qDi+/saLHB0OK29Xk8AH2Sw/AhZi5ty+hWuh63yrfudmd/MWq9xjj9K6FI0g8OYXTmAGhjaD2hQtcaotsH2zmvzuJMgCM0gt59wRFSUVrfX8Ak0kGresLjFKTxs2i1/vYD51Fxxu2FTE+jP06JHtNN0fcg/CONU7ao+pVD3SwMbljQAgmZ+yFYr8SUzfsug1+RrQCNM2gI7Y5pXCSlpeDHFp/wDrm5zWNJh3p16g8A5gd5yvXW7ewLxPEq7XPqFkhjnl7QdxMxPvK3zfSBQgfN1dh9X8VmfHKSXFfJk4PwHcRPX9gSQy1xltyOkYHNE5YdEyNeR706kotLo5mtnmTlAhX8Pw2pXdkpgF0E6mNB/uiP+Trr6jf4wu5zitNndyS7M+EW4fwqncPFN1U03k9UZMwcIkmZEbKV1wzdUxLqRIG5ZDo9g1T8J3Dad3SdUcGtBdJdoB1SNUspXFuLBu1o7V8Bp9HcVKdcu6ADMDTyy6SCJnu3VocItEl1chotxXJDJgEukATrELrhuKNpU78tqND3OmlMHP1natB30KNDGqRcT09JrzaBgLiIFTM4wREaSNFCUpr+/sI3I8+vWUw6KLzUZA6xbl15iJKroxibS6o6pVqMrZWs1pQGuJJDWyAIiCTp2KFpXhhe61pVKTSGuMOGUu2GcOkFdClopegWktXZcP2t1Bt65pOO9GoA4tjU5SCCR3rji/CFSk4ZdacOl5IJORpe45BsIaQBJWe7G6M5q6M0kimGYWy4OSk9zapEtbVAy1I3Ac3YwCYK64twxXt6fSVejyyG9V0kk90eK3mrpm8ldAZJJJOaJMnTIAdRKclJAESknKUIA2PB9QigYaT13eTUkuDiRQMR67vJqSi+zgyL6mc+BP2k/u3eYWj4txapb06bqWWXOIOYTpBKzXAh/Sv/AI3/AHIx6Q/1NL94f5SozSeZJnQ19aCPCOPOumvDw0PZHq6Ah2xg7HQrLcfWDadwHNECozMQPrAwfuV70bevX+yzzcm9Jf6yh9h/8wWQSjnpGpVkpHTgjAaVWi+pWph8vIbmnQNAk+8n3Ljx3gVKiynUosDBmLXZZ1kS06+BR8N+TYYeThRP8dT+7lDFW/KcMzbnom1B40xJ8ilU3z5Xq6F5Plfg80oVywyIMiCCJBHYQrdzjFR9LoYYynMllNuUE9ruZVCEgu7ijoo2PB8W9B904etUZRZPYXtDz8T7lsuI6jm276jNXU4qAdoaes09xaXD2rKYtSy4RQjaWOPi4uPmVqsLqi4tGE/TpQfGC13xBXBk75/c5pd8vuZjhywpG+bVo6U3UXVg0/8AlueTTLfCc0InxQ9r7i0oOAc11Que08wBAn3lUvR3bEdO50kgtpeAZOip4ld58XpjlTcxg8QJd8XfBM1eR/ZG9y/Yt8bYPQpUaZp0mMJrMaS0bgh0haD/AC/aCPmKWu3V3MT5AoZ6Qj+j0/3zPJyJY/ddGLd/Lp6YPg9r2nzU7k4x38i7pGJxHCmU8UZTyDo3vY4NjTK4atjskFXuOMFph9uyhTYw1HOb1RG+XU+EopxVaxd2VXtqdGfZ1h9678TftVj+9f5BVU3cX9mMpbTGqYVZ2NAvfTDogFzhmc9x7J+5K2sbO+o5m0g0SWyAGuYR4Kv6Sv2Vn75v8r1iMLx+4t2llF+VpOYjKDrtOvgiGNzjyT2EYuSu9mu4NwWmPlDK1NlR1OtkBc0HQN5dk7rK8X0Gsu6rWNDWgtgDQDqhbH0fXTqrbio8y51VpJ2k5AOXgsnxv+21f9P8oT42/daZsW+bLnC1OaJ39c7HuakocMB3RGI9c+TUlVrZGf8AkyfAv7V/of8AcjPpD/UU/wB5/S5ZrhfEGUK4fUJDcrhoJ1MRotbW4rs3aOlwGsGmT5qORSWRSSstJPlaRQ9G1IzWfHVhjQe0ySQPZHvXXjWj0t5a0huQAe4Ofr8Gld6nG1uxsU2Pd2ANDQgGGY+1178pudIByhoJy6Q0DwBKVRm5udGpS5cqN9jtgytS6J9To2kjUFonLqB1tE+DWLKVEUWP6RozCSWnR0mDl8VgeNMcp3LqYpSWsDpkR1nEdvcFLgvHqdt0gqyGuykZROokH4JfYn7f/BfbfEz+IWvRVX0z9Fxb7AdPhCrotxTeU61w6pSnK4NJkR1gIOnsCFFdsW2lZddG84ec27w99qSOkYCG+AOam736K96PK56B9Jwh1KoQQeQdqR75XndjevovFSm4tcNj9xHMdy12E8W0G1HVqjHsqPaG1AwSx5bs8c2mN1z5cbpped/ySlB7o2OH2YoNqnk6pUq+wwfuXmWC3HSX9N5+lWzfxElanFeNaFSjUYwvDnMLWkt0E6dvisPg102lXp1Heq14JjeAswwlUm+whF07PQvSGP0Zn76n/Um9Ih/QwRyqUyPGHQgvFnFFG4ohlPOCKjXdYcmzPmo8V8UUbi36KmHh2djusIENmfNLDHJcbXTMUXrRrawFxb29UfWoVR8A74OcqfFboubEn/nO+IagnDPGFKhbspVQ8uaTGUAiCZHPvVLjDiSncij0Odrqbi6XADXSCPaFkcUlOq1sxQakaP0kMJtAfq1WE9whw8yPeszwtws27pue+o9mV2UZQDOgJ38UZs+OqL6eW5pmSIdADmu745eCnU43tqTMtvSdp6rcoa2e9bFZIx4pb+QXJKki7wdYNoOuqTXFwZUYJMSZYDy8Vi+Of22r/o/lCIcM8Vso9M6uHOdVfnloHZruUE4jxFtxcPqsBDXZYDt9AB9ypjhJZG2NGL5bCPDVwG0iC0nrnbwakuOAfqzv6x8gkqtKznnG5MESopyoqh2JjhPCinQMPCN8K4D8qqEOJaxoBcRuZ2aJ2QQLeejX1a/izycpZpOMG0LN1HRYrYNhtOo2g/8AWOiAXPnXaSNASgfF/DDbYCpSLshOUh2paeUHmNOaqcW1S2/quG7XMI8Q1pC5YpxPcXDDTqFmWQeq2DI21lThGepJ/uJGMtOy3whw0LkufUJFNpiG6FzomJ5CEedhmFir8nLR0k5fWf63ZmmJXT0bn9Hf+9P8rVkr4/8AiDv/AHH9YSu5zkr6M3KTVl3jDhdtsBUpF2QnKQ4yWnca8xoV04GwOjcCr0zC7KWx1iN5nY9y0fpE/ZD+8Z5lDPRl6tfxZ5FYpyeFvyZyfCztWwnC21TRd1akgQXvGpAI125hCOLeEm27OlolxZIDmugls6AgjcToh/Gx/Tq3iz+Rq3nFethVn/lt82ouUXF32FuNb7MfwJhFG4dVFZuYNDC3UiJJnY9yM4jZ4VQeadVpDhBI+cOh21BVT0YevX+yzzcr/EnB9S5ruqtqMaCGiCDPVEckTl/6NNtIJP69sxvERtjVHyQRTyiZn1pM+tqhaI47hLrWr0b3Bxyh0tBA18UOK6o1SosqoSZKUimA0PDrvmz9s+TUlzwH9WftHyCZI0cslsEymSBSlOdIgnhME8oNQlu/Ro7SuOcsPs6wWFV/BsXfbVM9ODyc07OHZ3eKnlhyi0jJq1QQ4vticQc2D1zTy94cAJHbsfcr3EfCNK2oOqtqPc4Foh2WDmMcgrg49pGHOt3ZhsZaY8CdQgXEfE77qG5QymDOWZJPaSpR9y0qpIRctI0/o3d8xUHMVfNrfwWXxGkf8Sc2DmNcEDmQXAz7lWwHHn2ry5gDmu0c0842IPIrTf5/p+t8nOeN5b5xKxxnGbaV2DUlJtBP0iuHyQ99Rkd+5Qz0ZnSv4s/qWc4i4jqXZGZoYxvqtGup5k8yp8M8RfJM/wA3nz5fpRET3d6FiksXHyZwahR04xt3Pv6rWNLiSwAAEz1GrbcYPy2FUH6rG+JJaI+BQA+kM8rcT25/7IBj3Eta6hr8rWAyGt7dpJO6FCcnG1VBxk6vwHPRh+sr/ZZ5lUuPK9QXjg1zwMjNGlwG3cqHDOPm0c9wZnzgD1oiCT2d6PH0hn/07f4/7LZRmsjklZrjLlaMVUe4mXFxP/VM/FQKLcSY0bp7X5AzK3LAMzrM7IQuiN1son8jpikoBy0xsOYK7qH7R8gkuWFPhh+0fIJLCMuyg3ZMnYNFFaUQ6dMkgYkSmTFIIDkIpkinQMRSSKSAEkmKQKAsdNCSbMgxySHKaUWwDDm1HGpWc1lvTI6V7zAE7NbzLucDsXfizhw2jmOY41KLxLKmhDtBMkaDfRFE3lipcQC5yYNUXFdFpq29kMqZxRjBcFqV3gQW0xrUqkHLTaASXE+A0XccX2tu007W0bWk9apcw4uG2gGwO/tWxTZHNmhjVFGwd1T4/cEl1t+MDGlpZtE6AU3d3Mu1SQ4Mh+rj8FJp0TKLRoE4SnUm7EnJTEJwg23dDhMkU5CA2RTpiEpQUQySRTBBilumJyYJ3JmrfAP/ACGCYqTlcwey6as1sgNHWqOOzKbdXvJ7h8YQTlpFDiSu5vR289Wm1tRzf+9UbmJ8Q1zW+9dsD4uuLYZGuD6UR0VRoczckEB2xk8kOx++6e5rVeT6ji37Mwye/KAqC6EtHiym3Js2Vf0h1HPc75JaCW5R82JB+tPPfbZRpcaU2iadjateA0gua52Z0jNAmGaTG6x6SOCD3Z/JpMc44u7kZXPyMylrmU9A8OJPWjfSB7Fm0kkyVCNtnai+AkubSkkY1h5mwSUKbtB4J9Vznttk0go6qQKAuxEpApikg23Y6aUkxCCsXYiUycqMrRZNDymBUSnhaJbY5KJ4hRbTw0uJLX3FZgaJ1dTo5ukJ7G5iNO0BVsHsumr06U5c7gCTyG5PulDeIb3pazgD81TJp0RybTYSGx3mJJ5klNBWzj9XkqNeWCymUgmIVzzBkkkgEGiSVmhZPdsFdp4K47hI8kV5HWOTBEpI87BElP3Yj+zIagNB4K/amnlOdj3OnQt2jTTz94Q+ieqFdtb97GlrSImdh3fgFJq0estOiw7oYjo6gOoG+m8ad2nuUCaP/LqAQ4b8yeq72Dkn/wAVqdoiZiBuZJ8yuf8AiVTaRsRsOeixJ/1hI6Doswmm8siCOeYnf3ad8JvmtIZUG085gnNHZI07sqjUxSo4gkgkEEdUbt2KkMVq6ajQz6o3Mk/EyjizNt6Grmm5vzdN4OY6nXQzDfZoquQ9h93bsrNviNRghpABJOw56lSOK1YIzCC0NPVGwnKNuUlbTNVrZRIUVMkuPafxTGmeeniQPNMhpSS2RKlSYXENAkkgAdpK5PuGDd4Pc0E/2XS3xPKx7aTHdK/qipOtNu7sgGzjtm5CY3TcXRCeeEenYQxO4p2jTTZDrqINRrpbQDhD2iCWufEgHlm7VlQydkcwrhx9TU6LY4dwhA1gewJZeox49HG8c8rtnnLLJ52aV0GF1D9Er1g8Mt7Y7AFZbgrQByUX674Q69Kjx44RV+qUY4d4ce90uBhelDCGA6hXLeg1ohoU5+sk1SRSPpYp2ALTh9oG0K+3CmjkigcE7iuRyb7OjikAb2zYHbDb8UlPFqsPH2fvKSdCNHmdt6oU1KhWtxTOV9R7gRl6oa0iNSZMggrg6+AGjJPaZ28F6aizJeox/J2UmNM7FUa1zU5nL3NAHvhV3OJ3JPinUCMvVK9IK1Bl3LR4kfdKg+uwfTzH/pB8zCGBWKVZo+jJ74W8Cf6qfikdzdT6rSfH4JwKp0DY9n4rV4GxnRAljMxEwWjaNz2IoLVu5gnw7Vyyz8XVFlDJJdmHZh1w/ckfD4BWaXCj3esSfz3rZhzGjkub8UYNiEn6jI+hl6Zf7MCWXBfbr4rTYdwxTaNW69gUbTF9ddUftboOC58uTI+2V9mMVpCtsOa3YK42iodKuVW7PsXPTYU2SuKjQh9xfgaSELxrFA0TOqx11xDr3+a6ceBtDOUcfZvBiAndTpXg7QsPZ3dSrGUE+GqMWuG3LhrDfE/cE0sSXbKKafSD3+IN7VzdirfrLPX2C3PJ7fispf1bimeufaE0MKl0yeTLw3RrcZxYF4j6o8ykvPqt+8mc0pl0r0xxv1Mb6D2EYMHNaMhJPciz8IbTbmc3adI3yo1hLQykCRJgQB3/AJ9iudC46mJjQEaNHs9ui45Z5NmqCRg7vogCYJM/Sd9w3QZ75Ovw09wRjEcKc3cjXXmTrsDpvpshDqcDccu33L0MdVaOednIj3qZbl8fJOxsanefd/dKqO+By/P3qtky5bYk5m5M/FXLXFK1V4Y0gTz7AullgBq0c4ieX91Xo4HXDi1oidyDyCg3jd/J0pZVXdGnpttKY+eqF7hMy46+AC51eIsPGjaRP+n8VZwjhemxoLm5n8y7VZjFOHaorODWOIJlsCQR7NlCEccnTbOnI8kVaSDtK9taxPRO6N3IagFFMIuyx+V5G+iyVvwnW0ka766Zf7rZ4dhJbTAqEEiIPP2pcqglp2UxObX1KjSUjI0VHECRr2IpZM6qo4s3Q+C4ov6hoS+qjzjGqr6znNaHSPYg2D4a6o6SNAdSe1HvkjukdqNZHP3rRYNhrAwNiY+PZ4r0Hk4RpEfa5zuRzw8tpNDabC53d2qnjt1e06RqDKxs9uuvYtla0WN0AAUb20ZVYWP2K5llXK2i03apaPF7nHLlx61Z/vhVql7UOjnE+K9FfwbTB9Yd3VH5lVKnC9BpJcS52+p/Bdy9Ri8I436bK/8AY87c5JanEMOphwAgCOwdpSVPeRF4GvJocAuZo8yQB3q+Lt2pLTETM+fYgvBt4WMHrOdAI6vVBHKeaN1cTfH6sSR6sQA2ACXHkNPauB41ydl1LRg8ZxA1XkiQ0ab89dULBWrvMfeHaUw4NNN4c4QXdGC3UDkSZjtVGnjT21xU6FuYMLcvLrvL5Omm8eC9KFKOjknbewDKdaFmP1GiOhaerRH/ANRlp20nmuw4gcSSKNPWoajidg4s6OO8R3blNaFo03DVrlpN03AP5lFmWkOmJT4XcOdTBIa3TUDlm109qKCp4be786LyZtcns9T3GlVFMXEDZVLnETsA6e4H88kYzaHv/CEnez8iPI/BIuHkPdXwBLRtRxlwjuRSnb7SFYzbxEmAfBRfXdO4/CNkPi/P4B5pPpFq3doqmJUyQVKnUO8jcn2n8/BcLi7jmOY95lKoxvsWMnytGcFoS7n/AG7UWsbcjXX8wpuvu8eqW69mn3D4ldKeIdpHL/bdWfF+fwW5y+PyWTRK5OpP7F1bd6b7x8BHkpG6mZO+ijr5E9yS8FR1pU7FUq4K9xl7tOwIqbyefMnz/FQ6dvaP9kOVLT/ALLLyY3iDD2U6jWj6gPxcmS4vuGmuNZ6g83JLpg3xRzyezA4R6jfArrU+n9gfekkqvs5/BXpb+z+pdD67vb5pJLoiIzpT2Hh9xXNu3u80kkB5CtH8+5OOaSSi+ypNvNM5JJCMIO/BRakksBC5pOTpIXYeDm5IfgkkmkNEsBMEkkg3gn2qVVJJYjGCrz1kkkl0rokf/9k="/>
          <p:cNvSpPr>
            <a:spLocks noChangeAspect="1" noChangeArrowheads="1"/>
          </p:cNvSpPr>
          <p:nvPr/>
        </p:nvSpPr>
        <p:spPr bwMode="auto">
          <a:xfrm>
            <a:off x="155575" y="-1287463"/>
            <a:ext cx="1962150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4" name="AutoShape 14" descr="http://4.bp.blogspot.com/-PkcM1HSwX68/UDIvDSsl_WI/AAAAAAAAB_o/6VzHUWEhMDs/s1600/6.+DA+VINCI+CODE+%E2%80%93+DAN+BROWN+%282003%29.jpg"/>
          <p:cNvSpPr>
            <a:spLocks noChangeAspect="1" noChangeArrowheads="1"/>
          </p:cNvSpPr>
          <p:nvPr/>
        </p:nvSpPr>
        <p:spPr bwMode="auto">
          <a:xfrm>
            <a:off x="155575" y="-1287463"/>
            <a:ext cx="1962150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76" y="479040"/>
            <a:ext cx="7716837" cy="91504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SUBYEK HAK CIPTA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36563" y="2181225"/>
          <a:ext cx="8270875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77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Jangka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Waktu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Perlindungan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Hak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Cipta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36563" y="2181225"/>
          <a:ext cx="8270875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639947"/>
          </a:xfrm>
        </p:spPr>
        <p:txBody>
          <a:bodyPr/>
          <a:lstStyle/>
          <a:p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substantif</a:t>
            </a:r>
            <a:r>
              <a:rPr lang="en-US" dirty="0" smtClean="0"/>
              <a:t> </a:t>
            </a:r>
            <a:r>
              <a:rPr lang="en-US" dirty="0" err="1" smtClean="0"/>
              <a:t>ciptaan</a:t>
            </a:r>
            <a:r>
              <a:rPr lang="en-US" dirty="0" smtClean="0"/>
              <a:t> ( </a:t>
            </a:r>
            <a:r>
              <a:rPr lang="en-US" dirty="0" err="1" smtClean="0"/>
              <a:t>Pasal</a:t>
            </a:r>
            <a:r>
              <a:rPr lang="en-US" dirty="0" smtClean="0"/>
              <a:t> 41 UUHC)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36563" y="1651819"/>
          <a:ext cx="8270875" cy="486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Tahap</a:t>
            </a:r>
            <a:r>
              <a:rPr lang="en-ID" dirty="0" smtClean="0"/>
              <a:t> </a:t>
            </a:r>
            <a:r>
              <a:rPr lang="en-ID" dirty="0" err="1" smtClean="0"/>
              <a:t>tahap</a:t>
            </a:r>
            <a:r>
              <a:rPr lang="en-ID" dirty="0" smtClean="0"/>
              <a:t> </a:t>
            </a:r>
            <a:r>
              <a:rPr lang="en-ID" dirty="0" err="1" smtClean="0"/>
              <a:t>pengembangan</a:t>
            </a:r>
            <a:r>
              <a:rPr lang="en-ID" dirty="0" smtClean="0"/>
              <a:t> </a:t>
            </a:r>
            <a:r>
              <a:rPr lang="en-ID" dirty="0" err="1" smtClean="0"/>
              <a:t>ki</a:t>
            </a:r>
            <a:r>
              <a:rPr lang="en-ID" dirty="0" smtClean="0"/>
              <a:t> di </a:t>
            </a:r>
            <a:r>
              <a:rPr lang="en-ID" dirty="0" err="1" smtClean="0"/>
              <a:t>perguruan</a:t>
            </a:r>
            <a:r>
              <a:rPr lang="en-ID" dirty="0" smtClean="0"/>
              <a:t> </a:t>
            </a:r>
            <a:r>
              <a:rPr lang="en-ID" dirty="0" err="1" smtClean="0"/>
              <a:t>tinggi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Komitmen</a:t>
            </a:r>
            <a:r>
              <a:rPr lang="en-ID" dirty="0"/>
              <a:t> </a:t>
            </a:r>
            <a:r>
              <a:rPr lang="en-ID" dirty="0" err="1"/>
              <a:t>sbg</a:t>
            </a:r>
            <a:r>
              <a:rPr lang="en-ID" dirty="0"/>
              <a:t> research university (</a:t>
            </a:r>
            <a:r>
              <a:rPr lang="en-ID" dirty="0" err="1"/>
              <a:t>kebijakan,fasilitas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anggaran</a:t>
            </a:r>
            <a:r>
              <a:rPr lang="en-ID" dirty="0"/>
              <a:t>)</a:t>
            </a:r>
          </a:p>
          <a:p>
            <a:r>
              <a:rPr lang="en-ID" dirty="0" err="1"/>
              <a:t>Pendirian</a:t>
            </a:r>
            <a:r>
              <a:rPr lang="en-ID" dirty="0"/>
              <a:t> Sentra HKI.</a:t>
            </a:r>
          </a:p>
          <a:p>
            <a:r>
              <a:rPr lang="en-ID" dirty="0" err="1"/>
              <a:t>Sosialisasi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civitas</a:t>
            </a:r>
            <a:r>
              <a:rPr lang="en-ID" dirty="0"/>
              <a:t> </a:t>
            </a:r>
            <a:r>
              <a:rPr lang="en-ID" dirty="0" err="1"/>
              <a:t>akademika</a:t>
            </a:r>
            <a:r>
              <a:rPr lang="en-ID" dirty="0"/>
              <a:t> </a:t>
            </a:r>
          </a:p>
          <a:p>
            <a:r>
              <a:rPr lang="en-ID" dirty="0" err="1"/>
              <a:t>Pendaftaran</a:t>
            </a:r>
            <a:r>
              <a:rPr lang="en-ID" dirty="0"/>
              <a:t> HKI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haril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</a:p>
          <a:p>
            <a:r>
              <a:rPr lang="en-ID" dirty="0" err="1"/>
              <a:t>Publikasi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promosi</a:t>
            </a:r>
            <a:r>
              <a:rPr lang="en-ID" dirty="0"/>
              <a:t> ( Media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Industri</a:t>
            </a:r>
            <a:r>
              <a:rPr lang="en-ID" dirty="0"/>
              <a:t> )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4629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Sentra </a:t>
            </a:r>
            <a:r>
              <a:rPr lang="en-ID" dirty="0" err="1" smtClean="0"/>
              <a:t>ki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400" dirty="0" err="1"/>
              <a:t>Pelayanan</a:t>
            </a:r>
            <a:r>
              <a:rPr lang="en-ID" sz="2400" dirty="0"/>
              <a:t> </a:t>
            </a:r>
            <a:r>
              <a:rPr lang="en-ID" sz="2400" dirty="0" err="1"/>
              <a:t>pendaftaran</a:t>
            </a:r>
            <a:endParaRPr lang="en-ID" sz="2400" dirty="0"/>
          </a:p>
          <a:p>
            <a:r>
              <a:rPr lang="en-ID" sz="2400" dirty="0" err="1"/>
              <a:t>Pelayanan</a:t>
            </a:r>
            <a:r>
              <a:rPr lang="en-ID" sz="2400" dirty="0"/>
              <a:t> </a:t>
            </a:r>
            <a:r>
              <a:rPr lang="en-ID" sz="2400" dirty="0" err="1"/>
              <a:t>perlindungan</a:t>
            </a:r>
            <a:r>
              <a:rPr lang="en-ID" sz="2400" dirty="0"/>
              <a:t> ( </a:t>
            </a:r>
            <a:r>
              <a:rPr lang="en-ID" sz="2400" dirty="0" err="1"/>
              <a:t>Advocasi</a:t>
            </a:r>
            <a:r>
              <a:rPr lang="en-ID" sz="2400" dirty="0"/>
              <a:t>)</a:t>
            </a:r>
          </a:p>
          <a:p>
            <a:r>
              <a:rPr lang="en-ID" sz="2400" dirty="0" err="1"/>
              <a:t>Pelayanan</a:t>
            </a:r>
            <a:r>
              <a:rPr lang="en-ID" sz="2400" dirty="0"/>
              <a:t> </a:t>
            </a:r>
            <a:r>
              <a:rPr lang="en-ID" sz="2400" dirty="0" err="1"/>
              <a:t>sosialisasi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komersialisasi</a:t>
            </a:r>
            <a:r>
              <a:rPr lang="en-ID" sz="2400" dirty="0"/>
              <a:t> </a:t>
            </a:r>
          </a:p>
          <a:p>
            <a:r>
              <a:rPr lang="en-ID" sz="2400" dirty="0"/>
              <a:t>Proses </a:t>
            </a:r>
            <a:r>
              <a:rPr lang="en-ID" sz="2400" dirty="0" err="1"/>
              <a:t>edukasi</a:t>
            </a:r>
            <a:r>
              <a:rPr lang="en-ID" sz="2400" dirty="0"/>
              <a:t> internal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eksternal</a:t>
            </a:r>
            <a:endParaRPr lang="en-ID" sz="24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19730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477" y="374610"/>
            <a:ext cx="8087046" cy="598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98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Upaya</a:t>
            </a:r>
            <a:r>
              <a:rPr lang="en-ID" dirty="0" smtClean="0"/>
              <a:t> </a:t>
            </a:r>
            <a:r>
              <a:rPr lang="en-ID" dirty="0" err="1" smtClean="0"/>
              <a:t>memperkuat</a:t>
            </a:r>
            <a:r>
              <a:rPr lang="en-ID" dirty="0" smtClean="0"/>
              <a:t> </a:t>
            </a:r>
            <a:r>
              <a:rPr lang="en-ID" dirty="0" err="1" smtClean="0"/>
              <a:t>daya</a:t>
            </a:r>
            <a:r>
              <a:rPr lang="en-ID" dirty="0" smtClean="0"/>
              <a:t> </a:t>
            </a:r>
            <a:r>
              <a:rPr lang="en-ID" dirty="0" err="1" smtClean="0"/>
              <a:t>saing</a:t>
            </a:r>
            <a:r>
              <a:rPr lang="en-ID" dirty="0" smtClean="0"/>
              <a:t> </a:t>
            </a:r>
            <a:r>
              <a:rPr lang="en-ID" dirty="0" err="1" smtClean="0"/>
              <a:t>bangsa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Pemahaman</a:t>
            </a:r>
            <a:r>
              <a:rPr lang="en-ID" dirty="0"/>
              <a:t> HKI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 smtClean="0"/>
              <a:t>ditingkatkan</a:t>
            </a:r>
            <a:r>
              <a:rPr lang="en-ID" dirty="0" smtClean="0"/>
              <a:t> </a:t>
            </a:r>
            <a:r>
              <a:rPr lang="en-ID" dirty="0" err="1" smtClean="0"/>
              <a:t>bagi</a:t>
            </a:r>
            <a:r>
              <a:rPr lang="en-ID" dirty="0" smtClean="0"/>
              <a:t> </a:t>
            </a:r>
            <a:r>
              <a:rPr lang="en-ID" dirty="0" err="1" smtClean="0"/>
              <a:t>Peneliti</a:t>
            </a:r>
            <a:r>
              <a:rPr lang="en-ID" dirty="0"/>
              <a:t>, </a:t>
            </a:r>
            <a:r>
              <a:rPr lang="en-ID" dirty="0" err="1" smtClean="0"/>
              <a:t>dosen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Unit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tertentu</a:t>
            </a:r>
            <a:endParaRPr lang="en-ID" dirty="0"/>
          </a:p>
          <a:p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sebaiknya</a:t>
            </a:r>
            <a:r>
              <a:rPr lang="en-ID" dirty="0"/>
              <a:t> </a:t>
            </a:r>
            <a:r>
              <a:rPr lang="en-ID" dirty="0" err="1"/>
              <a:t>berbasis</a:t>
            </a:r>
            <a:r>
              <a:rPr lang="en-ID" dirty="0"/>
              <a:t> HKI, </a:t>
            </a:r>
            <a:r>
              <a:rPr lang="en-ID" dirty="0" err="1"/>
              <a:t>khususnya</a:t>
            </a:r>
            <a:r>
              <a:rPr lang="en-ID" dirty="0"/>
              <a:t> paten</a:t>
            </a:r>
          </a:p>
          <a:p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, </a:t>
            </a:r>
            <a:r>
              <a:rPr lang="en-ID" dirty="0" err="1"/>
              <a:t>penelusuran</a:t>
            </a:r>
            <a:r>
              <a:rPr lang="en-ID" dirty="0"/>
              <a:t> (search) </a:t>
            </a:r>
            <a:r>
              <a:rPr lang="en-ID" dirty="0" err="1"/>
              <a:t>pada</a:t>
            </a:r>
            <a:r>
              <a:rPr lang="en-ID" dirty="0"/>
              <a:t> database paten </a:t>
            </a:r>
            <a:r>
              <a:rPr lang="en-ID" dirty="0" err="1"/>
              <a:t>mutlak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</a:p>
          <a:p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penanganan</a:t>
            </a:r>
            <a:r>
              <a:rPr lang="en-ID" dirty="0"/>
              <a:t> </a:t>
            </a:r>
            <a:r>
              <a:rPr lang="en-ID" dirty="0" err="1" smtClean="0"/>
              <a:t>khusus</a:t>
            </a:r>
            <a:r>
              <a:rPr lang="en-ID" dirty="0" smtClean="0"/>
              <a:t> </a:t>
            </a:r>
            <a:r>
              <a:rPr lang="en-ID" dirty="0" err="1" smtClean="0"/>
              <a:t>bagi</a:t>
            </a:r>
            <a:r>
              <a:rPr lang="en-ID" dirty="0" smtClean="0"/>
              <a:t> Sentra </a:t>
            </a:r>
            <a:r>
              <a:rPr lang="en-ID" dirty="0"/>
              <a:t>HKI</a:t>
            </a:r>
          </a:p>
        </p:txBody>
      </p:sp>
    </p:spTree>
    <p:extLst>
      <p:ext uri="{BB962C8B-B14F-4D97-AF65-F5344CB8AC3E}">
        <p14:creationId xmlns:p14="http://schemas.microsoft.com/office/powerpoint/2010/main" val="418084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Latar</a:t>
            </a:r>
            <a:r>
              <a:rPr lang="en-ID" dirty="0" smtClean="0"/>
              <a:t> </a:t>
            </a:r>
            <a:r>
              <a:rPr lang="en-ID" dirty="0" err="1" smtClean="0"/>
              <a:t>Belakang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Rectangle 3"/>
          <p:cNvSpPr/>
          <p:nvPr/>
        </p:nvSpPr>
        <p:spPr>
          <a:xfrm>
            <a:off x="736979" y="2274838"/>
            <a:ext cx="79711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>
                <a:ea typeface="ＭＳ Ｐゴシック" panose="020B0600070205080204" pitchFamily="34" charset="-128"/>
              </a:rPr>
              <a:t>Pola ekonomi dunia telah berubah dari era industrialisasi &gt; </a:t>
            </a:r>
            <a:r>
              <a:rPr lang="en-US" sz="2800" dirty="0" err="1">
                <a:ea typeface="ＭＳ Ｐゴシック" panose="020B0600070205080204" pitchFamily="34" charset="-128"/>
              </a:rPr>
              <a:t>Er</a:t>
            </a:r>
            <a:r>
              <a:rPr lang="id-ID" sz="2800" dirty="0">
                <a:ea typeface="ＭＳ Ｐゴシック" panose="020B0600070205080204" pitchFamily="34" charset="-128"/>
              </a:rPr>
              <a:t>a informasi &gt; era invensi</a:t>
            </a:r>
          </a:p>
          <a:p>
            <a:r>
              <a:rPr lang="en-US" sz="2800" i="1" dirty="0">
                <a:ea typeface="ＭＳ Ｐゴシック" panose="020B0600070205080204" pitchFamily="34" charset="-128"/>
              </a:rPr>
              <a:t>Natural Resources </a:t>
            </a:r>
            <a:r>
              <a:rPr lang="id-ID" sz="2800" i="1" dirty="0">
                <a:ea typeface="ＭＳ Ｐゴシック" panose="020B0600070205080204" pitchFamily="34" charset="-128"/>
              </a:rPr>
              <a:t>based economic </a:t>
            </a:r>
            <a:r>
              <a:rPr lang="en-US" sz="2800" i="1" dirty="0">
                <a:ea typeface="ＭＳ Ｐゴシック" panose="020B0600070205080204" pitchFamily="34" charset="-128"/>
              </a:rPr>
              <a:t> &gt; </a:t>
            </a:r>
            <a:r>
              <a:rPr lang="id-ID" sz="2800" i="1" dirty="0">
                <a:ea typeface="ＭＳ Ｐゴシック" panose="020B0600070205080204" pitchFamily="34" charset="-128"/>
              </a:rPr>
              <a:t>Knowledge based economic</a:t>
            </a:r>
            <a:r>
              <a:rPr lang="id-ID" sz="2800" dirty="0">
                <a:ea typeface="ＭＳ Ｐゴシック" panose="020B0600070205080204" pitchFamily="34" charset="-128"/>
              </a:rPr>
              <a:t>. </a:t>
            </a:r>
          </a:p>
          <a:p>
            <a:r>
              <a:rPr lang="id-ID" sz="2800" dirty="0">
                <a:ea typeface="ＭＳ Ｐゴシック" panose="020B0600070205080204" pitchFamily="34" charset="-128"/>
              </a:rPr>
              <a:t>PT sebagai lembaga penemuan (</a:t>
            </a:r>
            <a:r>
              <a:rPr lang="id-ID" sz="2800" i="1" dirty="0">
                <a:ea typeface="ＭＳ Ｐゴシック" panose="020B0600070205080204" pitchFamily="34" charset="-128"/>
              </a:rPr>
              <a:t>Research and development institutions).</a:t>
            </a:r>
          </a:p>
          <a:p>
            <a:r>
              <a:rPr lang="id-ID" sz="2800" dirty="0">
                <a:ea typeface="ＭＳ Ｐゴシック" panose="020B0600070205080204" pitchFamily="34" charset="-128"/>
              </a:rPr>
              <a:t>Proses edukasi (kurikulum) diarahkan pada proses invensi = HKI. </a:t>
            </a:r>
          </a:p>
        </p:txBody>
      </p:sp>
    </p:spTree>
    <p:extLst>
      <p:ext uri="{BB962C8B-B14F-4D97-AF65-F5344CB8AC3E}">
        <p14:creationId xmlns:p14="http://schemas.microsoft.com/office/powerpoint/2010/main" val="299536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Sentra </a:t>
            </a:r>
            <a:r>
              <a:rPr lang="en-ID" dirty="0" err="1" smtClean="0"/>
              <a:t>ki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Landasan</a:t>
            </a:r>
            <a:r>
              <a:rPr lang="en-ID" dirty="0"/>
              <a:t> </a:t>
            </a:r>
            <a:r>
              <a:rPr lang="en-ID" dirty="0" err="1"/>
              <a:t>Hukum</a:t>
            </a:r>
            <a:endParaRPr lang="en-ID" dirty="0"/>
          </a:p>
          <a:p>
            <a:pPr marL="0" indent="0">
              <a:buNone/>
            </a:pPr>
            <a:r>
              <a:rPr lang="en-ID" dirty="0" smtClean="0"/>
              <a:t>	UU </a:t>
            </a:r>
            <a:r>
              <a:rPr lang="en-ID" dirty="0"/>
              <a:t>No. 18 </a:t>
            </a:r>
            <a:r>
              <a:rPr lang="en-ID" dirty="0" err="1"/>
              <a:t>Tahun</a:t>
            </a:r>
            <a:r>
              <a:rPr lang="en-ID" dirty="0"/>
              <a:t> 2002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Nasional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,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IPTEK</a:t>
            </a:r>
          </a:p>
          <a:p>
            <a:r>
              <a:rPr lang="en-ID" dirty="0" err="1"/>
              <a:t>Pasal</a:t>
            </a:r>
            <a:r>
              <a:rPr lang="en-ID" dirty="0"/>
              <a:t> 13 (3): </a:t>
            </a:r>
          </a:p>
          <a:p>
            <a:pPr marL="0" indent="0">
              <a:buNone/>
            </a:pPr>
            <a:r>
              <a:rPr lang="en-ID" dirty="0" smtClean="0"/>
              <a:t>	"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kekayaan</a:t>
            </a:r>
            <a:r>
              <a:rPr lang="en-ID" dirty="0"/>
              <a:t> </a:t>
            </a:r>
            <a:r>
              <a:rPr lang="en-ID" dirty="0" err="1"/>
              <a:t>intelektual</a:t>
            </a:r>
            <a:r>
              <a:rPr lang="en-ID" dirty="0"/>
              <a:t>, </a:t>
            </a:r>
            <a:r>
              <a:rPr lang="en-ID" dirty="0" err="1"/>
              <a:t>Perguruan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Lembaga</a:t>
            </a:r>
            <a:r>
              <a:rPr lang="en-ID" dirty="0"/>
              <a:t> </a:t>
            </a:r>
            <a:r>
              <a:rPr lang="en-ID" dirty="0" err="1"/>
              <a:t>Litbang</a:t>
            </a:r>
            <a:r>
              <a:rPr lang="en-ID" dirty="0"/>
              <a:t>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mengusahakan</a:t>
            </a:r>
            <a:r>
              <a:rPr lang="en-ID" dirty="0"/>
              <a:t> </a:t>
            </a:r>
            <a:r>
              <a:rPr lang="en-ID" dirty="0" err="1"/>
              <a:t>pembentukan</a:t>
            </a:r>
            <a:r>
              <a:rPr lang="en-ID" dirty="0"/>
              <a:t> </a:t>
            </a:r>
            <a:r>
              <a:rPr lang="en-ID" dirty="0" err="1"/>
              <a:t>sentra</a:t>
            </a:r>
            <a:r>
              <a:rPr lang="en-ID" dirty="0"/>
              <a:t> HKI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kapasitas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kemampuannya</a:t>
            </a:r>
            <a:r>
              <a:rPr lang="en-ID" dirty="0"/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2015946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Ki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ptm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yang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dimanfaatkan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HKI.</a:t>
            </a:r>
          </a:p>
          <a:p>
            <a:r>
              <a:rPr lang="en-ID" dirty="0" err="1"/>
              <a:t>Dakwah</a:t>
            </a:r>
            <a:r>
              <a:rPr lang="en-ID" dirty="0"/>
              <a:t> &gt; </a:t>
            </a:r>
            <a:r>
              <a:rPr lang="en-ID" dirty="0" err="1"/>
              <a:t>kesadaran</a:t>
            </a:r>
            <a:r>
              <a:rPr lang="en-ID" dirty="0"/>
              <a:t> </a:t>
            </a:r>
            <a:r>
              <a:rPr lang="en-ID" dirty="0" err="1"/>
              <a:t>utk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yang </a:t>
            </a:r>
            <a:r>
              <a:rPr lang="en-ID" dirty="0" err="1"/>
              <a:t>mandiri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berdaya</a:t>
            </a:r>
            <a:r>
              <a:rPr lang="en-ID" dirty="0"/>
              <a:t> </a:t>
            </a:r>
            <a:r>
              <a:rPr lang="en-ID" dirty="0" err="1"/>
              <a:t>guna</a:t>
            </a:r>
            <a:r>
              <a:rPr lang="en-ID" dirty="0"/>
              <a:t>.</a:t>
            </a:r>
          </a:p>
          <a:p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pembangunan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temuan-temuan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diterapkan</a:t>
            </a:r>
            <a:endParaRPr lang="en-ID" dirty="0"/>
          </a:p>
          <a:p>
            <a:r>
              <a:rPr lang="en-ID" dirty="0" err="1"/>
              <a:t>Peningkatan</a:t>
            </a:r>
            <a:r>
              <a:rPr lang="en-ID" dirty="0"/>
              <a:t> Profit </a:t>
            </a:r>
            <a:r>
              <a:rPr lang="en-ID" dirty="0" err="1"/>
              <a:t>Universitas</a:t>
            </a:r>
            <a:r>
              <a:rPr lang="en-ID" dirty="0"/>
              <a:t> 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76664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4800" dirty="0" err="1" smtClean="0"/>
              <a:t>Terima</a:t>
            </a:r>
            <a:r>
              <a:rPr lang="en-ID" sz="4800" dirty="0" smtClean="0"/>
              <a:t> </a:t>
            </a:r>
            <a:r>
              <a:rPr lang="en-ID" sz="4800" dirty="0" err="1" smtClean="0"/>
              <a:t>kasih</a:t>
            </a:r>
            <a:endParaRPr lang="en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4872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Kedudukan</a:t>
            </a:r>
            <a:r>
              <a:rPr lang="en-ID" dirty="0" smtClean="0"/>
              <a:t> </a:t>
            </a:r>
            <a:r>
              <a:rPr lang="en-ID" dirty="0" err="1" smtClean="0"/>
              <a:t>ki</a:t>
            </a:r>
            <a:r>
              <a:rPr lang="en-ID" dirty="0" smtClean="0"/>
              <a:t> di </a:t>
            </a:r>
            <a:r>
              <a:rPr lang="en-ID" dirty="0" err="1" smtClean="0"/>
              <a:t>perguruan</a:t>
            </a:r>
            <a:r>
              <a:rPr lang="en-ID" dirty="0" smtClean="0"/>
              <a:t> </a:t>
            </a:r>
            <a:r>
              <a:rPr lang="en-ID" dirty="0" err="1" smtClean="0"/>
              <a:t>tinggi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4356781"/>
          </a:xfrm>
        </p:spPr>
        <p:txBody>
          <a:bodyPr>
            <a:noAutofit/>
          </a:bodyPr>
          <a:lstStyle/>
          <a:p>
            <a:r>
              <a:rPr lang="en-ID" sz="2400" dirty="0" err="1"/>
              <a:t>Akreditasi</a:t>
            </a:r>
            <a:r>
              <a:rPr lang="en-ID" sz="2400" dirty="0"/>
              <a:t> </a:t>
            </a:r>
          </a:p>
          <a:p>
            <a:r>
              <a:rPr lang="en-ID" sz="2400" dirty="0"/>
              <a:t>Proses </a:t>
            </a:r>
            <a:r>
              <a:rPr lang="en-ID" sz="2400" dirty="0" err="1"/>
              <a:t>Academik</a:t>
            </a:r>
            <a:r>
              <a:rPr lang="en-ID" sz="2400" dirty="0"/>
              <a:t> ( R &amp; D )</a:t>
            </a:r>
          </a:p>
          <a:p>
            <a:r>
              <a:rPr lang="en-ID" sz="2400" dirty="0" err="1"/>
              <a:t>Pemberdayaan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endParaRPr lang="en-ID" sz="2400" dirty="0"/>
          </a:p>
          <a:p>
            <a:r>
              <a:rPr lang="en-ID" sz="2400" dirty="0" err="1"/>
              <a:t>Kebanggaan</a:t>
            </a:r>
            <a:r>
              <a:rPr lang="en-ID" sz="2400" dirty="0"/>
              <a:t> </a:t>
            </a:r>
          </a:p>
          <a:p>
            <a:r>
              <a:rPr lang="en-ID" sz="2400" dirty="0" err="1"/>
              <a:t>Promosi</a:t>
            </a:r>
            <a:endParaRPr lang="en-ID" sz="2400" dirty="0"/>
          </a:p>
          <a:p>
            <a:r>
              <a:rPr lang="en-ID" sz="2400" dirty="0" err="1"/>
              <a:t>Reputasi</a:t>
            </a:r>
            <a:r>
              <a:rPr lang="en-ID" sz="2400" dirty="0"/>
              <a:t> </a:t>
            </a:r>
          </a:p>
          <a:p>
            <a:r>
              <a:rPr lang="en-ID" sz="2400" dirty="0"/>
              <a:t>Income </a:t>
            </a:r>
          </a:p>
          <a:p>
            <a:r>
              <a:rPr lang="en-ID" sz="2400" dirty="0"/>
              <a:t>Paten = 40 </a:t>
            </a:r>
            <a:r>
              <a:rPr lang="en-ID" sz="2400" dirty="0" err="1"/>
              <a:t>kredit</a:t>
            </a:r>
            <a:r>
              <a:rPr lang="en-ID" sz="2400" dirty="0"/>
              <a:t> </a:t>
            </a:r>
            <a:r>
              <a:rPr lang="en-ID" sz="2400" dirty="0" err="1"/>
              <a:t>poin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1482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PERMOHONAN PATEN PERGURUAN TINGGI 2013</a:t>
            </a:r>
            <a:endParaRPr lang="en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240" y="1908268"/>
            <a:ext cx="8037519" cy="47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0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Pemanfaatan</a:t>
            </a:r>
            <a:r>
              <a:rPr lang="en-ID" dirty="0" smtClean="0"/>
              <a:t> KI di PT di </a:t>
            </a:r>
            <a:r>
              <a:rPr lang="en-ID" dirty="0" err="1" smtClean="0"/>
              <a:t>luar</a:t>
            </a:r>
            <a:r>
              <a:rPr lang="en-ID" dirty="0" smtClean="0"/>
              <a:t> </a:t>
            </a:r>
            <a:r>
              <a:rPr lang="en-ID" dirty="0" err="1" smtClean="0"/>
              <a:t>negeri</a:t>
            </a:r>
            <a:endParaRPr lang="en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486" y="1891473"/>
            <a:ext cx="6978876" cy="496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4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kolaborasi</a:t>
            </a:r>
            <a:endParaRPr lang="en-ID" dirty="0"/>
          </a:p>
        </p:txBody>
      </p:sp>
      <p:graphicFrame>
        <p:nvGraphicFramePr>
          <p:cNvPr id="4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243058"/>
              </p:ext>
            </p:extLst>
          </p:nvPr>
        </p:nvGraphicFramePr>
        <p:xfrm>
          <a:off x="1132863" y="2003803"/>
          <a:ext cx="6878273" cy="4465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3" imgW="7602371" imgH="4901609" progId="Excel.Chart.8">
                  <p:embed/>
                </p:oleObj>
              </mc:Choice>
              <mc:Fallback>
                <p:oleObj r:id="rId3" imgW="7602371" imgH="4901609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863" y="2003803"/>
                        <a:ext cx="6878273" cy="4465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31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594381"/>
          </a:xfrm>
        </p:spPr>
        <p:txBody>
          <a:bodyPr/>
          <a:lstStyle/>
          <a:p>
            <a:r>
              <a:rPr lang="en-ID" dirty="0" err="1" smtClean="0"/>
              <a:t>Jenis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lingkup</a:t>
            </a:r>
            <a:r>
              <a:rPr lang="en-ID" dirty="0" smtClean="0"/>
              <a:t> </a:t>
            </a:r>
            <a:r>
              <a:rPr lang="en-ID" dirty="0" err="1" smtClean="0"/>
              <a:t>ki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1524000"/>
            <a:ext cx="885444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7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57" y="706195"/>
            <a:ext cx="7556313" cy="952537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perundang-undangan</a:t>
            </a:r>
            <a:r>
              <a:rPr lang="en-US" sz="2800" dirty="0"/>
              <a:t> di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Kekayaan</a:t>
            </a:r>
            <a:r>
              <a:rPr lang="en-US" sz="2800" dirty="0"/>
              <a:t> </a:t>
            </a:r>
            <a:r>
              <a:rPr lang="en-US" sz="2800" dirty="0" err="1"/>
              <a:t>Intelektual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67" y="1492500"/>
            <a:ext cx="8691327" cy="53655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err="1" smtClean="0">
                <a:solidFill>
                  <a:schemeClr val="tx1"/>
                </a:solidFill>
              </a:rPr>
              <a:t>Undang-Undang</a:t>
            </a:r>
            <a:r>
              <a:rPr lang="en-US" sz="2400" dirty="0" smtClean="0">
                <a:solidFill>
                  <a:schemeClr val="tx1"/>
                </a:solidFill>
              </a:rPr>
              <a:t> No 29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2000 </a:t>
            </a:r>
            <a:r>
              <a:rPr lang="en-US" sz="2400" dirty="0" err="1" smtClean="0">
                <a:solidFill>
                  <a:schemeClr val="tx1"/>
                </a:solidFill>
              </a:rPr>
              <a:t>tentang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perlindungan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varietas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tanaman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err="1" smtClean="0">
                <a:solidFill>
                  <a:schemeClr val="tx1"/>
                </a:solidFill>
              </a:rPr>
              <a:t>Undang-undang</a:t>
            </a:r>
            <a:r>
              <a:rPr lang="en-US" sz="2400" dirty="0" smtClean="0">
                <a:solidFill>
                  <a:schemeClr val="tx1"/>
                </a:solidFill>
              </a:rPr>
              <a:t> No 30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2000 </a:t>
            </a:r>
            <a:r>
              <a:rPr lang="en-US" sz="2400" dirty="0" err="1" smtClean="0">
                <a:solidFill>
                  <a:schemeClr val="tx1"/>
                </a:solidFill>
              </a:rPr>
              <a:t>tentang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Rahasia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dagang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err="1">
                <a:solidFill>
                  <a:schemeClr val="tx1"/>
                </a:solidFill>
              </a:rPr>
              <a:t>Undang-Undang</a:t>
            </a:r>
            <a:r>
              <a:rPr lang="en-US" sz="2400" dirty="0">
                <a:solidFill>
                  <a:schemeClr val="tx1"/>
                </a:solidFill>
              </a:rPr>
              <a:t> No 31 </a:t>
            </a:r>
            <a:r>
              <a:rPr lang="en-US" sz="2400" dirty="0" err="1">
                <a:solidFill>
                  <a:schemeClr val="tx1"/>
                </a:solidFill>
              </a:rPr>
              <a:t>Tahun</a:t>
            </a:r>
            <a:r>
              <a:rPr lang="en-US" sz="2400" dirty="0">
                <a:solidFill>
                  <a:schemeClr val="tx1"/>
                </a:solidFill>
              </a:rPr>
              <a:t> 2001 </a:t>
            </a:r>
            <a:r>
              <a:rPr lang="en-US" sz="2400" dirty="0" err="1">
                <a:solidFill>
                  <a:schemeClr val="tx1"/>
                </a:solidFill>
              </a:rPr>
              <a:t>tentang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Desain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Industri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err="1" smtClean="0">
                <a:solidFill>
                  <a:schemeClr val="tx1"/>
                </a:solidFill>
              </a:rPr>
              <a:t>Undang-Undang</a:t>
            </a:r>
            <a:r>
              <a:rPr lang="en-US" sz="2400" dirty="0" smtClean="0">
                <a:solidFill>
                  <a:schemeClr val="tx1"/>
                </a:solidFill>
              </a:rPr>
              <a:t> No 32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2001 </a:t>
            </a:r>
            <a:r>
              <a:rPr lang="en-US" sz="2400" dirty="0" err="1" smtClean="0">
                <a:solidFill>
                  <a:schemeClr val="tx1"/>
                </a:solidFill>
              </a:rPr>
              <a:t>tentang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Sirkuit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Terpadu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err="1" smtClean="0">
                <a:solidFill>
                  <a:schemeClr val="tx1"/>
                </a:solidFill>
              </a:rPr>
              <a:t>Undang-Undang</a:t>
            </a:r>
            <a:r>
              <a:rPr lang="en-US" sz="2400" dirty="0" smtClean="0">
                <a:solidFill>
                  <a:schemeClr val="tx1"/>
                </a:solidFill>
              </a:rPr>
              <a:t> No 28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2014 </a:t>
            </a:r>
            <a:r>
              <a:rPr lang="en-US" sz="2400" dirty="0" err="1" smtClean="0">
                <a:solidFill>
                  <a:schemeClr val="tx1"/>
                </a:solidFill>
              </a:rPr>
              <a:t>tentang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cipta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err="1" smtClean="0">
                <a:solidFill>
                  <a:schemeClr val="tx1"/>
                </a:solidFill>
              </a:rPr>
              <a:t>Undang-Undang</a:t>
            </a:r>
            <a:r>
              <a:rPr lang="en-US" sz="2400" dirty="0" smtClean="0">
                <a:solidFill>
                  <a:schemeClr val="tx1"/>
                </a:solidFill>
              </a:rPr>
              <a:t> No 13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2016 </a:t>
            </a:r>
            <a:r>
              <a:rPr lang="en-US" sz="2400" dirty="0" err="1" smtClean="0">
                <a:solidFill>
                  <a:schemeClr val="tx1"/>
                </a:solidFill>
              </a:rPr>
              <a:t>tentang</a:t>
            </a:r>
            <a:r>
              <a:rPr lang="en-US" sz="2400" dirty="0" smtClean="0">
                <a:solidFill>
                  <a:schemeClr val="tx1"/>
                </a:solidFill>
              </a:rPr>
              <a:t> Paten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err="1" smtClean="0">
                <a:solidFill>
                  <a:schemeClr val="tx1"/>
                </a:solidFill>
              </a:rPr>
              <a:t>Undang-Undang</a:t>
            </a:r>
            <a:r>
              <a:rPr lang="en-US" sz="2400" dirty="0" smtClean="0">
                <a:solidFill>
                  <a:schemeClr val="tx1"/>
                </a:solidFill>
              </a:rPr>
              <a:t> No 20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2016 </a:t>
            </a:r>
            <a:r>
              <a:rPr lang="en-US" sz="2400" dirty="0" err="1" smtClean="0">
                <a:solidFill>
                  <a:schemeClr val="tx1"/>
                </a:solidFill>
              </a:rPr>
              <a:t>tentang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Merek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Indikasi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Geografis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9822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976</Words>
  <Application>Microsoft Office PowerPoint</Application>
  <PresentationFormat>On-screen Show (4:3)</PresentationFormat>
  <Paragraphs>185</Paragraphs>
  <Slides>32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ＭＳ Ｐゴシック</vt:lpstr>
      <vt:lpstr>SimSun</vt:lpstr>
      <vt:lpstr>Arial</vt:lpstr>
      <vt:lpstr>Calibri</vt:lpstr>
      <vt:lpstr>Georgia</vt:lpstr>
      <vt:lpstr>Gill Sans MT</vt:lpstr>
      <vt:lpstr>Times New Roman</vt:lpstr>
      <vt:lpstr>Verdana</vt:lpstr>
      <vt:lpstr>Wingdings</vt:lpstr>
      <vt:lpstr>Wingdings 2</vt:lpstr>
      <vt:lpstr>Dividend</vt:lpstr>
      <vt:lpstr>Microsoft Excel Chart</vt:lpstr>
      <vt:lpstr>PENTINGNYA KEKAYAAN INTELEKTUAL DI PERGURUAN TINGGI  OLEH :  DINI CAHYANDARI</vt:lpstr>
      <vt:lpstr>Pokok Bahasan </vt:lpstr>
      <vt:lpstr>Latar Belakang</vt:lpstr>
      <vt:lpstr>Kedudukan ki di perguruan tinggi</vt:lpstr>
      <vt:lpstr>PERMOHONAN PATEN PERGURUAN TINGGI 2013</vt:lpstr>
      <vt:lpstr>Pemanfaatan KI di PT di luar negeri</vt:lpstr>
      <vt:lpstr>kolaborasi</vt:lpstr>
      <vt:lpstr>Jenis dan lingkup ki</vt:lpstr>
      <vt:lpstr>Peraturan perundang-undangan di Bidang Kekayaan Intelektual </vt:lpstr>
      <vt:lpstr>PowerPoint Presentation</vt:lpstr>
      <vt:lpstr>PowerPoint Presentation</vt:lpstr>
      <vt:lpstr>IMPLEMENTASI HAK DESAIN INDUSTRI PADA PRODUK DIANTARA KELOMPOK HKI LAINNYA</vt:lpstr>
      <vt:lpstr>PowerPoint Presentation</vt:lpstr>
      <vt:lpstr>PowerPoint Presentation</vt:lpstr>
      <vt:lpstr>Desain Industri</vt:lpstr>
      <vt:lpstr>CONTOH-CONTOH DESAIN INDUSTRI</vt:lpstr>
      <vt:lpstr>PATEN</vt:lpstr>
      <vt:lpstr>PowerPoint Presentation</vt:lpstr>
      <vt:lpstr>1.Judul Invensi 2.Bidang Teknik Invensi 3.Latar Belakang Invensi 4.Ringkasan Invensi 5.Uraian Singkat Gambar 6.Uraian Lengkap Invensi </vt:lpstr>
      <vt:lpstr>Hak Cipta</vt:lpstr>
      <vt:lpstr>Contoh ciptaan yang dilindungi  ( berdasarkan Pasal 40 UUHC )</vt:lpstr>
      <vt:lpstr>CIPTAAN YANG DILINDUNGI</vt:lpstr>
      <vt:lpstr>SUBYEK HAK CIPTA</vt:lpstr>
      <vt:lpstr>Jangka Waktu Perlindungan Hak Cipta </vt:lpstr>
      <vt:lpstr>Syarat substantif ciptaan ( Pasal 41 UUHC)</vt:lpstr>
      <vt:lpstr>Tahap tahap pengembangan ki di perguruan tinggi</vt:lpstr>
      <vt:lpstr>Sentra ki</vt:lpstr>
      <vt:lpstr>PowerPoint Presentation</vt:lpstr>
      <vt:lpstr>Upaya memperkuat daya saing bangsa</vt:lpstr>
      <vt:lpstr>Sentra ki</vt:lpstr>
      <vt:lpstr>Ki dan ptm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KEKAYAAN INTELEKTUAL DAN PERAN SENTRA HKI DI PERGURUAN TINGGI</dc:title>
  <dc:creator>User</dc:creator>
  <cp:lastModifiedBy>tama gunardi</cp:lastModifiedBy>
  <cp:revision>43</cp:revision>
  <cp:lastPrinted>2017-03-02T09:50:38Z</cp:lastPrinted>
  <dcterms:created xsi:type="dcterms:W3CDTF">2017-03-02T00:52:08Z</dcterms:created>
  <dcterms:modified xsi:type="dcterms:W3CDTF">2020-04-15T23:24:11Z</dcterms:modified>
</cp:coreProperties>
</file>