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17"/>
  </p:notesMasterIdLst>
  <p:handoutMasterIdLst>
    <p:handoutMasterId r:id="rId18"/>
  </p:handoutMasterIdLst>
  <p:sldIdLst>
    <p:sldId id="472" r:id="rId2"/>
    <p:sldId id="509" r:id="rId3"/>
    <p:sldId id="510" r:id="rId4"/>
    <p:sldId id="549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2639" autoAdjust="0"/>
  </p:normalViewPr>
  <p:slideViewPr>
    <p:cSldViewPr>
      <p:cViewPr varScale="1">
        <p:scale>
          <a:sx n="46" d="100"/>
          <a:sy n="46" d="100"/>
        </p:scale>
        <p:origin x="11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8C4DB-1E3A-4719-9165-193415D5BA7F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A7C00-3C3B-484E-B703-B253EF22F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4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0BA4E-D021-42AD-99AB-32C078A3E1F0}" type="datetimeFigureOut">
              <a:rPr lang="id-ID" smtClean="0"/>
              <a:pPr/>
              <a:t>06/02/2020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3EA2D-12F8-4AE8-9119-CF572BA1CF2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74134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024C0AA-6D53-42E5-BA0E-25E4E6DF62A1}" type="datetime1">
              <a:rPr lang="id-ID" smtClean="0"/>
              <a:t>06/02/2020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41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458200" cy="1222375"/>
          </a:xfrm>
          <a:solidFill>
            <a:srgbClr val="002060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  <a:solidFill>
            <a:srgbClr val="271137"/>
          </a:solidFill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8E806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solidFill>
            <a:srgbClr val="271137"/>
          </a:solidFill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  <a:solidFill>
            <a:schemeClr val="bg1"/>
          </a:solidFill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v"/>
              <a:defRPr baseline="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gradFill>
            <a:gsLst>
              <a:gs pos="9000">
                <a:schemeClr val="bg1"/>
              </a:gs>
              <a:gs pos="0">
                <a:schemeClr val="tx2"/>
              </a:gs>
              <a:gs pos="91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/>
          <a:lstStyle>
            <a:lvl1pPr marL="0" indent="0" algn="r">
              <a:buNone/>
              <a:defRPr sz="2000">
                <a:solidFill>
                  <a:srgbClr val="FF000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solidFill>
            <a:srgbClr val="271137"/>
          </a:solidFill>
        </p:spPr>
        <p:txBody>
          <a:bodyPr rtlCol="0" anchor="t">
            <a:normAutofit/>
          </a:bodyPr>
          <a:lstStyle>
            <a:lvl1pPr algn="r"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solidFill>
            <a:schemeClr val="bg1"/>
          </a:solidFill>
        </p:spPr>
        <p:txBody>
          <a:bodyPr/>
          <a:lstStyle>
            <a:lvl1pPr>
              <a:buFont typeface="Wingdings" pitchFamily="2" charset="2"/>
              <a:buChar char="q"/>
              <a:defRPr sz="2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v"/>
              <a:defRPr sz="24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solidFill>
            <a:schemeClr val="bg1"/>
          </a:solidFill>
        </p:spPr>
        <p:txBody>
          <a:bodyPr/>
          <a:lstStyle>
            <a:lvl1pPr eaLnBrk="1" latinLnBrk="0" hangingPunct="1">
              <a:buFont typeface="Wingdings" pitchFamily="2" charset="2"/>
              <a:buChar char="q"/>
              <a:defRPr sz="2800">
                <a:solidFill>
                  <a:schemeClr val="tx1"/>
                </a:solidFill>
              </a:defRPr>
            </a:lvl1pPr>
            <a:lvl2pPr eaLnBrk="1" latinLnBrk="0" hangingPunct="1">
              <a:buFont typeface="Wingdings" pitchFamily="2" charset="2"/>
              <a:buChar char="v"/>
              <a:defRPr sz="2400">
                <a:solidFill>
                  <a:schemeClr val="tx1"/>
                </a:solidFill>
              </a:defRPr>
            </a:lvl2pPr>
            <a:lvl3pPr eaLnBrk="1" latinLnBrk="0" hangingPunct="1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3pPr>
            <a:lvl4pPr eaLnBrk="1" latinLnBrk="0" hangingPunct="1">
              <a:buFont typeface="Courier New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eaLnBrk="1" latinLnBrk="0" hangingPunct="1"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14282" y="5214950"/>
            <a:ext cx="8610600" cy="88265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solidFill>
            <a:schemeClr val="tx1">
              <a:lumMod val="25000"/>
              <a:lumOff val="75000"/>
            </a:schemeClr>
          </a:solidFill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solidFill>
            <a:srgbClr val="001B50"/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solidFill>
            <a:schemeClr val="tx2"/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688" y="6143625"/>
            <a:ext cx="2500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baseline="0">
                <a:solidFill>
                  <a:srgbClr val="FFFF00"/>
                </a:solidFill>
              </a:defRPr>
            </a:lvl1pPr>
          </a:lstStyle>
          <a:p>
            <a:fld id="{9D1FEBA2-4C7D-43E1-B87D-7CBDDB5C8B7B}" type="datetimeFigureOut">
              <a:rPr lang="en-US" smtClean="0"/>
              <a:pPr/>
              <a:t>06-Feb-20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429396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FF7F7"/>
                </a:solidFill>
              </a:defRPr>
            </a:lvl1pPr>
          </a:lstStyle>
          <a:p>
            <a:fld id="{2E02840B-A17E-4EDC-8073-286CCE4997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41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4348" y="6143625"/>
            <a:ext cx="59388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143644"/>
            <a:ext cx="725644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7429520" y="607220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ill Sans Ultra Bold" pitchFamily="34" charset="0"/>
              </a:rPr>
              <a:t>SENTRA  HKI</a:t>
            </a:r>
            <a:endParaRPr lang="en-US" sz="2000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bg1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isrok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ip.go.i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cope.wipo.int/search/en/search.jsf" TargetMode="External"/><Relationship Id="rId2" Type="http://schemas.openxmlformats.org/officeDocument/2006/relationships/hyperlink" Target="https://worldwide.espacene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-platpat.inpit.go.jp/web/all/top/BTmTopEnglishPage" TargetMode="External"/><Relationship Id="rId4" Type="http://schemas.openxmlformats.org/officeDocument/2006/relationships/hyperlink" Target="https://www.uspto.gov/patents-application-process/search-patent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ipdl/en/resources/link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7"/>
            <a:ext cx="8064677" cy="208823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PENELUSURAN INFORMASI PATEN</a:t>
            </a:r>
            <a:b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(BERBAGI ILMU DENGAN SEJAWAT)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d-ID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55576" y="3284984"/>
            <a:ext cx="7534275" cy="2592288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2800" b="1" dirty="0" smtClean="0">
                <a:latin typeface="Arial Black" pitchFamily="34" charset="0"/>
              </a:rPr>
              <a:t>Mohammad </a:t>
            </a:r>
            <a:r>
              <a:rPr lang="en-US" sz="2800" b="1" dirty="0" err="1" smtClean="0">
                <a:latin typeface="Arial Black" pitchFamily="34" charset="0"/>
              </a:rPr>
              <a:t>Isrok</a:t>
            </a:r>
            <a:r>
              <a:rPr lang="en-US" sz="2800" b="1" dirty="0" smtClean="0">
                <a:latin typeface="Arial Black" pitchFamily="34" charset="0"/>
              </a:rPr>
              <a:t>, SH., CN., MH</a:t>
            </a:r>
            <a:endParaRPr lang="id-ID" sz="2800" dirty="0" smtClean="0"/>
          </a:p>
          <a:p>
            <a:pPr algn="ctr"/>
            <a:r>
              <a:rPr lang="en-US" sz="2585" dirty="0" smtClean="0"/>
              <a:t>Sentra </a:t>
            </a:r>
            <a:r>
              <a:rPr lang="en-US" sz="2585" dirty="0"/>
              <a:t>KI - </a:t>
            </a:r>
            <a:r>
              <a:rPr lang="en-US" sz="2585" dirty="0" err="1"/>
              <a:t>Universitas</a:t>
            </a:r>
            <a:r>
              <a:rPr lang="en-US" sz="2585" dirty="0"/>
              <a:t> </a:t>
            </a:r>
            <a:r>
              <a:rPr lang="en-US" sz="2585" dirty="0" err="1"/>
              <a:t>Muhammadiyah</a:t>
            </a:r>
            <a:r>
              <a:rPr lang="en-US" sz="2585" dirty="0"/>
              <a:t> </a:t>
            </a:r>
            <a:r>
              <a:rPr lang="en-US" sz="2585" dirty="0" smtClean="0"/>
              <a:t>Malang</a:t>
            </a:r>
          </a:p>
          <a:p>
            <a:pPr algn="ctr"/>
            <a:endParaRPr lang="en-US" sz="2585" dirty="0"/>
          </a:p>
          <a:p>
            <a:pPr algn="ctr"/>
            <a:r>
              <a:rPr lang="en-US" sz="2585" dirty="0" err="1" smtClean="0"/>
              <a:t>Konsultan</a:t>
            </a:r>
            <a:r>
              <a:rPr lang="en-US" sz="2585" dirty="0" smtClean="0"/>
              <a:t> HKI No. 622-2012</a:t>
            </a:r>
          </a:p>
          <a:p>
            <a:pPr algn="ctr"/>
            <a:r>
              <a:rPr lang="en-US" sz="2585" dirty="0" smtClean="0">
                <a:hlinkClick r:id="rId3"/>
              </a:rPr>
              <a:t>m.isrok@gmail.com</a:t>
            </a:r>
            <a:endParaRPr lang="en-US" sz="2585" dirty="0" smtClean="0"/>
          </a:p>
          <a:p>
            <a:pPr algn="ctr"/>
            <a:r>
              <a:rPr lang="en-US" sz="2585" dirty="0" smtClean="0"/>
              <a:t>0812 3399 1006</a:t>
            </a:r>
            <a:endParaRPr lang="en-US" sz="2585" dirty="0"/>
          </a:p>
        </p:txBody>
      </p:sp>
    </p:spTree>
    <p:extLst>
      <p:ext uri="{BB962C8B-B14F-4D97-AF65-F5344CB8AC3E}">
        <p14:creationId xmlns:p14="http://schemas.microsoft.com/office/powerpoint/2010/main" val="1813949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Pusat</a:t>
            </a:r>
            <a:r>
              <a:rPr lang="en-US" dirty="0" smtClean="0"/>
              <a:t> database paten </a:t>
            </a:r>
            <a:r>
              <a:rPr lang="en-US" dirty="0" err="1" smtClean="0"/>
              <a:t>indonesia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r>
              <a:rPr lang="en-US" sz="3600" dirty="0" err="1" smtClean="0">
                <a:hlinkClick r:id="rId2"/>
              </a:rPr>
              <a:t>www.dgip.go.id</a:t>
            </a:r>
            <a:endParaRPr lang="en-US" sz="3600" dirty="0" smtClean="0"/>
          </a:p>
          <a:p>
            <a:pPr>
              <a:buFont typeface="Wingdings"/>
              <a:buChar char="è"/>
            </a:pPr>
            <a:r>
              <a:rPr lang="en-US" sz="3600" dirty="0" err="1" smtClean="0">
                <a:sym typeface="Wingdings" panose="05000000000000000000" pitchFamily="2" charset="2"/>
              </a:rPr>
              <a:t>Penelusuran</a:t>
            </a:r>
            <a:r>
              <a:rPr lang="en-US" sz="3600" dirty="0" smtClean="0">
                <a:sym typeface="Wingdings" panose="05000000000000000000" pitchFamily="2" charset="2"/>
              </a:rPr>
              <a:t> KI</a:t>
            </a:r>
          </a:p>
          <a:p>
            <a:pPr>
              <a:buFont typeface="Wingdings"/>
              <a:buChar char="è"/>
            </a:pPr>
            <a:r>
              <a:rPr lang="en-US" sz="3600" dirty="0" err="1" smtClean="0">
                <a:sym typeface="Wingdings" panose="05000000000000000000" pitchFamily="2" charset="2"/>
              </a:rPr>
              <a:t>Pangkalan</a:t>
            </a:r>
            <a:r>
              <a:rPr lang="en-US" sz="3600" dirty="0" smtClean="0">
                <a:sym typeface="Wingdings" panose="05000000000000000000" pitchFamily="2" charset="2"/>
              </a:rPr>
              <a:t> Data KI</a:t>
            </a:r>
          </a:p>
          <a:p>
            <a:pPr>
              <a:buFont typeface="Wingdings"/>
              <a:buChar char="è"/>
            </a:pPr>
            <a:r>
              <a:rPr lang="en-US" sz="3600" dirty="0" smtClean="0">
                <a:sym typeface="Wingdings" panose="05000000000000000000" pitchFamily="2" charset="2"/>
              </a:rPr>
              <a:t>Paten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id-ID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Truncation</a:t>
            </a:r>
          </a:p>
          <a:p>
            <a:pPr>
              <a:buFontTx/>
              <a:buChar char="-"/>
            </a:pPr>
            <a:r>
              <a:rPr lang="en-US" sz="3600" dirty="0" smtClean="0"/>
              <a:t>Boolean Logic</a:t>
            </a:r>
          </a:p>
          <a:p>
            <a:pPr>
              <a:buFontTx/>
              <a:buChar char="-"/>
            </a:pPr>
            <a:r>
              <a:rPr lang="en-US" sz="3600" dirty="0" smtClean="0"/>
              <a:t>Proximity Searching</a:t>
            </a:r>
          </a:p>
          <a:p>
            <a:pPr>
              <a:buFontTx/>
              <a:buChar char="-"/>
            </a:pPr>
            <a:r>
              <a:rPr lang="en-US" sz="3600" dirty="0" smtClean="0"/>
              <a:t>Field searching </a:t>
            </a:r>
          </a:p>
          <a:p>
            <a:pPr>
              <a:buFontTx/>
              <a:buChar char="-"/>
            </a:pPr>
            <a:r>
              <a:rPr lang="en-US" sz="3600" dirty="0" smtClean="0"/>
              <a:t>Phrase searching</a:t>
            </a:r>
          </a:p>
          <a:p>
            <a:pPr marL="0" indent="0"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Boolean logic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endParaRPr lang="id-ID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8" y="1386588"/>
            <a:ext cx="7851830" cy="473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IPC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endParaRPr lang="id-ID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859211" cy="43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database paten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EPO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Espacenet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USPTO</a:t>
            </a:r>
            <a:r>
              <a:rPr lang="en-US" dirty="0" smtClean="0">
                <a:sym typeface="Wingdings" panose="05000000000000000000" pitchFamily="2" charset="2"/>
              </a:rPr>
              <a:t>  </a:t>
            </a:r>
            <a:r>
              <a:rPr lang="en-US" dirty="0" err="1" smtClean="0">
                <a:sym typeface="Wingdings" panose="05000000000000000000" pitchFamily="2" charset="2"/>
              </a:rPr>
              <a:t>PatFT</a:t>
            </a:r>
            <a:r>
              <a:rPr lang="en-US" dirty="0" smtClean="0">
                <a:sym typeface="Wingdings" panose="05000000000000000000" pitchFamily="2" charset="2"/>
              </a:rPr>
              <a:t> – </a:t>
            </a:r>
            <a:r>
              <a:rPr lang="en-US" dirty="0" err="1" smtClean="0">
                <a:sym typeface="Wingdings" panose="05000000000000000000" pitchFamily="2" charset="2"/>
              </a:rPr>
              <a:t>AppFT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JPO</a:t>
            </a:r>
            <a:r>
              <a:rPr lang="en-US" dirty="0" smtClean="0">
                <a:sym typeface="Wingdings" panose="05000000000000000000" pitchFamily="2" charset="2"/>
              </a:rPr>
              <a:t>  </a:t>
            </a:r>
            <a:r>
              <a:rPr lang="en-US" dirty="0" err="1" smtClean="0">
                <a:sym typeface="Wingdings" panose="05000000000000000000" pitchFamily="2" charset="2"/>
              </a:rPr>
              <a:t>PAJ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WIPO  </a:t>
            </a:r>
            <a:r>
              <a:rPr lang="en-US" dirty="0" err="1" smtClean="0">
                <a:sym typeface="Wingdings" panose="05000000000000000000" pitchFamily="2" charset="2"/>
              </a:rPr>
              <a:t>Patentscope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Lens  </a:t>
            </a:r>
            <a:r>
              <a:rPr lang="en-US" dirty="0" err="1" smtClean="0">
                <a:sym typeface="Wingdings" panose="05000000000000000000" pitchFamily="2" charset="2"/>
              </a:rPr>
              <a:t>Lens.org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Google  Google Patent Advance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r>
              <a:rPr lang="en-US" dirty="0" smtClean="0"/>
              <a:t> searching patent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paten </a:t>
            </a:r>
            <a:r>
              <a:rPr lang="en-US" dirty="0" err="1" smtClean="0"/>
              <a:t>itu</a:t>
            </a:r>
            <a:r>
              <a:rPr lang="en-US" dirty="0" smtClean="0"/>
              <a:t> ?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Paten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inventor </a:t>
            </a:r>
            <a:r>
              <a:rPr lang="en-US" dirty="0" err="1" smtClean="0"/>
              <a:t>kepada</a:t>
            </a:r>
            <a:r>
              <a:rPr lang="en-US" dirty="0" smtClean="0"/>
              <a:t> inventor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inventor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invensinya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:</a:t>
            </a:r>
          </a:p>
          <a:p>
            <a:pPr>
              <a:buFontTx/>
              <a:buChar char="-"/>
            </a:pPr>
            <a:r>
              <a:rPr lang="en-US" dirty="0" err="1" smtClean="0"/>
              <a:t>Baru</a:t>
            </a:r>
            <a:r>
              <a:rPr lang="en-US" dirty="0" smtClean="0"/>
              <a:t>, </a:t>
            </a:r>
          </a:p>
          <a:p>
            <a:pPr>
              <a:buFontTx/>
              <a:buChar char="-"/>
            </a:pP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inventif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12279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invensi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err="1" smtClean="0"/>
              <a:t>Invensi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spesifik</a:t>
            </a:r>
            <a:r>
              <a:rPr lang="en-US" sz="3600" dirty="0" smtClean="0"/>
              <a:t> di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.</a:t>
            </a:r>
          </a:p>
          <a:p>
            <a:pPr marL="0" indent="0">
              <a:buNone/>
            </a:pPr>
            <a:r>
              <a:rPr lang="en-US" sz="3600" dirty="0" err="1" smtClean="0"/>
              <a:t>Unsurnya</a:t>
            </a:r>
            <a:r>
              <a:rPr lang="en-US" sz="3600" dirty="0" smtClean="0"/>
              <a:t>:</a:t>
            </a:r>
          </a:p>
          <a:p>
            <a:pPr>
              <a:buFontTx/>
              <a:buChar char="-"/>
            </a:pPr>
            <a:r>
              <a:rPr lang="en-US" sz="3600" dirty="0" smtClean="0"/>
              <a:t>Ada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spesifik</a:t>
            </a:r>
            <a:r>
              <a:rPr lang="en-US" sz="3600" dirty="0" smtClean="0"/>
              <a:t> di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(</a:t>
            </a:r>
            <a:r>
              <a:rPr lang="en-US" sz="3600" i="1" dirty="0" smtClean="0"/>
              <a:t>problem to solve</a:t>
            </a:r>
            <a:r>
              <a:rPr lang="en-US" sz="3600" dirty="0" smtClean="0"/>
              <a:t>)</a:t>
            </a:r>
          </a:p>
          <a:p>
            <a:pPr>
              <a:buFontTx/>
              <a:buChar char="-"/>
            </a:pPr>
            <a:r>
              <a:rPr lang="en-US" sz="3600" dirty="0" smtClean="0"/>
              <a:t>Ada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(</a:t>
            </a:r>
            <a:r>
              <a:rPr lang="en-US" sz="3600" i="1" dirty="0" smtClean="0"/>
              <a:t>solution to the problem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8931241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BARU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r>
              <a:rPr lang="en-US" sz="3600" dirty="0" err="1" smtClean="0"/>
              <a:t>Invensi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 yang  </a:t>
            </a:r>
            <a:r>
              <a:rPr lang="en-US" sz="3600" dirty="0" err="1" smtClean="0"/>
              <a:t>diungkapkan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sebelumnya</a:t>
            </a:r>
            <a:r>
              <a:rPr lang="en-US" sz="3600" dirty="0" smtClean="0"/>
              <a:t> (</a:t>
            </a:r>
            <a:r>
              <a:rPr lang="en-US" sz="3600" dirty="0" err="1" smtClean="0"/>
              <a:t>sebelum</a:t>
            </a:r>
            <a:r>
              <a:rPr lang="en-US" sz="3600" dirty="0" smtClean="0"/>
              <a:t> </a:t>
            </a:r>
            <a:r>
              <a:rPr lang="en-US" sz="3600" dirty="0" err="1" smtClean="0"/>
              <a:t>tanggal</a:t>
            </a:r>
            <a:r>
              <a:rPr lang="en-US" sz="3600" dirty="0" smtClean="0"/>
              <a:t> </a:t>
            </a:r>
            <a:r>
              <a:rPr lang="en-US" sz="3600" dirty="0" err="1" smtClean="0"/>
              <a:t>Penerimaan</a:t>
            </a:r>
            <a:r>
              <a:rPr lang="en-US" sz="3600" dirty="0" smtClean="0"/>
              <a:t> </a:t>
            </a:r>
            <a:r>
              <a:rPr lang="en-US" sz="3600" dirty="0" err="1" smtClean="0"/>
              <a:t>Permohonan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 smtClean="0"/>
              <a:t>(Ps. 5 </a:t>
            </a:r>
            <a:r>
              <a:rPr lang="en-US" sz="3600" dirty="0" err="1" smtClean="0"/>
              <a:t>ayat</a:t>
            </a:r>
            <a:r>
              <a:rPr lang="en-US" sz="3600" dirty="0" smtClean="0"/>
              <a:t> 1 </a:t>
            </a:r>
            <a:r>
              <a:rPr lang="en-US" sz="3600" dirty="0" err="1" smtClean="0"/>
              <a:t>UU</a:t>
            </a:r>
            <a:r>
              <a:rPr lang="en-US" sz="3600" dirty="0" smtClean="0"/>
              <a:t> Paten 2016)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6622359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Informasi</a:t>
            </a:r>
            <a:r>
              <a:rPr lang="en-US" dirty="0" smtClean="0"/>
              <a:t> paten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Data yang </a:t>
            </a:r>
            <a:r>
              <a:rPr lang="en-US" sz="3600" dirty="0" err="1" smtClean="0"/>
              <a:t>terkandung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paten,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lain:</a:t>
            </a:r>
          </a:p>
          <a:p>
            <a:pPr lvl="1">
              <a:buFontTx/>
              <a:buChar char="-"/>
            </a:pPr>
            <a:r>
              <a:rPr lang="en-US" dirty="0" err="1" smtClean="0"/>
              <a:t>Judul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Abstrak</a:t>
            </a:r>
            <a:r>
              <a:rPr lang="en-US" dirty="0" smtClean="0"/>
              <a:t> </a:t>
            </a:r>
          </a:p>
          <a:p>
            <a:pPr lvl="1">
              <a:buFontTx/>
              <a:buChar char="-"/>
            </a:pPr>
            <a:r>
              <a:rPr lang="en-US" dirty="0" err="1" smtClean="0"/>
              <a:t>Deskripsi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Klaim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Tanggal</a:t>
            </a:r>
            <a:r>
              <a:rPr lang="en-US" dirty="0" smtClean="0"/>
              <a:t>, </a:t>
            </a:r>
          </a:p>
          <a:p>
            <a:pPr lvl="1">
              <a:buFontTx/>
              <a:buChar char="-"/>
            </a:pPr>
            <a:r>
              <a:rPr lang="en-US" dirty="0" err="1" smtClean="0"/>
              <a:t>Klasifikasi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Inventor, </a:t>
            </a:r>
            <a:r>
              <a:rPr lang="en-US" dirty="0" err="1" smtClean="0"/>
              <a:t>pemohon</a:t>
            </a:r>
            <a:r>
              <a:rPr lang="en-US" dirty="0" smtClean="0"/>
              <a:t>, </a:t>
            </a:r>
            <a:r>
              <a:rPr lang="en-US" dirty="0" err="1" smtClean="0"/>
              <a:t>pemilik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Sitasi</a:t>
            </a:r>
            <a:r>
              <a:rPr lang="en-US" dirty="0" smtClean="0"/>
              <a:t>, </a:t>
            </a:r>
            <a:r>
              <a:rPr lang="en-US" dirty="0" err="1" smtClean="0"/>
              <a:t>pemeriksa</a:t>
            </a:r>
            <a:r>
              <a:rPr lang="en-US" dirty="0" smtClean="0"/>
              <a:t>, paten family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>
              <a:buFontTx/>
              <a:buChar char="-"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err="1" smtClean="0"/>
              <a:t>Penelusuran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terkait</a:t>
            </a:r>
            <a:r>
              <a:rPr lang="en-US" sz="3600" dirty="0" smtClean="0"/>
              <a:t>;</a:t>
            </a:r>
          </a:p>
          <a:p>
            <a:pPr>
              <a:buFontTx/>
              <a:buChar char="-"/>
            </a:pPr>
            <a:r>
              <a:rPr lang="en-US" sz="3600" dirty="0" err="1" smtClean="0"/>
              <a:t>kebaruan</a:t>
            </a:r>
            <a:r>
              <a:rPr lang="en-US" sz="3600" dirty="0" smtClean="0"/>
              <a:t>/ </a:t>
            </a:r>
            <a:r>
              <a:rPr lang="en-US" sz="3600" dirty="0" err="1" smtClean="0"/>
              <a:t>patentabilitas</a:t>
            </a:r>
            <a:r>
              <a:rPr lang="en-US" sz="3600" dirty="0" smtClean="0"/>
              <a:t>;</a:t>
            </a:r>
          </a:p>
          <a:p>
            <a:pPr>
              <a:buFontTx/>
              <a:buChar char="-"/>
            </a:pPr>
            <a:r>
              <a:rPr lang="en-US" sz="3600" dirty="0" err="1" smtClean="0"/>
              <a:t>Penelusuran</a:t>
            </a:r>
            <a:r>
              <a:rPr lang="en-US" sz="3600" dirty="0" smtClean="0"/>
              <a:t> </a:t>
            </a:r>
            <a:r>
              <a:rPr lang="en-US" sz="3600" dirty="0" err="1" smtClean="0"/>
              <a:t>validitas</a:t>
            </a:r>
            <a:r>
              <a:rPr lang="en-US" sz="3600" dirty="0" smtClean="0"/>
              <a:t>;</a:t>
            </a:r>
          </a:p>
          <a:p>
            <a:pPr>
              <a:buFontTx/>
              <a:buChar char="-"/>
            </a:pPr>
            <a:r>
              <a:rPr lang="en-US" sz="3600" dirty="0" err="1" smtClean="0"/>
              <a:t>Penelusuran</a:t>
            </a:r>
            <a:r>
              <a:rPr lang="en-US" sz="3600" dirty="0" smtClean="0"/>
              <a:t> Nama;</a:t>
            </a:r>
          </a:p>
          <a:p>
            <a:pPr>
              <a:buFontTx/>
              <a:buChar char="-"/>
            </a:pPr>
            <a:r>
              <a:rPr lang="en-US" sz="3600" dirty="0" err="1" smtClean="0"/>
              <a:t>Penelusuran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;</a:t>
            </a:r>
          </a:p>
          <a:p>
            <a:pPr>
              <a:buFontTx/>
              <a:buChar char="-"/>
            </a:pPr>
            <a:r>
              <a:rPr lang="en-US" sz="3600" dirty="0" err="1" smtClean="0"/>
              <a:t>Penelusuran</a:t>
            </a:r>
            <a:r>
              <a:rPr lang="en-US" sz="3600" dirty="0" smtClean="0"/>
              <a:t> status legal</a:t>
            </a: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Pusat</a:t>
            </a:r>
            <a:r>
              <a:rPr lang="en-US" dirty="0" smtClean="0"/>
              <a:t> database paten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Database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berbayar</a:t>
            </a:r>
            <a:r>
              <a:rPr lang="en-US" sz="2800" dirty="0" smtClean="0"/>
              <a:t>:</a:t>
            </a:r>
          </a:p>
          <a:p>
            <a:pPr>
              <a:buFontTx/>
              <a:buChar char="-"/>
            </a:pPr>
            <a:r>
              <a:rPr lang="en-US" sz="2800" b="1" i="1" dirty="0" err="1" smtClean="0">
                <a:solidFill>
                  <a:schemeClr val="tx1"/>
                </a:solidFill>
                <a:hlinkClick r:id="rId2"/>
              </a:rPr>
              <a:t>Eropa</a:t>
            </a:r>
            <a:r>
              <a:rPr lang="en-US" sz="2800" b="1" i="1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en-US" sz="2800" i="1" dirty="0" smtClean="0">
                <a:sym typeface="Wingdings" panose="05000000000000000000" pitchFamily="2" charset="2"/>
                <a:hlinkClick r:id="rId2"/>
              </a:rPr>
              <a:t> </a:t>
            </a:r>
          </a:p>
          <a:p>
            <a:pPr>
              <a:buFontTx/>
              <a:buChar char="-"/>
            </a:pPr>
            <a:r>
              <a:rPr lang="en-US" sz="2800" i="1" dirty="0" smtClean="0">
                <a:hlinkClick r:id="rId2"/>
              </a:rPr>
              <a:t>https</a:t>
            </a:r>
            <a:r>
              <a:rPr lang="en-US" sz="2800" i="1" dirty="0">
                <a:hlinkClick r:id="rId2"/>
              </a:rPr>
              <a:t>://</a:t>
            </a:r>
            <a:r>
              <a:rPr lang="en-US" sz="2800" i="1" dirty="0" err="1">
                <a:hlinkClick r:id="rId2"/>
              </a:rPr>
              <a:t>worldwide.espacenet.com</a:t>
            </a:r>
            <a:r>
              <a:rPr lang="en-US" sz="2800" i="1" dirty="0" smtClean="0">
                <a:hlinkClick r:id="rId2"/>
              </a:rPr>
              <a:t>/</a:t>
            </a:r>
            <a:r>
              <a:rPr lang="en-US" sz="2800" i="1" dirty="0" smtClean="0"/>
              <a:t> </a:t>
            </a:r>
          </a:p>
          <a:p>
            <a:pPr>
              <a:buFontTx/>
              <a:buChar char="-"/>
            </a:pPr>
            <a:r>
              <a:rPr lang="en-US" sz="2800" b="1" i="1" dirty="0" smtClean="0">
                <a:hlinkClick r:id="rId3"/>
              </a:rPr>
              <a:t>WIPO</a:t>
            </a:r>
            <a:r>
              <a:rPr lang="en-US" sz="2800" i="1" dirty="0" smtClean="0">
                <a:hlinkClick r:id="rId3"/>
              </a:rPr>
              <a:t> </a:t>
            </a:r>
            <a:r>
              <a:rPr lang="en-US" sz="2800" i="1" dirty="0" smtClean="0">
                <a:sym typeface="Wingdings" panose="05000000000000000000" pitchFamily="2" charset="2"/>
                <a:hlinkClick r:id="rId3"/>
              </a:rPr>
              <a:t> </a:t>
            </a:r>
            <a:r>
              <a:rPr lang="en-US" sz="2800" i="1" dirty="0" smtClean="0">
                <a:hlinkClick r:id="rId3"/>
              </a:rPr>
              <a:t>https</a:t>
            </a:r>
            <a:r>
              <a:rPr lang="en-US" sz="2800" i="1" dirty="0">
                <a:hlinkClick r:id="rId3"/>
              </a:rPr>
              <a:t>://</a:t>
            </a:r>
            <a:r>
              <a:rPr lang="en-US" sz="2800" i="1" dirty="0" err="1">
                <a:hlinkClick r:id="rId3"/>
              </a:rPr>
              <a:t>patentscope.wipo.int</a:t>
            </a:r>
            <a:r>
              <a:rPr lang="en-US" sz="2800" i="1" dirty="0">
                <a:hlinkClick r:id="rId3"/>
              </a:rPr>
              <a:t>/search/</a:t>
            </a:r>
            <a:r>
              <a:rPr lang="en-US" sz="2800" i="1" dirty="0" err="1">
                <a:hlinkClick r:id="rId3"/>
              </a:rPr>
              <a:t>en</a:t>
            </a:r>
            <a:r>
              <a:rPr lang="en-US" sz="2800" i="1" dirty="0">
                <a:hlinkClick r:id="rId3"/>
              </a:rPr>
              <a:t>/</a:t>
            </a:r>
            <a:r>
              <a:rPr lang="en-US" sz="2800" i="1" dirty="0" err="1">
                <a:hlinkClick r:id="rId3"/>
              </a:rPr>
              <a:t>search.jsf</a:t>
            </a:r>
            <a:r>
              <a:rPr lang="en-US" sz="2800" i="1" dirty="0" smtClean="0"/>
              <a:t>.   </a:t>
            </a:r>
          </a:p>
          <a:p>
            <a:pPr>
              <a:buFontTx/>
              <a:buChar char="-"/>
            </a:pPr>
            <a:r>
              <a:rPr lang="en-US" sz="2800" b="1" i="1" dirty="0" smtClean="0">
                <a:hlinkClick r:id="rId4"/>
              </a:rPr>
              <a:t>US</a:t>
            </a:r>
            <a:r>
              <a:rPr lang="en-US" sz="2800" i="1" dirty="0" smtClean="0">
                <a:hlinkClick r:id="rId4"/>
              </a:rPr>
              <a:t> </a:t>
            </a:r>
            <a:r>
              <a:rPr lang="en-US" sz="2800" i="1" dirty="0" smtClean="0">
                <a:sym typeface="Wingdings" panose="05000000000000000000" pitchFamily="2" charset="2"/>
                <a:hlinkClick r:id="rId4"/>
              </a:rPr>
              <a:t> </a:t>
            </a:r>
            <a:r>
              <a:rPr lang="en-US" sz="2800" i="1" dirty="0" smtClean="0">
                <a:hlinkClick r:id="rId4"/>
              </a:rPr>
              <a:t>https</a:t>
            </a:r>
            <a:r>
              <a:rPr lang="en-US" sz="2800" i="1" dirty="0">
                <a:hlinkClick r:id="rId4"/>
              </a:rPr>
              <a:t>://</a:t>
            </a:r>
            <a:r>
              <a:rPr lang="en-US" sz="2800" i="1" dirty="0" err="1" smtClean="0">
                <a:hlinkClick r:id="rId4"/>
              </a:rPr>
              <a:t>www.uspto.gov</a:t>
            </a:r>
            <a:r>
              <a:rPr lang="en-US" sz="2800" i="1" dirty="0" smtClean="0">
                <a:hlinkClick r:id="rId4"/>
              </a:rPr>
              <a:t>/patents-application-process/search-patents</a:t>
            </a:r>
            <a:r>
              <a:rPr lang="en-US" sz="2800" i="1" dirty="0" smtClean="0"/>
              <a:t> </a:t>
            </a:r>
          </a:p>
          <a:p>
            <a:pPr>
              <a:buFontTx/>
              <a:buChar char="-"/>
            </a:pPr>
            <a:r>
              <a:rPr lang="en-US" sz="2800" b="1" i="1" dirty="0" smtClean="0">
                <a:hlinkClick r:id="rId5"/>
              </a:rPr>
              <a:t>Japan</a:t>
            </a:r>
            <a:r>
              <a:rPr lang="en-US" sz="2800" i="1" dirty="0" smtClean="0">
                <a:sym typeface="Wingdings" panose="05000000000000000000" pitchFamily="2" charset="2"/>
                <a:hlinkClick r:id="rId5"/>
              </a:rPr>
              <a:t> </a:t>
            </a:r>
            <a:r>
              <a:rPr lang="en-US" sz="2800" i="1" dirty="0" smtClean="0">
                <a:hlinkClick r:id="rId5"/>
              </a:rPr>
              <a:t>https</a:t>
            </a:r>
            <a:r>
              <a:rPr lang="en-US" sz="2800" i="1" dirty="0">
                <a:hlinkClick r:id="rId5"/>
              </a:rPr>
              <a:t>://</a:t>
            </a:r>
            <a:r>
              <a:rPr lang="en-US" sz="2800" i="1" dirty="0" err="1" smtClean="0">
                <a:hlinkClick r:id="rId5"/>
              </a:rPr>
              <a:t>www.j-platpat.inpit.go.jp</a:t>
            </a:r>
            <a:r>
              <a:rPr lang="en-US" sz="2800" i="1" dirty="0" smtClean="0">
                <a:hlinkClick r:id="rId5"/>
              </a:rPr>
              <a:t>/web/all/top/</a:t>
            </a:r>
            <a:r>
              <a:rPr lang="en-US" sz="2800" i="1" dirty="0" err="1" smtClean="0">
                <a:hlinkClick r:id="rId5"/>
              </a:rPr>
              <a:t>BTmTopEnglishPage</a:t>
            </a:r>
            <a:r>
              <a:rPr lang="en-US" sz="2800" i="1" dirty="0" smtClean="0"/>
              <a:t>     </a:t>
            </a:r>
            <a:r>
              <a:rPr lang="en-US" sz="3600" i="1" dirty="0" smtClean="0"/>
              <a:t> </a:t>
            </a:r>
          </a:p>
          <a:p>
            <a:pPr>
              <a:buFontTx/>
              <a:buChar char="-"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Internet database </a:t>
            </a:r>
            <a:br>
              <a:rPr lang="en-US" dirty="0" smtClean="0"/>
            </a:b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berbayar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 </a:t>
            </a:r>
            <a:r>
              <a:rPr lang="en-US" sz="3600" i="1" dirty="0" err="1" smtClean="0">
                <a:hlinkClick r:id="rId2"/>
              </a:rPr>
              <a:t>www.wipo.int</a:t>
            </a:r>
            <a:r>
              <a:rPr lang="en-US" sz="3600" i="1" dirty="0" smtClean="0">
                <a:hlinkClick r:id="rId2"/>
              </a:rPr>
              <a:t>/</a:t>
            </a:r>
            <a:r>
              <a:rPr lang="en-US" sz="3600" i="1" dirty="0" err="1" smtClean="0">
                <a:hlinkClick r:id="rId2"/>
              </a:rPr>
              <a:t>ipdl</a:t>
            </a:r>
            <a:r>
              <a:rPr lang="en-US" sz="3600" i="1" dirty="0" smtClean="0">
                <a:hlinkClick r:id="rId2"/>
              </a:rPr>
              <a:t>/</a:t>
            </a:r>
            <a:r>
              <a:rPr lang="en-US" sz="3600" i="1" dirty="0" err="1" smtClean="0">
                <a:hlinkClick r:id="rId2"/>
              </a:rPr>
              <a:t>en</a:t>
            </a:r>
            <a:r>
              <a:rPr lang="en-US" sz="3600" i="1" dirty="0" smtClean="0">
                <a:hlinkClick r:id="rId2"/>
              </a:rPr>
              <a:t>/resources/</a:t>
            </a:r>
            <a:r>
              <a:rPr lang="en-US" sz="3600" i="1" dirty="0" err="1" smtClean="0">
                <a:hlinkClick r:id="rId2"/>
              </a:rPr>
              <a:t>links.html</a:t>
            </a:r>
            <a:r>
              <a:rPr lang="en-US" sz="3600" i="1" dirty="0" smtClean="0"/>
              <a:t> 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Database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berbayar</a:t>
            </a:r>
            <a:r>
              <a:rPr lang="en-US" dirty="0" smtClean="0"/>
              <a:t> lain </a:t>
            </a:r>
            <a:br>
              <a:rPr lang="en-US" dirty="0" smtClean="0"/>
            </a:br>
            <a:r>
              <a:rPr lang="en-US" dirty="0" smtClean="0"/>
              <a:t>(yang </a:t>
            </a:r>
            <a:r>
              <a:rPr lang="en-US" dirty="0" err="1" smtClean="0"/>
              <a:t>penting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71424"/>
            <a:ext cx="8686800" cy="4525963"/>
          </a:xfrm>
        </p:spPr>
        <p:txBody>
          <a:bodyPr/>
          <a:lstStyle/>
          <a:p>
            <a:r>
              <a:rPr lang="id-ID" sz="3600" dirty="0" smtClean="0"/>
              <a:t> </a:t>
            </a:r>
            <a:r>
              <a:rPr lang="da-DK" sz="3600" i="1" dirty="0"/>
              <a:t>Google Patents </a:t>
            </a:r>
            <a:r>
              <a:rPr lang="da-DK" sz="3600" dirty="0"/>
              <a:t>at </a:t>
            </a:r>
            <a:r>
              <a:rPr lang="da-DK" sz="3600" i="1" dirty="0"/>
              <a:t>https://patents.google.com/ </a:t>
            </a:r>
            <a:endParaRPr lang="da-DK" sz="3600" dirty="0"/>
          </a:p>
          <a:p>
            <a:r>
              <a:rPr lang="en-US" sz="3600" i="1" dirty="0"/>
              <a:t>The Lens </a:t>
            </a:r>
            <a:r>
              <a:rPr lang="en-US" sz="3600" dirty="0"/>
              <a:t>at </a:t>
            </a:r>
            <a:r>
              <a:rPr lang="en-US" sz="3600" i="1" dirty="0"/>
              <a:t>https://</a:t>
            </a:r>
            <a:r>
              <a:rPr lang="en-US" sz="3600" i="1" dirty="0" err="1"/>
              <a:t>www.lens.org</a:t>
            </a:r>
            <a:r>
              <a:rPr lang="en-US" sz="3600" i="1" dirty="0"/>
              <a:t>/lens/ </a:t>
            </a:r>
            <a:endParaRPr lang="en-US" sz="3600" dirty="0"/>
          </a:p>
          <a:p>
            <a:r>
              <a:rPr lang="en-US" sz="3600" i="1" dirty="0"/>
              <a:t>The FDA Orange Book </a:t>
            </a:r>
            <a:r>
              <a:rPr lang="en-US" sz="3600" dirty="0"/>
              <a:t>at </a:t>
            </a:r>
            <a:r>
              <a:rPr lang="en-US" sz="3600" i="1" dirty="0"/>
              <a:t>http://</a:t>
            </a:r>
            <a:r>
              <a:rPr lang="en-US" sz="3600" i="1" dirty="0" err="1" smtClean="0"/>
              <a:t>www.accessdata.fda.gov</a:t>
            </a:r>
            <a:r>
              <a:rPr lang="en-US" sz="3600" i="1" dirty="0" smtClean="0"/>
              <a:t>/scripts/</a:t>
            </a:r>
            <a:r>
              <a:rPr lang="en-US" sz="3600" i="1" dirty="0" err="1" smtClean="0"/>
              <a:t>cder</a:t>
            </a:r>
            <a:r>
              <a:rPr lang="en-US" sz="3600" i="1" dirty="0" smtClean="0"/>
              <a:t>/</a:t>
            </a:r>
            <a:r>
              <a:rPr lang="en-US" sz="3600" i="1" dirty="0" err="1" smtClean="0"/>
              <a:t>ob</a:t>
            </a:r>
            <a:r>
              <a:rPr lang="en-US" sz="3600" i="1" dirty="0" smtClean="0"/>
              <a:t>/</a:t>
            </a:r>
            <a:r>
              <a:rPr lang="en-US" sz="3600" i="1" dirty="0" err="1" smtClean="0"/>
              <a:t>default.cfm</a:t>
            </a:r>
            <a:r>
              <a:rPr lang="en-US" sz="3600" dirty="0" smtClean="0"/>
              <a:t>.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83063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KIUMM">
  <a:themeElements>
    <a:clrScheme name="Custom 1">
      <a:dk1>
        <a:srgbClr val="002060"/>
      </a:dk1>
      <a:lt1>
        <a:srgbClr val="FFFFFF"/>
      </a:lt1>
      <a:dk2>
        <a:srgbClr val="C00000"/>
      </a:dk2>
      <a:lt2>
        <a:srgbClr val="FBEEC9"/>
      </a:lt2>
      <a:accent1>
        <a:srgbClr val="FF0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UMM  fa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315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Courier New</vt:lpstr>
      <vt:lpstr>Franklin Gothic Book</vt:lpstr>
      <vt:lpstr>Franklin Gothic Medium</vt:lpstr>
      <vt:lpstr>Gill Sans Ultra Bold</vt:lpstr>
      <vt:lpstr>Wingdings</vt:lpstr>
      <vt:lpstr>Wingdings 2</vt:lpstr>
      <vt:lpstr>HKIUMM</vt:lpstr>
      <vt:lpstr>PENELUSURAN INFORMASI PATEN (BERBAGI ILMU DENGAN SEJAWAT) </vt:lpstr>
      <vt:lpstr>Apakah paten itu ?</vt:lpstr>
      <vt:lpstr>Apakah invensi itu?</vt:lpstr>
      <vt:lpstr>BARU</vt:lpstr>
      <vt:lpstr>Informasi paten</vt:lpstr>
      <vt:lpstr>Macam-macam penelusuran</vt:lpstr>
      <vt:lpstr>Pusat database paten </vt:lpstr>
      <vt:lpstr>Daftar alamat Internet database  tidak berbayar</vt:lpstr>
      <vt:lpstr>Database tak berbayar lain  (yang penting)</vt:lpstr>
      <vt:lpstr>Pusat database paten indonesia</vt:lpstr>
      <vt:lpstr>Teknik mengarahkan penelusuran</vt:lpstr>
      <vt:lpstr>Boolean logic</vt:lpstr>
      <vt:lpstr>IPC </vt:lpstr>
      <vt:lpstr>Melihat fitur database paten</vt:lpstr>
      <vt:lpstr>Selamat berlatih searching patent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SENTRA HAK KEKAYAAN INTELEKTUAL                                                                 UNIVERSITAS MUHAMMADIYAH MALANG</dc:title>
  <dc:creator>User</dc:creator>
  <cp:lastModifiedBy>HKI-UMM</cp:lastModifiedBy>
  <cp:revision>281</cp:revision>
  <dcterms:created xsi:type="dcterms:W3CDTF">2013-12-15T10:46:31Z</dcterms:created>
  <dcterms:modified xsi:type="dcterms:W3CDTF">2020-02-06T20:59:30Z</dcterms:modified>
</cp:coreProperties>
</file>